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5155" y="387172"/>
            <a:ext cx="1118168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26212" y="1932178"/>
            <a:ext cx="5049520" cy="402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3"/>
                </a:solidFill>
                <a:latin typeface="Segoe UI Semibold"/>
                <a:cs typeface="Segoe UI Semibol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83689" y="3343732"/>
            <a:ext cx="8024621" cy="1732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625" y="1953005"/>
            <a:ext cx="11582400" cy="4605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mailto:jayli@Microsoft.com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python/api/overview/azure/dataprep/intro?view=azure-dataprep-py&amp;intelligent" TargetMode="Externa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services/container-registry/" TargetMode="External"/><Relationship Id="rId3" Type="http://schemas.openxmlformats.org/officeDocument/2006/relationships/hyperlink" Target="https://azure.microsoft.com/services/storage/" TargetMode="External"/><Relationship Id="rId4" Type="http://schemas.openxmlformats.org/officeDocument/2006/relationships/hyperlink" Target="https://azure.microsoft.com/services/application-insights/" TargetMode="External"/><Relationship Id="rId5" Type="http://schemas.openxmlformats.org/officeDocument/2006/relationships/hyperlink" Target="https://azure.microsoft.com/services/key-vault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jpg"/><Relationship Id="rId3" Type="http://schemas.openxmlformats.org/officeDocument/2006/relationships/image" Target="../media/image16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zure/machine-learning/service/how-to-set-up-training-targets#local" TargetMode="External"/><Relationship Id="rId3" Type="http://schemas.openxmlformats.org/officeDocument/2006/relationships/hyperlink" Target="https://docs.microsoft.com/en-us/azure/machine-learning/service/how-to-set-up-training-targets#dsvm" TargetMode="External"/><Relationship Id="rId4" Type="http://schemas.openxmlformats.org/officeDocument/2006/relationships/hyperlink" Target="https://docs.microsoft.com/en-us/python/api/azureml-core/azureml.core.compute.amlcompute(class)?view=azure-ml-py" TargetMode="External"/><Relationship Id="rId5" Type="http://schemas.openxmlformats.org/officeDocument/2006/relationships/hyperlink" Target="https://docs.microsoft.com/en-us/azure/machine-learning/service/how-to-set-up-training-targets#databricks" TargetMode="External"/><Relationship Id="rId6" Type="http://schemas.openxmlformats.org/officeDocument/2006/relationships/hyperlink" Target="https://docs.microsoft.com/en-us/azure/machine-learning/service/how-to-set-up-training-targets#adla" TargetMode="External"/><Relationship Id="rId7" Type="http://schemas.openxmlformats.org/officeDocument/2006/relationships/hyperlink" Target="https://docs.microsoft.com/en-us/azure/machine-learning/service/how-to-set-up-training-targets#hdinsight" TargetMode="External"/><Relationship Id="rId8" Type="http://schemas.openxmlformats.org/officeDocument/2006/relationships/hyperlink" Target="https://docs.microsoft.com/en-us/azure/machine-learning/service/how-to-set-up-training-targets#supported-compute-targets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34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image" Target="../media/image233.png"/><Relationship Id="rId27" Type="http://schemas.openxmlformats.org/officeDocument/2006/relationships/image" Target="../media/image234.png"/><Relationship Id="rId28" Type="http://schemas.openxmlformats.org/officeDocument/2006/relationships/image" Target="../media/image235.png"/><Relationship Id="rId29" Type="http://schemas.openxmlformats.org/officeDocument/2006/relationships/image" Target="../media/image236.png"/><Relationship Id="rId30" Type="http://schemas.openxmlformats.org/officeDocument/2006/relationships/image" Target="../media/image237.png"/><Relationship Id="rId31" Type="http://schemas.openxmlformats.org/officeDocument/2006/relationships/image" Target="../media/image23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Relationship Id="rId23" Type="http://schemas.openxmlformats.org/officeDocument/2006/relationships/image" Target="../media/image260.png"/><Relationship Id="rId24" Type="http://schemas.openxmlformats.org/officeDocument/2006/relationships/image" Target="../media/image261.jpg"/><Relationship Id="rId25" Type="http://schemas.openxmlformats.org/officeDocument/2006/relationships/image" Target="../media/image26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python/api/azureml-dataprep/azureml.dataprep.api.builders.fuzzygroupbuilder?view=azure-dataprep-py" TargetMode="External"/><Relationship Id="rId3" Type="http://schemas.openxmlformats.org/officeDocument/2006/relationships/hyperlink" Target="https://docs.microsoft.com/en-us/python/api/azureml-dataprep/azureml.dataprep.api.builders.derivecolumnbyexamplebuilder?view=azure-dataprep-py" TargetMode="External"/><Relationship Id="rId4" Type="http://schemas.openxmlformats.org/officeDocument/2006/relationships/hyperlink" Target="https://docs.microsoft.com/en-us/python/api/azureml-dataprep/azureml.dataprep.api.builders.splitcolumnbyexamplebuilder?view=azure-dataprep-py" TargetMode="External"/><Relationship Id="rId5" Type="http://schemas.openxmlformats.org/officeDocument/2006/relationships/hyperlink" Target="https://docs.microsoft.com/en-us/python/api/azureml-dataprep/azureml.dataprep.api.builders.imputemissingvaluesbuilder?view=azure-dataprep-py" TargetMode="External"/><Relationship Id="rId6" Type="http://schemas.openxmlformats.org/officeDocument/2006/relationships/hyperlink" Target="https://docs.microsoft.com/en-us/python/api/azureml-dataprep/azureml.dataprep.api.builders.joinbuilder?view=azure-dataprep-py" TargetMode="External"/><Relationship Id="rId7" Type="http://schemas.openxmlformats.org/officeDocument/2006/relationships/hyperlink" Target="https://docs.microsoft.com/en-us/python/api/overview/azure/dataprep/intro?view=azure-dataprep-py&amp;cross" TargetMode="Externa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mnist/" TargetMode="External"/><Relationship Id="rId3" Type="http://schemas.openxmlformats.org/officeDocument/2006/relationships/hyperlink" Target="http://scikit-learn.org/" TargetMode="External"/><Relationship Id="rId4" Type="http://schemas.openxmlformats.org/officeDocument/2006/relationships/image" Target="../media/image269.jpg"/><Relationship Id="rId5" Type="http://schemas.openxmlformats.org/officeDocument/2006/relationships/image" Target="../media/image270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113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138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hyperlink" Target="https://github.com/Azure/MachineLearningNotebooks/tree/master/tutorials" TargetMode="External"/><Relationship Id="rId7" Type="http://schemas.openxmlformats.org/officeDocument/2006/relationships/hyperlink" Target="https://docs.microsoft.com/en-us/azure/machine-learning/service/tutorial-train-models-with-aml" TargetMode="Externa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jpg"/><Relationship Id="rId3" Type="http://schemas.openxmlformats.org/officeDocument/2006/relationships/image" Target="../media/image351.jpg"/><Relationship Id="rId4" Type="http://schemas.openxmlformats.org/officeDocument/2006/relationships/image" Target="../media/image352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cikit-learn.org/stable/tutorial/machine_learning_map/index.html" TargetMode="External"/><Relationship Id="rId3" Type="http://schemas.openxmlformats.org/officeDocument/2006/relationships/image" Target="../media/image36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Relationship Id="rId18" Type="http://schemas.openxmlformats.org/officeDocument/2006/relationships/image" Target="../media/image378.png"/><Relationship Id="rId19" Type="http://schemas.openxmlformats.org/officeDocument/2006/relationships/image" Target="../media/image379.png"/><Relationship Id="rId20" Type="http://schemas.openxmlformats.org/officeDocument/2006/relationships/image" Target="../media/image380.png"/><Relationship Id="rId21" Type="http://schemas.openxmlformats.org/officeDocument/2006/relationships/image" Target="../media/image381.png"/><Relationship Id="rId22" Type="http://schemas.openxmlformats.org/officeDocument/2006/relationships/image" Target="../media/image382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jpg"/><Relationship Id="rId3" Type="http://schemas.openxmlformats.org/officeDocument/2006/relationships/image" Target="../media/image389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zure/machine-learning/service/how-to-set-up-training-targets#supported-compute-targets" TargetMode="External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138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24" Type="http://schemas.openxmlformats.org/officeDocument/2006/relationships/image" Target="../media/image410.png"/><Relationship Id="rId25" Type="http://schemas.openxmlformats.org/officeDocument/2006/relationships/image" Target="../media/image41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hyperlink" Target="https://scikit-learn.org/stable/modules/linear_model.html#logistic-regression" TargetMode="External"/><Relationship Id="rId5" Type="http://schemas.openxmlformats.org/officeDocument/2006/relationships/hyperlink" Target="https://scikit-learn.org/stable/modules/linear_model.html#elastic-net" TargetMode="External"/><Relationship Id="rId6" Type="http://schemas.openxmlformats.org/officeDocument/2006/relationships/hyperlink" Target="https://scikit-learn.org/stable/modules/sgd.html#sgd" TargetMode="External"/><Relationship Id="rId7" Type="http://schemas.openxmlformats.org/officeDocument/2006/relationships/hyperlink" Target="https://lightgbm.readthedocs.io/en/latest/index.html" TargetMode="External"/><Relationship Id="rId8" Type="http://schemas.openxmlformats.org/officeDocument/2006/relationships/hyperlink" Target="https://scikit-learn.org/stable/modules/naive_bayes.html#bernoulli-naive-bayes" TargetMode="External"/><Relationship Id="rId9" Type="http://schemas.openxmlformats.org/officeDocument/2006/relationships/hyperlink" Target="https://scikit-learn.org/stable/modules/ensemble.html#regression" TargetMode="External"/><Relationship Id="rId10" Type="http://schemas.openxmlformats.org/officeDocument/2006/relationships/hyperlink" Target="https://scikit-learn.org/stable/modules/svm.html#classification" TargetMode="External"/><Relationship Id="rId11" Type="http://schemas.openxmlformats.org/officeDocument/2006/relationships/hyperlink" Target="https://scikit-learn.org/stable/modules/tree.html#regression" TargetMode="External"/><Relationship Id="rId12" Type="http://schemas.openxmlformats.org/officeDocument/2006/relationships/hyperlink" Target="https://scikit-learn.org/stable/modules/neighbors.html#nearest-neighbors-regression" TargetMode="External"/><Relationship Id="rId13" Type="http://schemas.openxmlformats.org/officeDocument/2006/relationships/hyperlink" Target="https://scikit-learn.org/stable/modules/neighbors.html#nearest-neighbors" TargetMode="External"/><Relationship Id="rId14" Type="http://schemas.openxmlformats.org/officeDocument/2006/relationships/hyperlink" Target="https://scikit-learn.org/stable/modules/linear_model.html#lars-lasso" TargetMode="External"/><Relationship Id="rId15" Type="http://schemas.openxmlformats.org/officeDocument/2006/relationships/hyperlink" Target="https://scikit-learn.org/stable/modules/tree.html#decision-trees" TargetMode="External"/><Relationship Id="rId16" Type="http://schemas.openxmlformats.org/officeDocument/2006/relationships/hyperlink" Target="https://scikit-learn.org/stable/modules/sgd.html#regression" TargetMode="External"/><Relationship Id="rId17" Type="http://schemas.openxmlformats.org/officeDocument/2006/relationships/hyperlink" Target="https://scikit-learn.org/stable/modules/ensemble.html#random-forests" TargetMode="External"/><Relationship Id="rId18" Type="http://schemas.openxmlformats.org/officeDocument/2006/relationships/hyperlink" Target="https://scikit-learn.org/stable/modules/ensemble.html#extremely-randomized-trees" TargetMode="External"/><Relationship Id="rId19" Type="http://schemas.openxmlformats.org/officeDocument/2006/relationships/hyperlink" Target="https://scikit-learn.org/stable/modules/ensemble.html#classification" TargetMode="External"/><Relationship Id="rId20" Type="http://schemas.openxmlformats.org/officeDocument/2006/relationships/image" Target="../media/image414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ka.ms/aml-notebooks" TargetMode="Externa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5.05355" TargetMode="External"/><Relationship Id="rId3" Type="http://schemas.openxmlformats.org/officeDocument/2006/relationships/hyperlink" Target="https://github.com/Azure/MachineLearningNotebooks/tree/master/how-to-use-azureml/automated-machine-learning" TargetMode="Externa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134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Relationship Id="rId20" Type="http://schemas.openxmlformats.org/officeDocument/2006/relationships/image" Target="../media/image434.png"/><Relationship Id="rId21" Type="http://schemas.openxmlformats.org/officeDocument/2006/relationships/hyperlink" Target="https://docs.microsoft.com/en-us/azure/batch-ai/tutorial-horovod-tensorflow" TargetMode="External"/><Relationship Id="rId22" Type="http://schemas.openxmlformats.org/officeDocument/2006/relationships/image" Target="../media/image435.png"/><Relationship Id="rId23" Type="http://schemas.openxmlformats.org/officeDocument/2006/relationships/image" Target="../media/image436.png"/><Relationship Id="rId24" Type="http://schemas.openxmlformats.org/officeDocument/2006/relationships/image" Target="../media/image437.png"/><Relationship Id="rId25" Type="http://schemas.openxmlformats.org/officeDocument/2006/relationships/image" Target="../media/image438.png"/><Relationship Id="rId26" Type="http://schemas.openxmlformats.org/officeDocument/2006/relationships/image" Target="../media/image439.png"/><Relationship Id="rId27" Type="http://schemas.openxmlformats.org/officeDocument/2006/relationships/image" Target="../media/image440.jpg"/><Relationship Id="rId28" Type="http://schemas.openxmlformats.org/officeDocument/2006/relationships/image" Target="../media/image441.png"/><Relationship Id="rId29" Type="http://schemas.openxmlformats.org/officeDocument/2006/relationships/image" Target="../media/image442.jpg"/><Relationship Id="rId30" Type="http://schemas.openxmlformats.org/officeDocument/2006/relationships/image" Target="../media/image443.png"/><Relationship Id="rId31" Type="http://schemas.openxmlformats.org/officeDocument/2006/relationships/image" Target="../media/image444.jpg"/><Relationship Id="rId32" Type="http://schemas.openxmlformats.org/officeDocument/2006/relationships/image" Target="../media/image44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hyperlink" Target="https://docs.microsoft.com/en-us/azure/machine-learning/service/" TargetMode="External"/><Relationship Id="rId4" Type="http://schemas.openxmlformats.org/officeDocument/2006/relationships/hyperlink" Target="https://docs.microsoft.com/en-us/azure/machine-learning/service/quickstart-create-workspace-with-python" TargetMode="External"/><Relationship Id="rId5" Type="http://schemas.openxmlformats.org/officeDocument/2006/relationships/hyperlink" Target="https://notebooks.azure.com/" TargetMode="External"/><Relationship Id="rId6" Type="http://schemas.openxmlformats.org/officeDocument/2006/relationships/hyperlink" Target="http://aka.ms/amlfree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5564" y="298704"/>
            <a:ext cx="2979419" cy="29794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4543" y="298704"/>
            <a:ext cx="2977896" cy="29794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5564" y="3576828"/>
            <a:ext cx="2979419" cy="29794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543" y="3576828"/>
            <a:ext cx="2977896" cy="2979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0933" y="4517263"/>
            <a:ext cx="3475990" cy="120015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885190">
              <a:lnSpc>
                <a:spcPts val="2280"/>
              </a:lnSpc>
              <a:spcBef>
                <a:spcPts val="280"/>
              </a:spcBef>
            </a:pPr>
            <a:r>
              <a:rPr dirty="0" sz="2000" spc="-15">
                <a:solidFill>
                  <a:srgbClr val="FFFFFF"/>
                </a:solidFill>
                <a:latin typeface="Segoe UI Light"/>
                <a:cs typeface="Segoe UI Light"/>
              </a:rPr>
              <a:t>Jay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 Light"/>
                <a:cs typeface="Segoe UI Light"/>
              </a:rPr>
              <a:t>Liu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  <a:hlinkClick r:id="rId6"/>
              </a:rPr>
              <a:t>jayli@Microsoft.com </a:t>
            </a: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Cloud</a:t>
            </a:r>
            <a:r>
              <a:rPr dirty="0" sz="2000" spc="-3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Solution</a:t>
            </a: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Architect</a:t>
            </a:r>
            <a:endParaRPr sz="2000">
              <a:latin typeface="Segoe UI Light"/>
              <a:cs typeface="Segoe UI Light"/>
            </a:endParaRPr>
          </a:p>
          <a:p>
            <a:pPr marL="12700">
              <a:lnSpc>
                <a:spcPts val="2225"/>
              </a:lnSpc>
            </a:pP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Data,</a:t>
            </a:r>
            <a:r>
              <a:rPr dirty="0" sz="2000" spc="-3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AI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 Light"/>
                <a:cs typeface="Segoe UI Light"/>
              </a:rPr>
              <a:t>Advanced</a:t>
            </a:r>
            <a:r>
              <a:rPr dirty="0" sz="2000">
                <a:solidFill>
                  <a:srgbClr val="FFFFFF"/>
                </a:solidFill>
                <a:latin typeface="Segoe UI Light"/>
                <a:cs typeface="Segoe UI Light"/>
              </a:rPr>
              <a:t> Analytics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7093" y="836498"/>
            <a:ext cx="49587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-15">
                <a:latin typeface="Segoe UI"/>
                <a:cs typeface="Segoe UI"/>
              </a:rPr>
              <a:t>Azure</a:t>
            </a:r>
            <a:r>
              <a:rPr dirty="0" sz="3800" spc="-85">
                <a:latin typeface="Segoe UI"/>
                <a:cs typeface="Segoe UI"/>
              </a:rPr>
              <a:t> </a:t>
            </a:r>
            <a:r>
              <a:rPr dirty="0" sz="3600">
                <a:latin typeface="Segoe UI"/>
                <a:cs typeface="Segoe UI"/>
              </a:rPr>
              <a:t>Machine</a:t>
            </a:r>
            <a:r>
              <a:rPr dirty="0" sz="3600" spc="-20">
                <a:latin typeface="Segoe UI"/>
                <a:cs typeface="Segoe UI"/>
              </a:rPr>
              <a:t> </a:t>
            </a:r>
            <a:r>
              <a:rPr dirty="0" sz="3600" spc="-5">
                <a:latin typeface="Segoe UI"/>
                <a:cs typeface="Segoe UI"/>
              </a:rPr>
              <a:t>Learning</a:t>
            </a:r>
            <a:endParaRPr sz="3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53758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Data</a:t>
            </a:r>
            <a:r>
              <a:rPr dirty="0" sz="3600" spc="-7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Preparation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1444244"/>
            <a:ext cx="9883775" cy="47466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Multiple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Sources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950"/>
              </a:lnSpc>
              <a:spcBef>
                <a:spcPts val="530"/>
              </a:spcBef>
            </a:pPr>
            <a:r>
              <a:rPr dirty="0" sz="1800" spc="-5">
                <a:latin typeface="Segoe UI"/>
                <a:cs typeface="Segoe UI"/>
              </a:rPr>
              <a:t>SQL and NoSQL databases, file systems, network attached storage </a:t>
            </a:r>
            <a:r>
              <a:rPr dirty="0" sz="1800">
                <a:latin typeface="Segoe UI"/>
                <a:cs typeface="Segoe UI"/>
              </a:rPr>
              <a:t>and </a:t>
            </a:r>
            <a:r>
              <a:rPr dirty="0" sz="1800" spc="-5">
                <a:latin typeface="Segoe UI"/>
                <a:cs typeface="Segoe UI"/>
              </a:rPr>
              <a:t>cloud </a:t>
            </a:r>
            <a:r>
              <a:rPr dirty="0" sz="1800" spc="-10">
                <a:latin typeface="Segoe UI"/>
                <a:cs typeface="Segoe UI"/>
              </a:rPr>
              <a:t>stores </a:t>
            </a:r>
            <a:r>
              <a:rPr dirty="0" sz="1800">
                <a:latin typeface="Segoe UI"/>
                <a:cs typeface="Segoe UI"/>
              </a:rPr>
              <a:t>(such as </a:t>
            </a:r>
            <a:r>
              <a:rPr dirty="0" sz="1800" spc="-5">
                <a:latin typeface="Segoe UI"/>
                <a:cs typeface="Segoe UI"/>
              </a:rPr>
              <a:t>Azure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Blob </a:t>
            </a:r>
            <a:r>
              <a:rPr dirty="0" sz="1800" spc="-15">
                <a:latin typeface="Segoe UI"/>
                <a:cs typeface="Segoe UI"/>
              </a:rPr>
              <a:t>Storage)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and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15">
                <a:latin typeface="Segoe UI"/>
                <a:cs typeface="Segoe UI"/>
              </a:rPr>
              <a:t>HDFS.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Multiple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Formats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800" spc="-10">
                <a:latin typeface="Segoe UI"/>
                <a:cs typeface="Segoe UI"/>
              </a:rPr>
              <a:t>Binary, </a:t>
            </a:r>
            <a:r>
              <a:rPr dirty="0" sz="1800" spc="-5">
                <a:latin typeface="Segoe UI"/>
                <a:cs typeface="Segoe UI"/>
              </a:rPr>
              <a:t>text,</a:t>
            </a:r>
            <a:r>
              <a:rPr dirty="0" sz="1800" spc="475">
                <a:latin typeface="Segoe UI"/>
                <a:cs typeface="Segoe UI"/>
              </a:rPr>
              <a:t> </a:t>
            </a:r>
            <a:r>
              <a:rPr dirty="0" sz="1800" spc="-50">
                <a:latin typeface="Segoe UI"/>
                <a:cs typeface="Segoe UI"/>
              </a:rPr>
              <a:t>CSV,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TS,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30">
                <a:latin typeface="Segoe UI"/>
                <a:cs typeface="Segoe UI"/>
              </a:rPr>
              <a:t>ARFF,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etc.</a:t>
            </a:r>
            <a:r>
              <a:rPr dirty="0" sz="1800">
                <a:latin typeface="Segoe UI"/>
                <a:cs typeface="Segoe UI"/>
              </a:rPr>
              <a:t> and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auto</a:t>
            </a:r>
            <a:r>
              <a:rPr dirty="0" sz="1800" spc="-10">
                <a:latin typeface="Segoe UI"/>
                <a:cs typeface="Segoe UI"/>
              </a:rPr>
              <a:t> detect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file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types.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Cleansing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800" spc="-10">
                <a:latin typeface="Segoe UI"/>
                <a:cs typeface="Segoe UI"/>
              </a:rPr>
              <a:t>Detect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fix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NULL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values,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outliers,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out-of-range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values,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duplicate</a:t>
            </a:r>
            <a:r>
              <a:rPr dirty="0" sz="1800" spc="2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rows.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Transformation</a:t>
            </a:r>
            <a:r>
              <a:rPr dirty="0" sz="1800" spc="-3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/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Filtering</a:t>
            </a:r>
            <a:endParaRPr sz="1800">
              <a:latin typeface="Segoe UI Semibold"/>
              <a:cs typeface="Segoe UI Semibold"/>
            </a:endParaRPr>
          </a:p>
          <a:p>
            <a:pPr marL="12700" marR="523240">
              <a:lnSpc>
                <a:spcPct val="90000"/>
              </a:lnSpc>
              <a:spcBef>
                <a:spcPts val="505"/>
              </a:spcBef>
            </a:pPr>
            <a:r>
              <a:rPr dirty="0" sz="1800" spc="-5">
                <a:latin typeface="Segoe UI"/>
                <a:cs typeface="Segoe UI"/>
              </a:rPr>
              <a:t>General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data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transformation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(transforming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types)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ML-specific</a:t>
            </a:r>
            <a:r>
              <a:rPr dirty="0" sz="1800" spc="3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transformations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(indexing,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encoding, assembling </a:t>
            </a:r>
            <a:r>
              <a:rPr dirty="0" sz="1800" spc="-10">
                <a:latin typeface="Segoe UI"/>
                <a:cs typeface="Segoe UI"/>
              </a:rPr>
              <a:t>into </a:t>
            </a:r>
            <a:r>
              <a:rPr dirty="0" sz="1800" spc="-5">
                <a:latin typeface="Segoe UI"/>
                <a:cs typeface="Segoe UI"/>
              </a:rPr>
              <a:t>vectors, normalizing </a:t>
            </a: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5">
                <a:latin typeface="Segoe UI"/>
                <a:cs typeface="Segoe UI"/>
              </a:rPr>
              <a:t>vectors, binning, normalization and 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categorization).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u="heavy" sz="1800" spc="-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Intelligent</a:t>
            </a:r>
            <a:r>
              <a:rPr dirty="0" u="heavy" sz="1800" spc="2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 </a:t>
            </a:r>
            <a:r>
              <a:rPr dirty="0" u="heavy" sz="1800" spc="-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time-saving</a:t>
            </a:r>
            <a:r>
              <a:rPr dirty="0" u="heavy" sz="1800" spc="2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 </a:t>
            </a:r>
            <a:r>
              <a:rPr dirty="0" u="heavy" sz="1800" spc="-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transformations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800" spc="-10">
                <a:latin typeface="Segoe UI"/>
                <a:cs typeface="Segoe UI"/>
              </a:rPr>
              <a:t>Derive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column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by </a:t>
            </a:r>
            <a:r>
              <a:rPr dirty="0" sz="1800" spc="-5">
                <a:latin typeface="Segoe UI"/>
                <a:cs typeface="Segoe UI"/>
              </a:rPr>
              <a:t>example,</a:t>
            </a:r>
            <a:r>
              <a:rPr dirty="0" sz="1800">
                <a:latin typeface="Segoe UI"/>
                <a:cs typeface="Segoe UI"/>
              </a:rPr>
              <a:t> fuzzy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grouping,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auto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split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columns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by </a:t>
            </a:r>
            <a:r>
              <a:rPr dirty="0" sz="1800" spc="-5">
                <a:latin typeface="Segoe UI"/>
                <a:cs typeface="Segoe UI"/>
              </a:rPr>
              <a:t>example,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impute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missing</a:t>
            </a:r>
            <a:r>
              <a:rPr dirty="0" sz="1800" spc="-10">
                <a:latin typeface="Segoe UI"/>
                <a:cs typeface="Segoe UI"/>
              </a:rPr>
              <a:t> values.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Custom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Python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Transforms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800" spc="-5">
                <a:latin typeface="Segoe UI"/>
                <a:cs typeface="Segoe UI"/>
              </a:rPr>
              <a:t>Such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as new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script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column, </a:t>
            </a:r>
            <a:r>
              <a:rPr dirty="0" sz="1800">
                <a:latin typeface="Segoe UI"/>
                <a:cs typeface="Segoe UI"/>
              </a:rPr>
              <a:t>new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script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 spc="-30">
                <a:latin typeface="Segoe UI"/>
                <a:cs typeface="Segoe UI"/>
              </a:rPr>
              <a:t>filter,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transformation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partition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72141" y="2986532"/>
            <a:ext cx="745490" cy="974725"/>
            <a:chOff x="10272141" y="2986532"/>
            <a:chExt cx="745490" cy="974725"/>
          </a:xfrm>
        </p:grpSpPr>
        <p:sp>
          <p:nvSpPr>
            <p:cNvPr id="5" name="object 5"/>
            <p:cNvSpPr/>
            <p:nvPr/>
          </p:nvSpPr>
          <p:spPr>
            <a:xfrm>
              <a:off x="10272141" y="2986532"/>
              <a:ext cx="745490" cy="974725"/>
            </a:xfrm>
            <a:custGeom>
              <a:avLst/>
              <a:gdLst/>
              <a:ahLst/>
              <a:cxnLst/>
              <a:rect l="l" t="t" r="r" b="b"/>
              <a:pathLst>
                <a:path w="745490" h="974725">
                  <a:moveTo>
                    <a:pt x="745362" y="14985"/>
                  </a:moveTo>
                  <a:lnTo>
                    <a:pt x="730376" y="14985"/>
                  </a:lnTo>
                  <a:lnTo>
                    <a:pt x="730376" y="104775"/>
                  </a:lnTo>
                  <a:lnTo>
                    <a:pt x="448690" y="530732"/>
                  </a:lnTo>
                  <a:lnTo>
                    <a:pt x="447928" y="532002"/>
                  </a:lnTo>
                  <a:lnTo>
                    <a:pt x="447548" y="533400"/>
                  </a:lnTo>
                  <a:lnTo>
                    <a:pt x="447548" y="929385"/>
                  </a:lnTo>
                  <a:lnTo>
                    <a:pt x="450850" y="932814"/>
                  </a:lnTo>
                  <a:lnTo>
                    <a:pt x="714882" y="932814"/>
                  </a:lnTo>
                  <a:lnTo>
                    <a:pt x="701099" y="946961"/>
                  </a:lnTo>
                  <a:lnTo>
                    <a:pt x="690149" y="957214"/>
                  </a:lnTo>
                  <a:lnTo>
                    <a:pt x="684486" y="965015"/>
                  </a:lnTo>
                  <a:lnTo>
                    <a:pt x="686561" y="971803"/>
                  </a:lnTo>
                  <a:lnTo>
                    <a:pt x="689482" y="974724"/>
                  </a:lnTo>
                  <a:lnTo>
                    <a:pt x="694181" y="974724"/>
                  </a:lnTo>
                  <a:lnTo>
                    <a:pt x="697102" y="971803"/>
                  </a:lnTo>
                  <a:lnTo>
                    <a:pt x="721445" y="947759"/>
                  </a:lnTo>
                  <a:lnTo>
                    <a:pt x="735441" y="933561"/>
                  </a:lnTo>
                  <a:lnTo>
                    <a:pt x="740554" y="925530"/>
                  </a:lnTo>
                  <a:lnTo>
                    <a:pt x="738251" y="919987"/>
                  </a:lnTo>
                  <a:lnTo>
                    <a:pt x="736046" y="917828"/>
                  </a:lnTo>
                  <a:lnTo>
                    <a:pt x="462406" y="917828"/>
                  </a:lnTo>
                  <a:lnTo>
                    <a:pt x="462406" y="696340"/>
                  </a:lnTo>
                  <a:lnTo>
                    <a:pt x="644239" y="696340"/>
                  </a:lnTo>
                  <a:lnTo>
                    <a:pt x="642207" y="692562"/>
                  </a:lnTo>
                  <a:lnTo>
                    <a:pt x="636218" y="683148"/>
                  </a:lnTo>
                  <a:lnTo>
                    <a:pt x="631443" y="681354"/>
                  </a:lnTo>
                  <a:lnTo>
                    <a:pt x="462406" y="681354"/>
                  </a:lnTo>
                  <a:lnTo>
                    <a:pt x="462406" y="645159"/>
                  </a:lnTo>
                  <a:lnTo>
                    <a:pt x="627085" y="644993"/>
                  </a:lnTo>
                  <a:lnTo>
                    <a:pt x="632964" y="644802"/>
                  </a:lnTo>
                  <a:lnTo>
                    <a:pt x="637920" y="641349"/>
                  </a:lnTo>
                  <a:lnTo>
                    <a:pt x="644138" y="630173"/>
                  </a:lnTo>
                  <a:lnTo>
                    <a:pt x="462406" y="630173"/>
                  </a:lnTo>
                  <a:lnTo>
                    <a:pt x="462490" y="537082"/>
                  </a:lnTo>
                  <a:lnTo>
                    <a:pt x="744181" y="110997"/>
                  </a:lnTo>
                  <a:lnTo>
                    <a:pt x="744981" y="109854"/>
                  </a:lnTo>
                  <a:lnTo>
                    <a:pt x="745362" y="108457"/>
                  </a:lnTo>
                  <a:lnTo>
                    <a:pt x="745362" y="14985"/>
                  </a:lnTo>
                  <a:close/>
                </a:path>
                <a:path w="745490" h="974725">
                  <a:moveTo>
                    <a:pt x="51688" y="875918"/>
                  </a:moveTo>
                  <a:lnTo>
                    <a:pt x="46862" y="875918"/>
                  </a:lnTo>
                  <a:lnTo>
                    <a:pt x="19129" y="903735"/>
                  </a:lnTo>
                  <a:lnTo>
                    <a:pt x="7032" y="915765"/>
                  </a:lnTo>
                  <a:lnTo>
                    <a:pt x="2383" y="920559"/>
                  </a:lnTo>
                  <a:lnTo>
                    <a:pt x="1269" y="922400"/>
                  </a:lnTo>
                  <a:lnTo>
                    <a:pt x="0" y="925321"/>
                  </a:lnTo>
                  <a:lnTo>
                    <a:pt x="761" y="928496"/>
                  </a:lnTo>
                  <a:lnTo>
                    <a:pt x="2793" y="930655"/>
                  </a:lnTo>
                  <a:lnTo>
                    <a:pt x="27380" y="954996"/>
                  </a:lnTo>
                  <a:lnTo>
                    <a:pt x="40036" y="967930"/>
                  </a:lnTo>
                  <a:lnTo>
                    <a:pt x="45692" y="973054"/>
                  </a:lnTo>
                  <a:lnTo>
                    <a:pt x="49275" y="973962"/>
                  </a:lnTo>
                  <a:lnTo>
                    <a:pt x="55879" y="973962"/>
                  </a:lnTo>
                  <a:lnTo>
                    <a:pt x="59308" y="965961"/>
                  </a:lnTo>
                  <a:lnTo>
                    <a:pt x="54609" y="961135"/>
                  </a:lnTo>
                  <a:lnTo>
                    <a:pt x="26161" y="932814"/>
                  </a:lnTo>
                  <a:lnTo>
                    <a:pt x="290829" y="932814"/>
                  </a:lnTo>
                  <a:lnTo>
                    <a:pt x="294258" y="929385"/>
                  </a:lnTo>
                  <a:lnTo>
                    <a:pt x="294258" y="917828"/>
                  </a:lnTo>
                  <a:lnTo>
                    <a:pt x="26161" y="917828"/>
                  </a:lnTo>
                  <a:lnTo>
                    <a:pt x="40001" y="903664"/>
                  </a:lnTo>
                  <a:lnTo>
                    <a:pt x="50958" y="893381"/>
                  </a:lnTo>
                  <a:lnTo>
                    <a:pt x="56630" y="885574"/>
                  </a:lnTo>
                  <a:lnTo>
                    <a:pt x="54609" y="878839"/>
                  </a:lnTo>
                  <a:lnTo>
                    <a:pt x="51688" y="875918"/>
                  </a:lnTo>
                  <a:close/>
                </a:path>
                <a:path w="745490" h="974725">
                  <a:moveTo>
                    <a:pt x="294258" y="696340"/>
                  </a:moveTo>
                  <a:lnTo>
                    <a:pt x="279273" y="696340"/>
                  </a:lnTo>
                  <a:lnTo>
                    <a:pt x="279273" y="917828"/>
                  </a:lnTo>
                  <a:lnTo>
                    <a:pt x="294258" y="917828"/>
                  </a:lnTo>
                  <a:lnTo>
                    <a:pt x="294258" y="696340"/>
                  </a:lnTo>
                  <a:close/>
                </a:path>
                <a:path w="745490" h="974725">
                  <a:moveTo>
                    <a:pt x="693548" y="876875"/>
                  </a:moveTo>
                  <a:lnTo>
                    <a:pt x="686561" y="878839"/>
                  </a:lnTo>
                  <a:lnTo>
                    <a:pt x="684504" y="885646"/>
                  </a:lnTo>
                  <a:lnTo>
                    <a:pt x="690197" y="893476"/>
                  </a:lnTo>
                  <a:lnTo>
                    <a:pt x="701153" y="903735"/>
                  </a:lnTo>
                  <a:lnTo>
                    <a:pt x="714882" y="917828"/>
                  </a:lnTo>
                  <a:lnTo>
                    <a:pt x="736046" y="917828"/>
                  </a:lnTo>
                  <a:lnTo>
                    <a:pt x="716619" y="898806"/>
                  </a:lnTo>
                  <a:lnTo>
                    <a:pt x="702643" y="883983"/>
                  </a:lnTo>
                  <a:lnTo>
                    <a:pt x="693548" y="876875"/>
                  </a:lnTo>
                  <a:close/>
                </a:path>
                <a:path w="745490" h="974725">
                  <a:moveTo>
                    <a:pt x="42366" y="756673"/>
                  </a:moveTo>
                  <a:lnTo>
                    <a:pt x="24510" y="764190"/>
                  </a:lnTo>
                  <a:lnTo>
                    <a:pt x="11894" y="778803"/>
                  </a:lnTo>
                  <a:lnTo>
                    <a:pt x="7111" y="798321"/>
                  </a:lnTo>
                  <a:lnTo>
                    <a:pt x="10431" y="814714"/>
                  </a:lnTo>
                  <a:lnTo>
                    <a:pt x="19478" y="828119"/>
                  </a:lnTo>
                  <a:lnTo>
                    <a:pt x="32883" y="837166"/>
                  </a:lnTo>
                  <a:lnTo>
                    <a:pt x="49275" y="840485"/>
                  </a:lnTo>
                  <a:lnTo>
                    <a:pt x="74338" y="832334"/>
                  </a:lnTo>
                  <a:lnTo>
                    <a:pt x="79326" y="825499"/>
                  </a:lnTo>
                  <a:lnTo>
                    <a:pt x="49275" y="825499"/>
                  </a:lnTo>
                  <a:lnTo>
                    <a:pt x="38707" y="823360"/>
                  </a:lnTo>
                  <a:lnTo>
                    <a:pt x="30067" y="817530"/>
                  </a:lnTo>
                  <a:lnTo>
                    <a:pt x="24237" y="808890"/>
                  </a:lnTo>
                  <a:lnTo>
                    <a:pt x="22098" y="798321"/>
                  </a:lnTo>
                  <a:lnTo>
                    <a:pt x="30591" y="777998"/>
                  </a:lnTo>
                  <a:lnTo>
                    <a:pt x="49275" y="771270"/>
                  </a:lnTo>
                  <a:lnTo>
                    <a:pt x="79511" y="771270"/>
                  </a:lnTo>
                  <a:lnTo>
                    <a:pt x="75945" y="765682"/>
                  </a:lnTo>
                  <a:lnTo>
                    <a:pt x="79976" y="758443"/>
                  </a:lnTo>
                  <a:lnTo>
                    <a:pt x="62864" y="758443"/>
                  </a:lnTo>
                  <a:lnTo>
                    <a:pt x="42366" y="756673"/>
                  </a:lnTo>
                  <a:close/>
                </a:path>
                <a:path w="745490" h="974725">
                  <a:moveTo>
                    <a:pt x="644239" y="696340"/>
                  </a:moveTo>
                  <a:lnTo>
                    <a:pt x="626999" y="696340"/>
                  </a:lnTo>
                  <a:lnTo>
                    <a:pt x="665606" y="765809"/>
                  </a:lnTo>
                  <a:lnTo>
                    <a:pt x="651379" y="788033"/>
                  </a:lnTo>
                  <a:lnTo>
                    <a:pt x="652748" y="812530"/>
                  </a:lnTo>
                  <a:lnTo>
                    <a:pt x="667214" y="832336"/>
                  </a:lnTo>
                  <a:lnTo>
                    <a:pt x="692276" y="840485"/>
                  </a:lnTo>
                  <a:lnTo>
                    <a:pt x="708669" y="837166"/>
                  </a:lnTo>
                  <a:lnTo>
                    <a:pt x="722074" y="828119"/>
                  </a:lnTo>
                  <a:lnTo>
                    <a:pt x="723842" y="825499"/>
                  </a:lnTo>
                  <a:lnTo>
                    <a:pt x="692276" y="825499"/>
                  </a:lnTo>
                  <a:lnTo>
                    <a:pt x="681728" y="823360"/>
                  </a:lnTo>
                  <a:lnTo>
                    <a:pt x="673131" y="817530"/>
                  </a:lnTo>
                  <a:lnTo>
                    <a:pt x="667345" y="808890"/>
                  </a:lnTo>
                  <a:lnTo>
                    <a:pt x="665226" y="798321"/>
                  </a:lnTo>
                  <a:lnTo>
                    <a:pt x="673699" y="778069"/>
                  </a:lnTo>
                  <a:lnTo>
                    <a:pt x="692340" y="771270"/>
                  </a:lnTo>
                  <a:lnTo>
                    <a:pt x="723188" y="771270"/>
                  </a:lnTo>
                  <a:lnTo>
                    <a:pt x="717089" y="764190"/>
                  </a:lnTo>
                  <a:lnTo>
                    <a:pt x="703443" y="758443"/>
                  </a:lnTo>
                  <a:lnTo>
                    <a:pt x="678687" y="758443"/>
                  </a:lnTo>
                  <a:lnTo>
                    <a:pt x="654625" y="715644"/>
                  </a:lnTo>
                  <a:lnTo>
                    <a:pt x="644239" y="696340"/>
                  </a:lnTo>
                  <a:close/>
                </a:path>
                <a:path w="745490" h="974725">
                  <a:moveTo>
                    <a:pt x="79511" y="771270"/>
                  </a:moveTo>
                  <a:lnTo>
                    <a:pt x="49275" y="771270"/>
                  </a:lnTo>
                  <a:lnTo>
                    <a:pt x="67960" y="778069"/>
                  </a:lnTo>
                  <a:lnTo>
                    <a:pt x="76453" y="798321"/>
                  </a:lnTo>
                  <a:lnTo>
                    <a:pt x="74314" y="808890"/>
                  </a:lnTo>
                  <a:lnTo>
                    <a:pt x="68484" y="817530"/>
                  </a:lnTo>
                  <a:lnTo>
                    <a:pt x="59844" y="823360"/>
                  </a:lnTo>
                  <a:lnTo>
                    <a:pt x="49275" y="825499"/>
                  </a:lnTo>
                  <a:lnTo>
                    <a:pt x="79326" y="825499"/>
                  </a:lnTo>
                  <a:lnTo>
                    <a:pt x="88804" y="812514"/>
                  </a:lnTo>
                  <a:lnTo>
                    <a:pt x="90173" y="787979"/>
                  </a:lnTo>
                  <a:lnTo>
                    <a:pt x="79511" y="771270"/>
                  </a:lnTo>
                  <a:close/>
                </a:path>
                <a:path w="745490" h="974725">
                  <a:moveTo>
                    <a:pt x="723188" y="771270"/>
                  </a:moveTo>
                  <a:lnTo>
                    <a:pt x="692340" y="771270"/>
                  </a:lnTo>
                  <a:lnTo>
                    <a:pt x="710981" y="777998"/>
                  </a:lnTo>
                  <a:lnTo>
                    <a:pt x="719454" y="798321"/>
                  </a:lnTo>
                  <a:lnTo>
                    <a:pt x="717315" y="808890"/>
                  </a:lnTo>
                  <a:lnTo>
                    <a:pt x="711485" y="817530"/>
                  </a:lnTo>
                  <a:lnTo>
                    <a:pt x="702845" y="823360"/>
                  </a:lnTo>
                  <a:lnTo>
                    <a:pt x="692276" y="825499"/>
                  </a:lnTo>
                  <a:lnTo>
                    <a:pt x="723842" y="825499"/>
                  </a:lnTo>
                  <a:lnTo>
                    <a:pt x="731121" y="814714"/>
                  </a:lnTo>
                  <a:lnTo>
                    <a:pt x="734440" y="798321"/>
                  </a:lnTo>
                  <a:lnTo>
                    <a:pt x="729676" y="778803"/>
                  </a:lnTo>
                  <a:lnTo>
                    <a:pt x="723188" y="771270"/>
                  </a:lnTo>
                  <a:close/>
                </a:path>
                <a:path w="745490" h="974725">
                  <a:moveTo>
                    <a:pt x="128444" y="681069"/>
                  </a:moveTo>
                  <a:lnTo>
                    <a:pt x="108590" y="681712"/>
                  </a:lnTo>
                  <a:lnTo>
                    <a:pt x="103631" y="685164"/>
                  </a:lnTo>
                  <a:lnTo>
                    <a:pt x="62864" y="758443"/>
                  </a:lnTo>
                  <a:lnTo>
                    <a:pt x="79976" y="758443"/>
                  </a:lnTo>
                  <a:lnTo>
                    <a:pt x="114553" y="696340"/>
                  </a:lnTo>
                  <a:lnTo>
                    <a:pt x="294258" y="696340"/>
                  </a:lnTo>
                  <a:lnTo>
                    <a:pt x="294258" y="681521"/>
                  </a:lnTo>
                  <a:lnTo>
                    <a:pt x="179802" y="681521"/>
                  </a:lnTo>
                  <a:lnTo>
                    <a:pt x="128444" y="681069"/>
                  </a:lnTo>
                  <a:close/>
                </a:path>
                <a:path w="745490" h="974725">
                  <a:moveTo>
                    <a:pt x="699240" y="756673"/>
                  </a:moveTo>
                  <a:lnTo>
                    <a:pt x="678687" y="758443"/>
                  </a:lnTo>
                  <a:lnTo>
                    <a:pt x="703443" y="758443"/>
                  </a:lnTo>
                  <a:lnTo>
                    <a:pt x="699240" y="756673"/>
                  </a:lnTo>
                  <a:close/>
                </a:path>
                <a:path w="745490" h="974725">
                  <a:moveTo>
                    <a:pt x="294258" y="644993"/>
                  </a:moveTo>
                  <a:lnTo>
                    <a:pt x="179802" y="644993"/>
                  </a:lnTo>
                  <a:lnTo>
                    <a:pt x="279273" y="645159"/>
                  </a:lnTo>
                  <a:lnTo>
                    <a:pt x="279273" y="681354"/>
                  </a:lnTo>
                  <a:lnTo>
                    <a:pt x="179802" y="681521"/>
                  </a:lnTo>
                  <a:lnTo>
                    <a:pt x="294258" y="681521"/>
                  </a:lnTo>
                  <a:lnTo>
                    <a:pt x="294258" y="644993"/>
                  </a:lnTo>
                  <a:close/>
                </a:path>
                <a:path w="745490" h="974725">
                  <a:moveTo>
                    <a:pt x="80039" y="568070"/>
                  </a:moveTo>
                  <a:lnTo>
                    <a:pt x="62864" y="568070"/>
                  </a:lnTo>
                  <a:lnTo>
                    <a:pt x="103631" y="641349"/>
                  </a:lnTo>
                  <a:lnTo>
                    <a:pt x="108590" y="644802"/>
                  </a:lnTo>
                  <a:lnTo>
                    <a:pt x="128444" y="645445"/>
                  </a:lnTo>
                  <a:lnTo>
                    <a:pt x="294258" y="644993"/>
                  </a:lnTo>
                  <a:lnTo>
                    <a:pt x="294258" y="630173"/>
                  </a:lnTo>
                  <a:lnTo>
                    <a:pt x="114553" y="630173"/>
                  </a:lnTo>
                  <a:lnTo>
                    <a:pt x="80039" y="568070"/>
                  </a:lnTo>
                  <a:close/>
                </a:path>
                <a:path w="745490" h="974725">
                  <a:moveTo>
                    <a:pt x="627085" y="644993"/>
                  </a:moveTo>
                  <a:lnTo>
                    <a:pt x="561804" y="644993"/>
                  </a:lnTo>
                  <a:lnTo>
                    <a:pt x="613124" y="645445"/>
                  </a:lnTo>
                  <a:lnTo>
                    <a:pt x="627085" y="644993"/>
                  </a:lnTo>
                  <a:close/>
                </a:path>
                <a:path w="745490" h="974725">
                  <a:moveTo>
                    <a:pt x="742060" y="0"/>
                  </a:moveTo>
                  <a:lnTo>
                    <a:pt x="15239" y="0"/>
                  </a:lnTo>
                  <a:lnTo>
                    <a:pt x="11810" y="3428"/>
                  </a:lnTo>
                  <a:lnTo>
                    <a:pt x="11845" y="108457"/>
                  </a:lnTo>
                  <a:lnTo>
                    <a:pt x="12191" y="109727"/>
                  </a:lnTo>
                  <a:lnTo>
                    <a:pt x="13033" y="111125"/>
                  </a:lnTo>
                  <a:lnTo>
                    <a:pt x="279273" y="537082"/>
                  </a:lnTo>
                  <a:lnTo>
                    <a:pt x="279273" y="630173"/>
                  </a:lnTo>
                  <a:lnTo>
                    <a:pt x="294258" y="630173"/>
                  </a:lnTo>
                  <a:lnTo>
                    <a:pt x="294224" y="533400"/>
                  </a:lnTo>
                  <a:lnTo>
                    <a:pt x="293877" y="532129"/>
                  </a:lnTo>
                  <a:lnTo>
                    <a:pt x="293115" y="530987"/>
                  </a:lnTo>
                  <a:lnTo>
                    <a:pt x="26797" y="104775"/>
                  </a:lnTo>
                  <a:lnTo>
                    <a:pt x="26797" y="14985"/>
                  </a:lnTo>
                  <a:lnTo>
                    <a:pt x="745362" y="14985"/>
                  </a:lnTo>
                  <a:lnTo>
                    <a:pt x="745362" y="3428"/>
                  </a:lnTo>
                  <a:lnTo>
                    <a:pt x="742060" y="0"/>
                  </a:lnTo>
                  <a:close/>
                </a:path>
                <a:path w="745490" h="974725">
                  <a:moveTo>
                    <a:pt x="692276" y="486028"/>
                  </a:moveTo>
                  <a:lnTo>
                    <a:pt x="675903" y="489348"/>
                  </a:lnTo>
                  <a:lnTo>
                    <a:pt x="662543" y="498395"/>
                  </a:lnTo>
                  <a:lnTo>
                    <a:pt x="653540" y="511800"/>
                  </a:lnTo>
                  <a:lnTo>
                    <a:pt x="650239" y="528192"/>
                  </a:lnTo>
                  <a:lnTo>
                    <a:pt x="651283" y="537577"/>
                  </a:lnTo>
                  <a:lnTo>
                    <a:pt x="654303" y="546306"/>
                  </a:lnTo>
                  <a:lnTo>
                    <a:pt x="659133" y="554106"/>
                  </a:lnTo>
                  <a:lnTo>
                    <a:pt x="665606" y="560704"/>
                  </a:lnTo>
                  <a:lnTo>
                    <a:pt x="626999" y="630173"/>
                  </a:lnTo>
                  <a:lnTo>
                    <a:pt x="644138" y="630173"/>
                  </a:lnTo>
                  <a:lnTo>
                    <a:pt x="678687" y="568070"/>
                  </a:lnTo>
                  <a:lnTo>
                    <a:pt x="703443" y="568070"/>
                  </a:lnTo>
                  <a:lnTo>
                    <a:pt x="717089" y="562324"/>
                  </a:lnTo>
                  <a:lnTo>
                    <a:pt x="723352" y="555053"/>
                  </a:lnTo>
                  <a:lnTo>
                    <a:pt x="692340" y="555053"/>
                  </a:lnTo>
                  <a:lnTo>
                    <a:pt x="673699" y="548302"/>
                  </a:lnTo>
                  <a:lnTo>
                    <a:pt x="665226" y="528192"/>
                  </a:lnTo>
                  <a:lnTo>
                    <a:pt x="667345" y="517624"/>
                  </a:lnTo>
                  <a:lnTo>
                    <a:pt x="673131" y="508984"/>
                  </a:lnTo>
                  <a:lnTo>
                    <a:pt x="681728" y="503154"/>
                  </a:lnTo>
                  <a:lnTo>
                    <a:pt x="692276" y="501014"/>
                  </a:lnTo>
                  <a:lnTo>
                    <a:pt x="723842" y="501014"/>
                  </a:lnTo>
                  <a:lnTo>
                    <a:pt x="722074" y="498395"/>
                  </a:lnTo>
                  <a:lnTo>
                    <a:pt x="708669" y="489348"/>
                  </a:lnTo>
                  <a:lnTo>
                    <a:pt x="692276" y="486028"/>
                  </a:lnTo>
                  <a:close/>
                </a:path>
                <a:path w="745490" h="974725">
                  <a:moveTo>
                    <a:pt x="49275" y="486028"/>
                  </a:moveTo>
                  <a:lnTo>
                    <a:pt x="32883" y="489348"/>
                  </a:lnTo>
                  <a:lnTo>
                    <a:pt x="19478" y="498395"/>
                  </a:lnTo>
                  <a:lnTo>
                    <a:pt x="10431" y="511800"/>
                  </a:lnTo>
                  <a:lnTo>
                    <a:pt x="7111" y="528192"/>
                  </a:lnTo>
                  <a:lnTo>
                    <a:pt x="11894" y="547711"/>
                  </a:lnTo>
                  <a:lnTo>
                    <a:pt x="24510" y="562324"/>
                  </a:lnTo>
                  <a:lnTo>
                    <a:pt x="42366" y="569841"/>
                  </a:lnTo>
                  <a:lnTo>
                    <a:pt x="62864" y="568070"/>
                  </a:lnTo>
                  <a:lnTo>
                    <a:pt x="80039" y="568070"/>
                  </a:lnTo>
                  <a:lnTo>
                    <a:pt x="75945" y="560704"/>
                  </a:lnTo>
                  <a:lnTo>
                    <a:pt x="79361" y="555370"/>
                  </a:lnTo>
                  <a:lnTo>
                    <a:pt x="49275" y="555370"/>
                  </a:lnTo>
                  <a:lnTo>
                    <a:pt x="38707" y="553231"/>
                  </a:lnTo>
                  <a:lnTo>
                    <a:pt x="30067" y="547401"/>
                  </a:lnTo>
                  <a:lnTo>
                    <a:pt x="24237" y="538761"/>
                  </a:lnTo>
                  <a:lnTo>
                    <a:pt x="22098" y="528192"/>
                  </a:lnTo>
                  <a:lnTo>
                    <a:pt x="24237" y="517624"/>
                  </a:lnTo>
                  <a:lnTo>
                    <a:pt x="30067" y="508984"/>
                  </a:lnTo>
                  <a:lnTo>
                    <a:pt x="38707" y="503154"/>
                  </a:lnTo>
                  <a:lnTo>
                    <a:pt x="49275" y="501014"/>
                  </a:lnTo>
                  <a:lnTo>
                    <a:pt x="79331" y="501014"/>
                  </a:lnTo>
                  <a:lnTo>
                    <a:pt x="74338" y="494178"/>
                  </a:lnTo>
                  <a:lnTo>
                    <a:pt x="49275" y="486028"/>
                  </a:lnTo>
                  <a:close/>
                </a:path>
                <a:path w="745490" h="974725">
                  <a:moveTo>
                    <a:pt x="703443" y="568070"/>
                  </a:moveTo>
                  <a:lnTo>
                    <a:pt x="678687" y="568070"/>
                  </a:lnTo>
                  <a:lnTo>
                    <a:pt x="699240" y="569841"/>
                  </a:lnTo>
                  <a:lnTo>
                    <a:pt x="703443" y="568070"/>
                  </a:lnTo>
                  <a:close/>
                </a:path>
                <a:path w="745490" h="974725">
                  <a:moveTo>
                    <a:pt x="79331" y="501014"/>
                  </a:moveTo>
                  <a:lnTo>
                    <a:pt x="49275" y="501014"/>
                  </a:lnTo>
                  <a:lnTo>
                    <a:pt x="69349" y="509508"/>
                  </a:lnTo>
                  <a:lnTo>
                    <a:pt x="76136" y="528192"/>
                  </a:lnTo>
                  <a:lnTo>
                    <a:pt x="69492" y="546877"/>
                  </a:lnTo>
                  <a:lnTo>
                    <a:pt x="49275" y="555370"/>
                  </a:lnTo>
                  <a:lnTo>
                    <a:pt x="79361" y="555370"/>
                  </a:lnTo>
                  <a:lnTo>
                    <a:pt x="90173" y="538481"/>
                  </a:lnTo>
                  <a:lnTo>
                    <a:pt x="88804" y="513984"/>
                  </a:lnTo>
                  <a:lnTo>
                    <a:pt x="79331" y="501014"/>
                  </a:lnTo>
                  <a:close/>
                </a:path>
                <a:path w="745490" h="974725">
                  <a:moveTo>
                    <a:pt x="723842" y="501014"/>
                  </a:moveTo>
                  <a:lnTo>
                    <a:pt x="692276" y="501014"/>
                  </a:lnTo>
                  <a:lnTo>
                    <a:pt x="702845" y="503154"/>
                  </a:lnTo>
                  <a:lnTo>
                    <a:pt x="711485" y="508984"/>
                  </a:lnTo>
                  <a:lnTo>
                    <a:pt x="717315" y="517624"/>
                  </a:lnTo>
                  <a:lnTo>
                    <a:pt x="719454" y="528192"/>
                  </a:lnTo>
                  <a:lnTo>
                    <a:pt x="710981" y="548374"/>
                  </a:lnTo>
                  <a:lnTo>
                    <a:pt x="692340" y="555053"/>
                  </a:lnTo>
                  <a:lnTo>
                    <a:pt x="723352" y="555053"/>
                  </a:lnTo>
                  <a:lnTo>
                    <a:pt x="729676" y="547711"/>
                  </a:lnTo>
                  <a:lnTo>
                    <a:pt x="734440" y="528192"/>
                  </a:lnTo>
                  <a:lnTo>
                    <a:pt x="731121" y="511800"/>
                  </a:lnTo>
                  <a:lnTo>
                    <a:pt x="723842" y="50101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1795" y="3343148"/>
              <a:ext cx="76326" cy="749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3484" y="3443732"/>
              <a:ext cx="74930" cy="749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5008" y="3041396"/>
              <a:ext cx="74930" cy="749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7492" y="3343148"/>
              <a:ext cx="74929" cy="749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8056" y="3242564"/>
              <a:ext cx="74802" cy="74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2920" y="3141980"/>
              <a:ext cx="74929" cy="749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0832" y="3041396"/>
              <a:ext cx="74802" cy="749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3880" y="3242564"/>
              <a:ext cx="74929" cy="748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8744" y="3141980"/>
              <a:ext cx="74929" cy="749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6656" y="3041396"/>
              <a:ext cx="74929" cy="749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0708" y="3041396"/>
              <a:ext cx="74802" cy="749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2796" y="3141980"/>
              <a:ext cx="74929" cy="749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4884" y="3041396"/>
              <a:ext cx="74930" cy="749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2232" y="3242564"/>
              <a:ext cx="74929" cy="748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7223" y="3141980"/>
              <a:ext cx="76326" cy="74930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0657331" y="0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646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57331" y="4821935"/>
            <a:ext cx="0" cy="2036445"/>
          </a:xfrm>
          <a:custGeom>
            <a:avLst/>
            <a:gdLst/>
            <a:ahLst/>
            <a:cxnLst/>
            <a:rect l="l" t="t" r="r" b="b"/>
            <a:pathLst>
              <a:path w="0" h="2036445">
                <a:moveTo>
                  <a:pt x="0" y="0"/>
                </a:moveTo>
                <a:lnTo>
                  <a:pt x="0" y="2035859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913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Model</a:t>
            </a:r>
            <a:r>
              <a:rPr dirty="0" sz="3600" spc="-3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Building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(DEV)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1556130"/>
            <a:ext cx="8104505" cy="395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Choice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of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algorithms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Choice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of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language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600" spc="-5">
                <a:latin typeface="Segoe UI"/>
                <a:cs typeface="Segoe UI"/>
              </a:rPr>
              <a:t>Python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Choice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of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development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tools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600" spc="-10">
                <a:latin typeface="Segoe UI"/>
                <a:cs typeface="Segoe UI"/>
              </a:rPr>
              <a:t>Browser-based,</a:t>
            </a:r>
            <a:r>
              <a:rPr dirty="0" sz="1600" spc="5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REPL-oriented,</a:t>
            </a:r>
            <a:r>
              <a:rPr dirty="0" sz="1600" spc="4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notebooks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such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as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25">
                <a:latin typeface="Segoe UI"/>
                <a:cs typeface="Segoe UI"/>
              </a:rPr>
              <a:t>Jupyter,</a:t>
            </a:r>
            <a:r>
              <a:rPr dirty="0" sz="1600" spc="4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PyCharm</a:t>
            </a:r>
            <a:r>
              <a:rPr dirty="0" sz="1600" spc="3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Spark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Notebooks.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600" spc="-10">
                <a:latin typeface="Segoe UI"/>
                <a:cs typeface="Segoe UI"/>
              </a:rPr>
              <a:t>Desktop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IDEs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such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as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Visual </a:t>
            </a:r>
            <a:r>
              <a:rPr dirty="0" sz="1600" spc="-15">
                <a:latin typeface="Segoe UI"/>
                <a:cs typeface="Segoe UI"/>
              </a:rPr>
              <a:t>Studio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 spc="-10">
                <a:latin typeface="Segoe UI"/>
                <a:cs typeface="Segoe UI"/>
              </a:rPr>
              <a:t> R-Studio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for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R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development.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Local</a:t>
            </a:r>
            <a:r>
              <a:rPr dirty="0" sz="1800" spc="-4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30">
                <a:solidFill>
                  <a:srgbClr val="0078D3"/>
                </a:solidFill>
                <a:latin typeface="Segoe UI Semibold"/>
                <a:cs typeface="Segoe UI Semibold"/>
              </a:rPr>
              <a:t>Testing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  <a:spcBef>
                <a:spcPts val="810"/>
              </a:spcBef>
            </a:pPr>
            <a:r>
              <a:rPr dirty="0" sz="1600" spc="-90">
                <a:latin typeface="Segoe UI"/>
                <a:cs typeface="Segoe UI"/>
              </a:rPr>
              <a:t>To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verify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correctness</a:t>
            </a:r>
            <a:r>
              <a:rPr dirty="0" sz="1600" spc="4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before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submitting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to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more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powerful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dirty="0" sz="1600" spc="-5">
                <a:latin typeface="Segoe UI"/>
                <a:cs typeface="Segoe UI"/>
              </a:rPr>
              <a:t>(and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expensive) training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infrastructure.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57331" y="0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646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57331" y="4821935"/>
            <a:ext cx="0" cy="2036445"/>
          </a:xfrm>
          <a:custGeom>
            <a:avLst/>
            <a:gdLst/>
            <a:ahLst/>
            <a:cxnLst/>
            <a:rect l="l" t="t" r="r" b="b"/>
            <a:pathLst>
              <a:path w="0" h="2036445">
                <a:moveTo>
                  <a:pt x="0" y="0"/>
                </a:moveTo>
                <a:lnTo>
                  <a:pt x="0" y="2035859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77856" y="2795016"/>
            <a:ext cx="757555" cy="1123315"/>
          </a:xfrm>
          <a:custGeom>
            <a:avLst/>
            <a:gdLst/>
            <a:ahLst/>
            <a:cxnLst/>
            <a:rect l="l" t="t" r="r" b="b"/>
            <a:pathLst>
              <a:path w="757554" h="1123314">
                <a:moveTo>
                  <a:pt x="527430" y="1049147"/>
                </a:moveTo>
                <a:lnTo>
                  <a:pt x="521519" y="1077753"/>
                </a:lnTo>
                <a:lnTo>
                  <a:pt x="505475" y="1101312"/>
                </a:lnTo>
                <a:lnTo>
                  <a:pt x="481836" y="1117298"/>
                </a:lnTo>
                <a:lnTo>
                  <a:pt x="453136" y="1123188"/>
                </a:lnTo>
                <a:lnTo>
                  <a:pt x="365176" y="1123188"/>
                </a:lnTo>
                <a:lnTo>
                  <a:pt x="320008" y="1123188"/>
                </a:lnTo>
                <a:lnTo>
                  <a:pt x="303367" y="1123188"/>
                </a:lnTo>
                <a:lnTo>
                  <a:pt x="300990" y="1123188"/>
                </a:lnTo>
                <a:lnTo>
                  <a:pt x="270769" y="1117298"/>
                </a:lnTo>
                <a:lnTo>
                  <a:pt x="247253" y="1101312"/>
                </a:lnTo>
                <a:lnTo>
                  <a:pt x="231999" y="1077753"/>
                </a:lnTo>
                <a:lnTo>
                  <a:pt x="226568" y="1049147"/>
                </a:lnTo>
                <a:lnTo>
                  <a:pt x="226568" y="1040806"/>
                </a:lnTo>
                <a:lnTo>
                  <a:pt x="226568" y="1012618"/>
                </a:lnTo>
                <a:lnTo>
                  <a:pt x="226568" y="959832"/>
                </a:lnTo>
                <a:lnTo>
                  <a:pt x="226568" y="877697"/>
                </a:lnTo>
                <a:lnTo>
                  <a:pt x="210712" y="786270"/>
                </a:lnTo>
                <a:lnTo>
                  <a:pt x="175831" y="716264"/>
                </a:lnTo>
                <a:lnTo>
                  <a:pt x="140950" y="671474"/>
                </a:lnTo>
                <a:lnTo>
                  <a:pt x="105564" y="636317"/>
                </a:lnTo>
                <a:lnTo>
                  <a:pt x="91840" y="622696"/>
                </a:lnTo>
                <a:lnTo>
                  <a:pt x="91313" y="622173"/>
                </a:lnTo>
                <a:lnTo>
                  <a:pt x="59724" y="581145"/>
                </a:lnTo>
                <a:lnTo>
                  <a:pt x="34317" y="535266"/>
                </a:lnTo>
                <a:lnTo>
                  <a:pt x="15573" y="485351"/>
                </a:lnTo>
                <a:lnTo>
                  <a:pt x="3973" y="432217"/>
                </a:lnTo>
                <a:lnTo>
                  <a:pt x="0" y="376682"/>
                </a:lnTo>
                <a:lnTo>
                  <a:pt x="2942" y="329333"/>
                </a:lnTo>
                <a:lnTo>
                  <a:pt x="11535" y="283768"/>
                </a:lnTo>
                <a:lnTo>
                  <a:pt x="25427" y="240334"/>
                </a:lnTo>
                <a:lnTo>
                  <a:pt x="44270" y="199381"/>
                </a:lnTo>
                <a:lnTo>
                  <a:pt x="67711" y="161257"/>
                </a:lnTo>
                <a:lnTo>
                  <a:pt x="95400" y="126312"/>
                </a:lnTo>
                <a:lnTo>
                  <a:pt x="126986" y="94894"/>
                </a:lnTo>
                <a:lnTo>
                  <a:pt x="162119" y="67352"/>
                </a:lnTo>
                <a:lnTo>
                  <a:pt x="200449" y="44036"/>
                </a:lnTo>
                <a:lnTo>
                  <a:pt x="241623" y="25293"/>
                </a:lnTo>
                <a:lnTo>
                  <a:pt x="285293" y="11474"/>
                </a:lnTo>
                <a:lnTo>
                  <a:pt x="331106" y="2926"/>
                </a:lnTo>
                <a:lnTo>
                  <a:pt x="378714" y="0"/>
                </a:lnTo>
                <a:lnTo>
                  <a:pt x="426321" y="2926"/>
                </a:lnTo>
                <a:lnTo>
                  <a:pt x="472134" y="11474"/>
                </a:lnTo>
                <a:lnTo>
                  <a:pt x="515804" y="25293"/>
                </a:lnTo>
                <a:lnTo>
                  <a:pt x="556978" y="44036"/>
                </a:lnTo>
                <a:lnTo>
                  <a:pt x="595308" y="67352"/>
                </a:lnTo>
                <a:lnTo>
                  <a:pt x="630441" y="94894"/>
                </a:lnTo>
                <a:lnTo>
                  <a:pt x="662027" y="126312"/>
                </a:lnTo>
                <a:lnTo>
                  <a:pt x="689716" y="161257"/>
                </a:lnTo>
                <a:lnTo>
                  <a:pt x="713157" y="199381"/>
                </a:lnTo>
                <a:lnTo>
                  <a:pt x="732000" y="240334"/>
                </a:lnTo>
                <a:lnTo>
                  <a:pt x="745892" y="283768"/>
                </a:lnTo>
                <a:lnTo>
                  <a:pt x="754485" y="329333"/>
                </a:lnTo>
                <a:lnTo>
                  <a:pt x="757427" y="376682"/>
                </a:lnTo>
                <a:lnTo>
                  <a:pt x="753454" y="432217"/>
                </a:lnTo>
                <a:lnTo>
                  <a:pt x="741854" y="485351"/>
                </a:lnTo>
                <a:lnTo>
                  <a:pt x="723110" y="535266"/>
                </a:lnTo>
                <a:lnTo>
                  <a:pt x="697703" y="581145"/>
                </a:lnTo>
                <a:lnTo>
                  <a:pt x="666115" y="622173"/>
                </a:lnTo>
              </a:path>
              <a:path w="757554" h="1123314">
                <a:moveTo>
                  <a:pt x="676275" y="608711"/>
                </a:moveTo>
                <a:lnTo>
                  <a:pt x="666115" y="622173"/>
                </a:lnTo>
                <a:lnTo>
                  <a:pt x="644445" y="641502"/>
                </a:lnTo>
                <a:lnTo>
                  <a:pt x="596773" y="696134"/>
                </a:lnTo>
                <a:lnTo>
                  <a:pt x="549100" y="781032"/>
                </a:lnTo>
                <a:lnTo>
                  <a:pt x="527430" y="891159"/>
                </a:lnTo>
                <a:lnTo>
                  <a:pt x="527430" y="982495"/>
                </a:lnTo>
                <a:lnTo>
                  <a:pt x="527430" y="1029398"/>
                </a:lnTo>
                <a:lnTo>
                  <a:pt x="527430" y="1046678"/>
                </a:lnTo>
                <a:lnTo>
                  <a:pt x="527430" y="1049147"/>
                </a:lnTo>
              </a:path>
              <a:path w="757554" h="1123314">
                <a:moveTo>
                  <a:pt x="226568" y="904621"/>
                </a:moveTo>
                <a:lnTo>
                  <a:pt x="400504" y="904621"/>
                </a:lnTo>
                <a:lnTo>
                  <a:pt x="489823" y="904621"/>
                </a:lnTo>
                <a:lnTo>
                  <a:pt x="522730" y="904621"/>
                </a:lnTo>
                <a:lnTo>
                  <a:pt x="527430" y="904621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66102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Model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 spc="-40">
                <a:solidFill>
                  <a:srgbClr val="000000"/>
                </a:solidFill>
              </a:rPr>
              <a:t>Training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and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60">
                <a:solidFill>
                  <a:srgbClr val="000000"/>
                </a:solidFill>
              </a:rPr>
              <a:t>Testing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1365630"/>
            <a:ext cx="7071359" cy="412622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Powerful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Compute Environment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800" spc="-5">
                <a:latin typeface="Segoe UI"/>
                <a:cs typeface="Segoe UI"/>
              </a:rPr>
              <a:t>Choices</a:t>
            </a:r>
            <a:r>
              <a:rPr dirty="0" sz="1800" spc="-10">
                <a:latin typeface="Segoe UI"/>
                <a:cs typeface="Segoe UI"/>
              </a:rPr>
              <a:t> include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scale-up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VMs,</a:t>
            </a:r>
            <a:r>
              <a:rPr dirty="0" sz="1800" spc="-3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auto-scaling scale-out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clusters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Preconfigured</a:t>
            </a:r>
            <a:endParaRPr sz="1800">
              <a:latin typeface="Segoe UI Semibold"/>
              <a:cs typeface="Segoe UI Semibold"/>
            </a:endParaRPr>
          </a:p>
          <a:p>
            <a:pPr marL="12700" marR="73025">
              <a:lnSpc>
                <a:spcPts val="1939"/>
              </a:lnSpc>
              <a:spcBef>
                <a:spcPts val="525"/>
              </a:spcBef>
            </a:pP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5">
                <a:latin typeface="Segoe UI"/>
                <a:cs typeface="Segoe UI"/>
              </a:rPr>
              <a:t>compute environments </a:t>
            </a:r>
            <a:r>
              <a:rPr dirty="0" sz="1800" spc="-15">
                <a:latin typeface="Segoe UI"/>
                <a:cs typeface="Segoe UI"/>
              </a:rPr>
              <a:t>are </a:t>
            </a:r>
            <a:r>
              <a:rPr dirty="0" sz="1800" spc="-10">
                <a:latin typeface="Segoe UI"/>
                <a:cs typeface="Segoe UI"/>
              </a:rPr>
              <a:t>pre-setup </a:t>
            </a:r>
            <a:r>
              <a:rPr dirty="0" sz="1800" spc="-5">
                <a:latin typeface="Segoe UI"/>
                <a:cs typeface="Segoe UI"/>
              </a:rPr>
              <a:t>with all </a:t>
            </a: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10">
                <a:latin typeface="Segoe UI"/>
                <a:cs typeface="Segoe UI"/>
              </a:rPr>
              <a:t>correct versions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ML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frameworks,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libraries,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executables</a:t>
            </a:r>
            <a:r>
              <a:rPr dirty="0" sz="1800" spc="-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container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images.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Job</a:t>
            </a:r>
            <a:r>
              <a:rPr dirty="0" sz="1800" spc="-3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Management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800" spc="-5">
                <a:latin typeface="Segoe UI"/>
                <a:cs typeface="Segoe UI"/>
              </a:rPr>
              <a:t>Data scientists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15">
                <a:latin typeface="Segoe UI"/>
                <a:cs typeface="Segoe UI"/>
              </a:rPr>
              <a:t>are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able </a:t>
            </a:r>
            <a:r>
              <a:rPr dirty="0" sz="1800" spc="-10">
                <a:latin typeface="Segoe UI"/>
                <a:cs typeface="Segoe UI"/>
              </a:rPr>
              <a:t>to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easily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5">
                <a:latin typeface="Segoe UI"/>
                <a:cs typeface="Segoe UI"/>
              </a:rPr>
              <a:t>start,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stop,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monitor</a:t>
            </a:r>
            <a:r>
              <a:rPr dirty="0" sz="1800" spc="-3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manage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Jobs.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Automated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Model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Parameter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Selection</a:t>
            </a:r>
            <a:endParaRPr sz="1800">
              <a:latin typeface="Segoe UI Semibold"/>
              <a:cs typeface="Segoe UI Semibold"/>
            </a:endParaRPr>
          </a:p>
          <a:p>
            <a:pPr marL="12700" marR="746760">
              <a:lnSpc>
                <a:spcPts val="1939"/>
              </a:lnSpc>
              <a:spcBef>
                <a:spcPts val="540"/>
              </a:spcBef>
            </a:pPr>
            <a:r>
              <a:rPr dirty="0" sz="1800" spc="-5">
                <a:latin typeface="Segoe UI"/>
                <a:cs typeface="Segoe UI"/>
              </a:rPr>
              <a:t>Solutions </a:t>
            </a:r>
            <a:r>
              <a:rPr dirty="0" sz="1800" spc="-15">
                <a:latin typeface="Segoe UI"/>
                <a:cs typeface="Segoe UI"/>
              </a:rPr>
              <a:t>are </a:t>
            </a:r>
            <a:r>
              <a:rPr dirty="0" sz="1800" spc="-5">
                <a:latin typeface="Segoe UI"/>
                <a:cs typeface="Segoe UI"/>
              </a:rPr>
              <a:t>automatically select </a:t>
            </a: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5">
                <a:latin typeface="Segoe UI"/>
                <a:cs typeface="Segoe UI"/>
              </a:rPr>
              <a:t>best algorithms, </a:t>
            </a:r>
            <a:r>
              <a:rPr dirty="0" sz="1800">
                <a:latin typeface="Segoe UI"/>
                <a:cs typeface="Segoe UI"/>
              </a:rPr>
              <a:t>and the 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corresponding</a:t>
            </a:r>
            <a:r>
              <a:rPr dirty="0" sz="1800" spc="-5">
                <a:latin typeface="Segoe UI"/>
                <a:cs typeface="Segoe UI"/>
              </a:rPr>
              <a:t> best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hyperparameters,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for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the</a:t>
            </a:r>
            <a:r>
              <a:rPr dirty="0" sz="1800" spc="-10">
                <a:latin typeface="Segoe UI"/>
                <a:cs typeface="Segoe UI"/>
              </a:rPr>
              <a:t> desired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outcome.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9047" y="2688335"/>
            <a:ext cx="1496695" cy="1240790"/>
            <a:chOff x="9909047" y="2688335"/>
            <a:chExt cx="1496695" cy="1240790"/>
          </a:xfrm>
        </p:grpSpPr>
        <p:sp>
          <p:nvSpPr>
            <p:cNvPr id="5" name="object 5"/>
            <p:cNvSpPr/>
            <p:nvPr/>
          </p:nvSpPr>
          <p:spPr>
            <a:xfrm>
              <a:off x="9918953" y="2698241"/>
              <a:ext cx="1193800" cy="1221105"/>
            </a:xfrm>
            <a:custGeom>
              <a:avLst/>
              <a:gdLst/>
              <a:ahLst/>
              <a:cxnLst/>
              <a:rect l="l" t="t" r="r" b="b"/>
              <a:pathLst>
                <a:path w="1193800" h="1221104">
                  <a:moveTo>
                    <a:pt x="200787" y="807720"/>
                  </a:moveTo>
                  <a:lnTo>
                    <a:pt x="206058" y="760928"/>
                  </a:lnTo>
                  <a:lnTo>
                    <a:pt x="221090" y="717849"/>
                  </a:lnTo>
                  <a:lnTo>
                    <a:pt x="244714" y="679753"/>
                  </a:lnTo>
                  <a:lnTo>
                    <a:pt x="275757" y="647911"/>
                  </a:lnTo>
                  <a:lnTo>
                    <a:pt x="313050" y="623594"/>
                  </a:lnTo>
                  <a:lnTo>
                    <a:pt x="355421" y="608071"/>
                  </a:lnTo>
                  <a:lnTo>
                    <a:pt x="401700" y="602615"/>
                  </a:lnTo>
                  <a:lnTo>
                    <a:pt x="448073" y="608071"/>
                  </a:lnTo>
                  <a:lnTo>
                    <a:pt x="490774" y="623594"/>
                  </a:lnTo>
                  <a:lnTo>
                    <a:pt x="528540" y="647911"/>
                  </a:lnTo>
                  <a:lnTo>
                    <a:pt x="560111" y="679753"/>
                  </a:lnTo>
                  <a:lnTo>
                    <a:pt x="584223" y="717849"/>
                  </a:lnTo>
                  <a:lnTo>
                    <a:pt x="599616" y="760928"/>
                  </a:lnTo>
                  <a:lnTo>
                    <a:pt x="605027" y="807720"/>
                  </a:lnTo>
                  <a:lnTo>
                    <a:pt x="599616" y="854424"/>
                  </a:lnTo>
                  <a:lnTo>
                    <a:pt x="584223" y="897192"/>
                  </a:lnTo>
                  <a:lnTo>
                    <a:pt x="560111" y="934839"/>
                  </a:lnTo>
                  <a:lnTo>
                    <a:pt x="528540" y="966181"/>
                  </a:lnTo>
                  <a:lnTo>
                    <a:pt x="490774" y="990035"/>
                  </a:lnTo>
                  <a:lnTo>
                    <a:pt x="448073" y="1005215"/>
                  </a:lnTo>
                  <a:lnTo>
                    <a:pt x="401700" y="1010539"/>
                  </a:lnTo>
                  <a:lnTo>
                    <a:pt x="355421" y="1005215"/>
                  </a:lnTo>
                  <a:lnTo>
                    <a:pt x="313050" y="990035"/>
                  </a:lnTo>
                  <a:lnTo>
                    <a:pt x="275757" y="966181"/>
                  </a:lnTo>
                  <a:lnTo>
                    <a:pt x="244714" y="934839"/>
                  </a:lnTo>
                  <a:lnTo>
                    <a:pt x="221090" y="897192"/>
                  </a:lnTo>
                  <a:lnTo>
                    <a:pt x="206058" y="854424"/>
                  </a:lnTo>
                  <a:lnTo>
                    <a:pt x="200787" y="807720"/>
                  </a:lnTo>
                  <a:close/>
                </a:path>
                <a:path w="1193800" h="1221104">
                  <a:moveTo>
                    <a:pt x="738886" y="807720"/>
                  </a:moveTo>
                  <a:lnTo>
                    <a:pt x="738411" y="790858"/>
                  </a:lnTo>
                  <a:lnTo>
                    <a:pt x="736996" y="773985"/>
                  </a:lnTo>
                  <a:lnTo>
                    <a:pt x="734653" y="757088"/>
                  </a:lnTo>
                  <a:lnTo>
                    <a:pt x="731393" y="740156"/>
                  </a:lnTo>
                  <a:lnTo>
                    <a:pt x="777281" y="714164"/>
                  </a:lnTo>
                  <a:lnTo>
                    <a:pt x="800846" y="700817"/>
                  </a:lnTo>
                  <a:lnTo>
                    <a:pt x="809527" y="695900"/>
                  </a:lnTo>
                  <a:lnTo>
                    <a:pt x="810768" y="695198"/>
                  </a:lnTo>
                  <a:lnTo>
                    <a:pt x="752030" y="592407"/>
                  </a:lnTo>
                  <a:lnTo>
                    <a:pt x="721868" y="539623"/>
                  </a:lnTo>
                  <a:lnTo>
                    <a:pt x="710755" y="520176"/>
                  </a:lnTo>
                  <a:lnTo>
                    <a:pt x="709168" y="517398"/>
                  </a:lnTo>
                  <a:lnTo>
                    <a:pt x="666142" y="543462"/>
                  </a:lnTo>
                  <a:lnTo>
                    <a:pt x="644048" y="556847"/>
                  </a:lnTo>
                  <a:lnTo>
                    <a:pt x="635908" y="561778"/>
                  </a:lnTo>
                  <a:lnTo>
                    <a:pt x="634746" y="562483"/>
                  </a:lnTo>
                  <a:lnTo>
                    <a:pt x="607337" y="537696"/>
                  </a:lnTo>
                  <a:lnTo>
                    <a:pt x="577119" y="516207"/>
                  </a:lnTo>
                  <a:lnTo>
                    <a:pt x="544091" y="498457"/>
                  </a:lnTo>
                  <a:lnTo>
                    <a:pt x="508253" y="484886"/>
                  </a:lnTo>
                  <a:lnTo>
                    <a:pt x="508253" y="437161"/>
                  </a:lnTo>
                  <a:lnTo>
                    <a:pt x="508253" y="412654"/>
                  </a:lnTo>
                  <a:lnTo>
                    <a:pt x="508253" y="403625"/>
                  </a:lnTo>
                  <a:lnTo>
                    <a:pt x="508253" y="402336"/>
                  </a:lnTo>
                  <a:lnTo>
                    <a:pt x="392174" y="402336"/>
                  </a:lnTo>
                  <a:lnTo>
                    <a:pt x="332565" y="402336"/>
                  </a:lnTo>
                  <a:lnTo>
                    <a:pt x="310604" y="402336"/>
                  </a:lnTo>
                  <a:lnTo>
                    <a:pt x="307467" y="402336"/>
                  </a:lnTo>
                  <a:lnTo>
                    <a:pt x="307467" y="447196"/>
                  </a:lnTo>
                  <a:lnTo>
                    <a:pt x="307467" y="470233"/>
                  </a:lnTo>
                  <a:lnTo>
                    <a:pt x="307467" y="478720"/>
                  </a:lnTo>
                  <a:lnTo>
                    <a:pt x="307467" y="479933"/>
                  </a:lnTo>
                  <a:lnTo>
                    <a:pt x="269382" y="494956"/>
                  </a:lnTo>
                  <a:lnTo>
                    <a:pt x="233394" y="513730"/>
                  </a:lnTo>
                  <a:lnTo>
                    <a:pt x="199739" y="536243"/>
                  </a:lnTo>
                  <a:lnTo>
                    <a:pt x="168655" y="562483"/>
                  </a:lnTo>
                  <a:lnTo>
                    <a:pt x="129889" y="539355"/>
                  </a:lnTo>
                  <a:lnTo>
                    <a:pt x="109981" y="527478"/>
                  </a:lnTo>
                  <a:lnTo>
                    <a:pt x="102647" y="523103"/>
                  </a:lnTo>
                  <a:lnTo>
                    <a:pt x="101600" y="522478"/>
                  </a:lnTo>
                  <a:lnTo>
                    <a:pt x="42862" y="625195"/>
                  </a:lnTo>
                  <a:lnTo>
                    <a:pt x="12700" y="677941"/>
                  </a:lnTo>
                  <a:lnTo>
                    <a:pt x="1587" y="697374"/>
                  </a:lnTo>
                  <a:lnTo>
                    <a:pt x="0" y="700151"/>
                  </a:lnTo>
                  <a:lnTo>
                    <a:pt x="41556" y="723278"/>
                  </a:lnTo>
                  <a:lnTo>
                    <a:pt x="62896" y="735155"/>
                  </a:lnTo>
                  <a:lnTo>
                    <a:pt x="70758" y="739530"/>
                  </a:lnTo>
                  <a:lnTo>
                    <a:pt x="71881" y="740156"/>
                  </a:lnTo>
                  <a:lnTo>
                    <a:pt x="68641" y="757088"/>
                  </a:lnTo>
                  <a:lnTo>
                    <a:pt x="66341" y="773985"/>
                  </a:lnTo>
                  <a:lnTo>
                    <a:pt x="64970" y="790858"/>
                  </a:lnTo>
                  <a:lnTo>
                    <a:pt x="64516" y="807720"/>
                  </a:lnTo>
                  <a:lnTo>
                    <a:pt x="65367" y="828349"/>
                  </a:lnTo>
                  <a:lnTo>
                    <a:pt x="67611" y="848740"/>
                  </a:lnTo>
                  <a:lnTo>
                    <a:pt x="70784" y="868656"/>
                  </a:lnTo>
                  <a:lnTo>
                    <a:pt x="74422" y="887857"/>
                  </a:lnTo>
                  <a:lnTo>
                    <a:pt x="35728" y="910984"/>
                  </a:lnTo>
                  <a:lnTo>
                    <a:pt x="15859" y="922861"/>
                  </a:lnTo>
                  <a:lnTo>
                    <a:pt x="8538" y="927236"/>
                  </a:lnTo>
                  <a:lnTo>
                    <a:pt x="7493" y="927862"/>
                  </a:lnTo>
                  <a:lnTo>
                    <a:pt x="64762" y="1029184"/>
                  </a:lnTo>
                  <a:lnTo>
                    <a:pt x="94170" y="1081214"/>
                  </a:lnTo>
                  <a:lnTo>
                    <a:pt x="105005" y="1100383"/>
                  </a:lnTo>
                  <a:lnTo>
                    <a:pt x="106552" y="1103122"/>
                  </a:lnTo>
                  <a:lnTo>
                    <a:pt x="148183" y="1079920"/>
                  </a:lnTo>
                  <a:lnTo>
                    <a:pt x="169560" y="1068006"/>
                  </a:lnTo>
                  <a:lnTo>
                    <a:pt x="177436" y="1063617"/>
                  </a:lnTo>
                  <a:lnTo>
                    <a:pt x="178562" y="1062990"/>
                  </a:lnTo>
                  <a:lnTo>
                    <a:pt x="207722" y="1085963"/>
                  </a:lnTo>
                  <a:lnTo>
                    <a:pt x="239252" y="1105614"/>
                  </a:lnTo>
                  <a:lnTo>
                    <a:pt x="272663" y="1121479"/>
                  </a:lnTo>
                  <a:lnTo>
                    <a:pt x="307467" y="1133094"/>
                  </a:lnTo>
                  <a:lnTo>
                    <a:pt x="307467" y="1183755"/>
                  </a:lnTo>
                  <a:lnTo>
                    <a:pt x="307467" y="1209770"/>
                  </a:lnTo>
                  <a:lnTo>
                    <a:pt x="307467" y="1219354"/>
                  </a:lnTo>
                  <a:lnTo>
                    <a:pt x="307467" y="1220724"/>
                  </a:lnTo>
                  <a:lnTo>
                    <a:pt x="423546" y="1220724"/>
                  </a:lnTo>
                  <a:lnTo>
                    <a:pt x="483155" y="1220724"/>
                  </a:lnTo>
                  <a:lnTo>
                    <a:pt x="505116" y="1220724"/>
                  </a:lnTo>
                  <a:lnTo>
                    <a:pt x="508253" y="1220724"/>
                  </a:lnTo>
                  <a:lnTo>
                    <a:pt x="508253" y="1168667"/>
                  </a:lnTo>
                  <a:lnTo>
                    <a:pt x="508253" y="1141936"/>
                  </a:lnTo>
                  <a:lnTo>
                    <a:pt x="508253" y="1132087"/>
                  </a:lnTo>
                  <a:lnTo>
                    <a:pt x="508253" y="1130681"/>
                  </a:lnTo>
                  <a:lnTo>
                    <a:pt x="540436" y="1117961"/>
                  </a:lnTo>
                  <a:lnTo>
                    <a:pt x="570261" y="1102455"/>
                  </a:lnTo>
                  <a:lnTo>
                    <a:pt x="598229" y="1084139"/>
                  </a:lnTo>
                  <a:lnTo>
                    <a:pt x="624840" y="1062990"/>
                  </a:lnTo>
                  <a:lnTo>
                    <a:pt x="669260" y="1089054"/>
                  </a:lnTo>
                  <a:lnTo>
                    <a:pt x="692070" y="1102439"/>
                  </a:lnTo>
                  <a:lnTo>
                    <a:pt x="700474" y="1107370"/>
                  </a:lnTo>
                  <a:lnTo>
                    <a:pt x="701675" y="1108075"/>
                  </a:lnTo>
                  <a:lnTo>
                    <a:pt x="760412" y="1006826"/>
                  </a:lnTo>
                  <a:lnTo>
                    <a:pt x="790575" y="954833"/>
                  </a:lnTo>
                  <a:lnTo>
                    <a:pt x="801687" y="935678"/>
                  </a:lnTo>
                  <a:lnTo>
                    <a:pt x="803275" y="932942"/>
                  </a:lnTo>
                  <a:lnTo>
                    <a:pt x="760323" y="906877"/>
                  </a:lnTo>
                  <a:lnTo>
                    <a:pt x="738266" y="893492"/>
                  </a:lnTo>
                  <a:lnTo>
                    <a:pt x="730140" y="888561"/>
                  </a:lnTo>
                  <a:lnTo>
                    <a:pt x="728979" y="887857"/>
                  </a:lnTo>
                  <a:lnTo>
                    <a:pt x="733635" y="868656"/>
                  </a:lnTo>
                  <a:lnTo>
                    <a:pt x="736695" y="848740"/>
                  </a:lnTo>
                  <a:lnTo>
                    <a:pt x="738374" y="828349"/>
                  </a:lnTo>
                  <a:lnTo>
                    <a:pt x="738886" y="807720"/>
                  </a:lnTo>
                  <a:close/>
                </a:path>
                <a:path w="1193800" h="1221104">
                  <a:moveTo>
                    <a:pt x="788543" y="268732"/>
                  </a:moveTo>
                  <a:lnTo>
                    <a:pt x="795303" y="225959"/>
                  </a:lnTo>
                  <a:lnTo>
                    <a:pt x="814158" y="188648"/>
                  </a:lnTo>
                  <a:lnTo>
                    <a:pt x="842968" y="159122"/>
                  </a:lnTo>
                  <a:lnTo>
                    <a:pt x="879592" y="139704"/>
                  </a:lnTo>
                  <a:lnTo>
                    <a:pt x="921893" y="132715"/>
                  </a:lnTo>
                  <a:lnTo>
                    <a:pt x="964351" y="139704"/>
                  </a:lnTo>
                  <a:lnTo>
                    <a:pt x="1001354" y="159122"/>
                  </a:lnTo>
                  <a:lnTo>
                    <a:pt x="1030615" y="188648"/>
                  </a:lnTo>
                  <a:lnTo>
                    <a:pt x="1049848" y="225959"/>
                  </a:lnTo>
                  <a:lnTo>
                    <a:pt x="1056767" y="268732"/>
                  </a:lnTo>
                  <a:lnTo>
                    <a:pt x="1049848" y="311394"/>
                  </a:lnTo>
                  <a:lnTo>
                    <a:pt x="1030615" y="348333"/>
                  </a:lnTo>
                  <a:lnTo>
                    <a:pt x="1001354" y="377390"/>
                  </a:lnTo>
                  <a:lnTo>
                    <a:pt x="964351" y="396406"/>
                  </a:lnTo>
                  <a:lnTo>
                    <a:pt x="921893" y="403225"/>
                  </a:lnTo>
                  <a:lnTo>
                    <a:pt x="879592" y="396406"/>
                  </a:lnTo>
                  <a:lnTo>
                    <a:pt x="842968" y="377390"/>
                  </a:lnTo>
                  <a:lnTo>
                    <a:pt x="814158" y="348333"/>
                  </a:lnTo>
                  <a:lnTo>
                    <a:pt x="795303" y="311394"/>
                  </a:lnTo>
                  <a:lnTo>
                    <a:pt x="788543" y="268732"/>
                  </a:lnTo>
                  <a:close/>
                </a:path>
                <a:path w="1193800" h="1221104">
                  <a:moveTo>
                    <a:pt x="1145540" y="268732"/>
                  </a:moveTo>
                  <a:lnTo>
                    <a:pt x="1145230" y="257567"/>
                  </a:lnTo>
                  <a:lnTo>
                    <a:pt x="1144301" y="246379"/>
                  </a:lnTo>
                  <a:lnTo>
                    <a:pt x="1142753" y="235192"/>
                  </a:lnTo>
                  <a:lnTo>
                    <a:pt x="1140587" y="224028"/>
                  </a:lnTo>
                  <a:lnTo>
                    <a:pt x="1171057" y="206773"/>
                  </a:lnTo>
                  <a:lnTo>
                    <a:pt x="1186703" y="197913"/>
                  </a:lnTo>
                  <a:lnTo>
                    <a:pt x="1192468" y="194649"/>
                  </a:lnTo>
                  <a:lnTo>
                    <a:pt x="1193292" y="194183"/>
                  </a:lnTo>
                  <a:lnTo>
                    <a:pt x="1154304" y="126047"/>
                  </a:lnTo>
                  <a:lnTo>
                    <a:pt x="1134284" y="91059"/>
                  </a:lnTo>
                  <a:lnTo>
                    <a:pt x="1126908" y="78168"/>
                  </a:lnTo>
                  <a:lnTo>
                    <a:pt x="1125854" y="76327"/>
                  </a:lnTo>
                  <a:lnTo>
                    <a:pt x="1097293" y="93581"/>
                  </a:lnTo>
                  <a:lnTo>
                    <a:pt x="1082627" y="102441"/>
                  </a:lnTo>
                  <a:lnTo>
                    <a:pt x="1077223" y="105705"/>
                  </a:lnTo>
                  <a:lnTo>
                    <a:pt x="1076452" y="106172"/>
                  </a:lnTo>
                  <a:lnTo>
                    <a:pt x="1058283" y="89741"/>
                  </a:lnTo>
                  <a:lnTo>
                    <a:pt x="1038256" y="75501"/>
                  </a:lnTo>
                  <a:lnTo>
                    <a:pt x="1016373" y="63738"/>
                  </a:lnTo>
                  <a:lnTo>
                    <a:pt x="992631" y="54737"/>
                  </a:lnTo>
                  <a:lnTo>
                    <a:pt x="992631" y="23092"/>
                  </a:lnTo>
                  <a:lnTo>
                    <a:pt x="992631" y="6842"/>
                  </a:lnTo>
                  <a:lnTo>
                    <a:pt x="992631" y="855"/>
                  </a:lnTo>
                  <a:lnTo>
                    <a:pt x="992631" y="0"/>
                  </a:lnTo>
                  <a:lnTo>
                    <a:pt x="915539" y="0"/>
                  </a:lnTo>
                  <a:lnTo>
                    <a:pt x="875950" y="0"/>
                  </a:lnTo>
                  <a:lnTo>
                    <a:pt x="861365" y="0"/>
                  </a:lnTo>
                  <a:lnTo>
                    <a:pt x="859281" y="0"/>
                  </a:lnTo>
                  <a:lnTo>
                    <a:pt x="859281" y="29735"/>
                  </a:lnTo>
                  <a:lnTo>
                    <a:pt x="859281" y="45005"/>
                  </a:lnTo>
                  <a:lnTo>
                    <a:pt x="859281" y="50631"/>
                  </a:lnTo>
                  <a:lnTo>
                    <a:pt x="859281" y="51435"/>
                  </a:lnTo>
                  <a:lnTo>
                    <a:pt x="834018" y="61362"/>
                  </a:lnTo>
                  <a:lnTo>
                    <a:pt x="810148" y="73802"/>
                  </a:lnTo>
                  <a:lnTo>
                    <a:pt x="787826" y="88743"/>
                  </a:lnTo>
                  <a:lnTo>
                    <a:pt x="767206" y="106172"/>
                  </a:lnTo>
                  <a:lnTo>
                    <a:pt x="741509" y="90826"/>
                  </a:lnTo>
                  <a:lnTo>
                    <a:pt x="728313" y="82946"/>
                  </a:lnTo>
                  <a:lnTo>
                    <a:pt x="723451" y="80043"/>
                  </a:lnTo>
                  <a:lnTo>
                    <a:pt x="722756" y="79629"/>
                  </a:lnTo>
                  <a:lnTo>
                    <a:pt x="683769" y="147764"/>
                  </a:lnTo>
                  <a:lnTo>
                    <a:pt x="663749" y="182753"/>
                  </a:lnTo>
                  <a:lnTo>
                    <a:pt x="656373" y="195643"/>
                  </a:lnTo>
                  <a:lnTo>
                    <a:pt x="655320" y="197485"/>
                  </a:lnTo>
                  <a:lnTo>
                    <a:pt x="682926" y="212830"/>
                  </a:lnTo>
                  <a:lnTo>
                    <a:pt x="697103" y="220710"/>
                  </a:lnTo>
                  <a:lnTo>
                    <a:pt x="702325" y="223613"/>
                  </a:lnTo>
                  <a:lnTo>
                    <a:pt x="703072" y="224028"/>
                  </a:lnTo>
                  <a:lnTo>
                    <a:pt x="700905" y="235192"/>
                  </a:lnTo>
                  <a:lnTo>
                    <a:pt x="699357" y="246380"/>
                  </a:lnTo>
                  <a:lnTo>
                    <a:pt x="698428" y="257567"/>
                  </a:lnTo>
                  <a:lnTo>
                    <a:pt x="698119" y="268732"/>
                  </a:lnTo>
                  <a:lnTo>
                    <a:pt x="698686" y="282420"/>
                  </a:lnTo>
                  <a:lnTo>
                    <a:pt x="700182" y="295941"/>
                  </a:lnTo>
                  <a:lnTo>
                    <a:pt x="702298" y="309129"/>
                  </a:lnTo>
                  <a:lnTo>
                    <a:pt x="704723" y="321818"/>
                  </a:lnTo>
                  <a:lnTo>
                    <a:pt x="679025" y="337163"/>
                  </a:lnTo>
                  <a:lnTo>
                    <a:pt x="665829" y="345043"/>
                  </a:lnTo>
                  <a:lnTo>
                    <a:pt x="660967" y="347946"/>
                  </a:lnTo>
                  <a:lnTo>
                    <a:pt x="660273" y="348361"/>
                  </a:lnTo>
                  <a:lnTo>
                    <a:pt x="698305" y="415542"/>
                  </a:lnTo>
                  <a:lnTo>
                    <a:pt x="717835" y="450040"/>
                  </a:lnTo>
                  <a:lnTo>
                    <a:pt x="725031" y="462750"/>
                  </a:lnTo>
                  <a:lnTo>
                    <a:pt x="726059" y="464566"/>
                  </a:lnTo>
                  <a:lnTo>
                    <a:pt x="753665" y="449220"/>
                  </a:lnTo>
                  <a:lnTo>
                    <a:pt x="767842" y="441340"/>
                  </a:lnTo>
                  <a:lnTo>
                    <a:pt x="773064" y="438437"/>
                  </a:lnTo>
                  <a:lnTo>
                    <a:pt x="773811" y="438023"/>
                  </a:lnTo>
                  <a:lnTo>
                    <a:pt x="793166" y="453215"/>
                  </a:lnTo>
                  <a:lnTo>
                    <a:pt x="814070" y="466217"/>
                  </a:lnTo>
                  <a:lnTo>
                    <a:pt x="836211" y="476742"/>
                  </a:lnTo>
                  <a:lnTo>
                    <a:pt x="859281" y="484505"/>
                  </a:lnTo>
                  <a:lnTo>
                    <a:pt x="859281" y="518058"/>
                  </a:lnTo>
                  <a:lnTo>
                    <a:pt x="859281" y="535289"/>
                  </a:lnTo>
                  <a:lnTo>
                    <a:pt x="859281" y="541637"/>
                  </a:lnTo>
                  <a:lnTo>
                    <a:pt x="859281" y="542544"/>
                  </a:lnTo>
                  <a:lnTo>
                    <a:pt x="936374" y="542544"/>
                  </a:lnTo>
                  <a:lnTo>
                    <a:pt x="975963" y="542544"/>
                  </a:lnTo>
                  <a:lnTo>
                    <a:pt x="990548" y="542544"/>
                  </a:lnTo>
                  <a:lnTo>
                    <a:pt x="992631" y="542544"/>
                  </a:lnTo>
                  <a:lnTo>
                    <a:pt x="992631" y="508035"/>
                  </a:lnTo>
                  <a:lnTo>
                    <a:pt x="992631" y="490315"/>
                  </a:lnTo>
                  <a:lnTo>
                    <a:pt x="992631" y="483786"/>
                  </a:lnTo>
                  <a:lnTo>
                    <a:pt x="992631" y="482854"/>
                  </a:lnTo>
                  <a:lnTo>
                    <a:pt x="1013948" y="474420"/>
                  </a:lnTo>
                  <a:lnTo>
                    <a:pt x="1033716" y="464153"/>
                  </a:lnTo>
                  <a:lnTo>
                    <a:pt x="1052246" y="452028"/>
                  </a:lnTo>
                  <a:lnTo>
                    <a:pt x="1069848" y="438023"/>
                  </a:lnTo>
                  <a:lnTo>
                    <a:pt x="1099363" y="455277"/>
                  </a:lnTo>
                  <a:lnTo>
                    <a:pt x="1114520" y="464137"/>
                  </a:lnTo>
                  <a:lnTo>
                    <a:pt x="1120104" y="467401"/>
                  </a:lnTo>
                  <a:lnTo>
                    <a:pt x="1120902" y="467868"/>
                  </a:lnTo>
                  <a:lnTo>
                    <a:pt x="1159889" y="400760"/>
                  </a:lnTo>
                  <a:lnTo>
                    <a:pt x="1179909" y="366299"/>
                  </a:lnTo>
                  <a:lnTo>
                    <a:pt x="1187285" y="353603"/>
                  </a:lnTo>
                  <a:lnTo>
                    <a:pt x="1188339" y="351790"/>
                  </a:lnTo>
                  <a:lnTo>
                    <a:pt x="1159851" y="334462"/>
                  </a:lnTo>
                  <a:lnTo>
                    <a:pt x="1145222" y="325564"/>
                  </a:lnTo>
                  <a:lnTo>
                    <a:pt x="1139832" y="322286"/>
                  </a:lnTo>
                  <a:lnTo>
                    <a:pt x="1139063" y="321818"/>
                  </a:lnTo>
                  <a:lnTo>
                    <a:pt x="1142111" y="309129"/>
                  </a:lnTo>
                  <a:lnTo>
                    <a:pt x="1144111" y="295941"/>
                  </a:lnTo>
                  <a:lnTo>
                    <a:pt x="1145206" y="282420"/>
                  </a:lnTo>
                  <a:lnTo>
                    <a:pt x="1145540" y="268732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8021" y="3276472"/>
              <a:ext cx="210438" cy="2119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013185" y="3192017"/>
              <a:ext cx="382905" cy="386080"/>
            </a:xfrm>
            <a:custGeom>
              <a:avLst/>
              <a:gdLst/>
              <a:ahLst/>
              <a:cxnLst/>
              <a:rect l="l" t="t" r="r" b="b"/>
              <a:pathLst>
                <a:path w="382904" h="386079">
                  <a:moveTo>
                    <a:pt x="348615" y="191008"/>
                  </a:moveTo>
                  <a:lnTo>
                    <a:pt x="348398" y="183080"/>
                  </a:lnTo>
                  <a:lnTo>
                    <a:pt x="347741" y="175117"/>
                  </a:lnTo>
                  <a:lnTo>
                    <a:pt x="346632" y="167130"/>
                  </a:lnTo>
                  <a:lnTo>
                    <a:pt x="345059" y="159131"/>
                  </a:lnTo>
                  <a:lnTo>
                    <a:pt x="366718" y="146869"/>
                  </a:lnTo>
                  <a:lnTo>
                    <a:pt x="377840" y="140573"/>
                  </a:lnTo>
                  <a:lnTo>
                    <a:pt x="381938" y="138253"/>
                  </a:lnTo>
                  <a:lnTo>
                    <a:pt x="382524" y="137922"/>
                  </a:lnTo>
                  <a:lnTo>
                    <a:pt x="354770" y="89536"/>
                  </a:lnTo>
                  <a:lnTo>
                    <a:pt x="340518" y="64690"/>
                  </a:lnTo>
                  <a:lnTo>
                    <a:pt x="335268" y="55536"/>
                  </a:lnTo>
                  <a:lnTo>
                    <a:pt x="334518" y="54229"/>
                  </a:lnTo>
                  <a:lnTo>
                    <a:pt x="314253" y="66490"/>
                  </a:lnTo>
                  <a:lnTo>
                    <a:pt x="303847" y="72786"/>
                  </a:lnTo>
                  <a:lnTo>
                    <a:pt x="300013" y="75106"/>
                  </a:lnTo>
                  <a:lnTo>
                    <a:pt x="299466" y="75437"/>
                  </a:lnTo>
                  <a:lnTo>
                    <a:pt x="286513" y="63757"/>
                  </a:lnTo>
                  <a:lnTo>
                    <a:pt x="272240" y="53625"/>
                  </a:lnTo>
                  <a:lnTo>
                    <a:pt x="256657" y="45255"/>
                  </a:lnTo>
                  <a:lnTo>
                    <a:pt x="239775" y="38862"/>
                  </a:lnTo>
                  <a:lnTo>
                    <a:pt x="239775" y="16394"/>
                  </a:lnTo>
                  <a:lnTo>
                    <a:pt x="239775" y="4857"/>
                  </a:lnTo>
                  <a:lnTo>
                    <a:pt x="239775" y="607"/>
                  </a:lnTo>
                  <a:lnTo>
                    <a:pt x="239775" y="0"/>
                  </a:lnTo>
                  <a:lnTo>
                    <a:pt x="185003" y="0"/>
                  </a:lnTo>
                  <a:lnTo>
                    <a:pt x="156876" y="0"/>
                  </a:lnTo>
                  <a:lnTo>
                    <a:pt x="146514" y="0"/>
                  </a:lnTo>
                  <a:lnTo>
                    <a:pt x="145034" y="0"/>
                  </a:lnTo>
                  <a:lnTo>
                    <a:pt x="145034" y="21145"/>
                  </a:lnTo>
                  <a:lnTo>
                    <a:pt x="145034" y="32004"/>
                  </a:lnTo>
                  <a:lnTo>
                    <a:pt x="145034" y="36004"/>
                  </a:lnTo>
                  <a:lnTo>
                    <a:pt x="145034" y="36576"/>
                  </a:lnTo>
                  <a:lnTo>
                    <a:pt x="127097" y="43648"/>
                  </a:lnTo>
                  <a:lnTo>
                    <a:pt x="110124" y="52482"/>
                  </a:lnTo>
                  <a:lnTo>
                    <a:pt x="94224" y="63079"/>
                  </a:lnTo>
                  <a:lnTo>
                    <a:pt x="79502" y="75437"/>
                  </a:lnTo>
                  <a:lnTo>
                    <a:pt x="61293" y="64571"/>
                  </a:lnTo>
                  <a:lnTo>
                    <a:pt x="51943" y="58991"/>
                  </a:lnTo>
                  <a:lnTo>
                    <a:pt x="48498" y="56935"/>
                  </a:lnTo>
                  <a:lnTo>
                    <a:pt x="48006" y="56642"/>
                  </a:lnTo>
                  <a:lnTo>
                    <a:pt x="20252" y="105027"/>
                  </a:lnTo>
                  <a:lnTo>
                    <a:pt x="6000" y="129873"/>
                  </a:lnTo>
                  <a:lnTo>
                    <a:pt x="750" y="139027"/>
                  </a:lnTo>
                  <a:lnTo>
                    <a:pt x="0" y="140335"/>
                  </a:lnTo>
                  <a:lnTo>
                    <a:pt x="19603" y="151201"/>
                  </a:lnTo>
                  <a:lnTo>
                    <a:pt x="29670" y="156781"/>
                  </a:lnTo>
                  <a:lnTo>
                    <a:pt x="33379" y="158837"/>
                  </a:lnTo>
                  <a:lnTo>
                    <a:pt x="33909" y="159131"/>
                  </a:lnTo>
                  <a:lnTo>
                    <a:pt x="32388" y="167130"/>
                  </a:lnTo>
                  <a:lnTo>
                    <a:pt x="31273" y="175117"/>
                  </a:lnTo>
                  <a:lnTo>
                    <a:pt x="30587" y="183080"/>
                  </a:lnTo>
                  <a:lnTo>
                    <a:pt x="30353" y="191008"/>
                  </a:lnTo>
                  <a:lnTo>
                    <a:pt x="30765" y="200705"/>
                  </a:lnTo>
                  <a:lnTo>
                    <a:pt x="31845" y="210296"/>
                  </a:lnTo>
                  <a:lnTo>
                    <a:pt x="33353" y="219672"/>
                  </a:lnTo>
                  <a:lnTo>
                    <a:pt x="35052" y="228727"/>
                  </a:lnTo>
                  <a:lnTo>
                    <a:pt x="16843" y="239666"/>
                  </a:lnTo>
                  <a:lnTo>
                    <a:pt x="7493" y="245284"/>
                  </a:lnTo>
                  <a:lnTo>
                    <a:pt x="4048" y="247354"/>
                  </a:lnTo>
                  <a:lnTo>
                    <a:pt x="3556" y="247650"/>
                  </a:lnTo>
                  <a:lnTo>
                    <a:pt x="30575" y="295374"/>
                  </a:lnTo>
                  <a:lnTo>
                    <a:pt x="44450" y="319881"/>
                  </a:lnTo>
                  <a:lnTo>
                    <a:pt x="49561" y="328910"/>
                  </a:lnTo>
                  <a:lnTo>
                    <a:pt x="50292" y="330200"/>
                  </a:lnTo>
                  <a:lnTo>
                    <a:pt x="69895" y="319260"/>
                  </a:lnTo>
                  <a:lnTo>
                    <a:pt x="79962" y="313642"/>
                  </a:lnTo>
                  <a:lnTo>
                    <a:pt x="83671" y="311572"/>
                  </a:lnTo>
                  <a:lnTo>
                    <a:pt x="84200" y="311277"/>
                  </a:lnTo>
                  <a:lnTo>
                    <a:pt x="97974" y="322097"/>
                  </a:lnTo>
                  <a:lnTo>
                    <a:pt x="112855" y="331358"/>
                  </a:lnTo>
                  <a:lnTo>
                    <a:pt x="128617" y="338834"/>
                  </a:lnTo>
                  <a:lnTo>
                    <a:pt x="145034" y="344297"/>
                  </a:lnTo>
                  <a:lnTo>
                    <a:pt x="145034" y="368159"/>
                  </a:lnTo>
                  <a:lnTo>
                    <a:pt x="145034" y="380412"/>
                  </a:lnTo>
                  <a:lnTo>
                    <a:pt x="145034" y="384927"/>
                  </a:lnTo>
                  <a:lnTo>
                    <a:pt x="145034" y="385572"/>
                  </a:lnTo>
                  <a:lnTo>
                    <a:pt x="199806" y="385572"/>
                  </a:lnTo>
                  <a:lnTo>
                    <a:pt x="227933" y="385572"/>
                  </a:lnTo>
                  <a:lnTo>
                    <a:pt x="238295" y="385572"/>
                  </a:lnTo>
                  <a:lnTo>
                    <a:pt x="239775" y="385572"/>
                  </a:lnTo>
                  <a:lnTo>
                    <a:pt x="239775" y="361049"/>
                  </a:lnTo>
                  <a:lnTo>
                    <a:pt x="239775" y="348456"/>
                  </a:lnTo>
                  <a:lnTo>
                    <a:pt x="239775" y="343816"/>
                  </a:lnTo>
                  <a:lnTo>
                    <a:pt x="239775" y="343154"/>
                  </a:lnTo>
                  <a:lnTo>
                    <a:pt x="254958" y="337155"/>
                  </a:lnTo>
                  <a:lnTo>
                    <a:pt x="269033" y="329834"/>
                  </a:lnTo>
                  <a:lnTo>
                    <a:pt x="282227" y="321204"/>
                  </a:lnTo>
                  <a:lnTo>
                    <a:pt x="294767" y="311277"/>
                  </a:lnTo>
                  <a:lnTo>
                    <a:pt x="315765" y="323538"/>
                  </a:lnTo>
                  <a:lnTo>
                    <a:pt x="326548" y="329834"/>
                  </a:lnTo>
                  <a:lnTo>
                    <a:pt x="330521" y="332154"/>
                  </a:lnTo>
                  <a:lnTo>
                    <a:pt x="331089" y="332486"/>
                  </a:lnTo>
                  <a:lnTo>
                    <a:pt x="358769" y="284761"/>
                  </a:lnTo>
                  <a:lnTo>
                    <a:pt x="372983" y="260254"/>
                  </a:lnTo>
                  <a:lnTo>
                    <a:pt x="378219" y="251225"/>
                  </a:lnTo>
                  <a:lnTo>
                    <a:pt x="378968" y="249936"/>
                  </a:lnTo>
                  <a:lnTo>
                    <a:pt x="358703" y="237674"/>
                  </a:lnTo>
                  <a:lnTo>
                    <a:pt x="348297" y="231378"/>
                  </a:lnTo>
                  <a:lnTo>
                    <a:pt x="344463" y="229058"/>
                  </a:lnTo>
                  <a:lnTo>
                    <a:pt x="343916" y="228727"/>
                  </a:lnTo>
                  <a:lnTo>
                    <a:pt x="346150" y="219672"/>
                  </a:lnTo>
                  <a:lnTo>
                    <a:pt x="347599" y="210296"/>
                  </a:lnTo>
                  <a:lnTo>
                    <a:pt x="348380" y="200705"/>
                  </a:lnTo>
                  <a:lnTo>
                    <a:pt x="348615" y="191008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657331" y="0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646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57331" y="4821935"/>
            <a:ext cx="0" cy="2036445"/>
          </a:xfrm>
          <a:custGeom>
            <a:avLst/>
            <a:gdLst/>
            <a:ahLst/>
            <a:cxnLst/>
            <a:rect l="l" t="t" r="r" b="b"/>
            <a:pathLst>
              <a:path w="0" h="2036445">
                <a:moveTo>
                  <a:pt x="0" y="0"/>
                </a:moveTo>
                <a:lnTo>
                  <a:pt x="0" y="2035859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778383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Model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5">
                <a:solidFill>
                  <a:srgbClr val="000000"/>
                </a:solidFill>
              </a:rPr>
              <a:t>Registration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and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Management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1565275"/>
            <a:ext cx="5920740" cy="473900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Containerization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939"/>
              </a:lnSpc>
              <a:spcBef>
                <a:spcPts val="535"/>
              </a:spcBef>
            </a:pPr>
            <a:r>
              <a:rPr dirty="0" sz="1800" spc="-5">
                <a:latin typeface="Segoe UI"/>
                <a:cs typeface="Segoe UI"/>
              </a:rPr>
              <a:t>Automatically </a:t>
            </a:r>
            <a:r>
              <a:rPr dirty="0" sz="1800">
                <a:latin typeface="Segoe UI"/>
                <a:cs typeface="Segoe UI"/>
              </a:rPr>
              <a:t>convert </a:t>
            </a:r>
            <a:r>
              <a:rPr dirty="0" sz="1800" spc="-5">
                <a:latin typeface="Segoe UI"/>
                <a:cs typeface="Segoe UI"/>
              </a:rPr>
              <a:t>models </a:t>
            </a:r>
            <a:r>
              <a:rPr dirty="0" sz="1800" spc="-10">
                <a:latin typeface="Segoe UI"/>
                <a:cs typeface="Segoe UI"/>
              </a:rPr>
              <a:t>to Docker </a:t>
            </a:r>
            <a:r>
              <a:rPr dirty="0" sz="1800" spc="-5">
                <a:latin typeface="Segoe UI"/>
                <a:cs typeface="Segoe UI"/>
              </a:rPr>
              <a:t>containers so </a:t>
            </a:r>
            <a:r>
              <a:rPr dirty="0" sz="1800">
                <a:latin typeface="Segoe UI"/>
                <a:cs typeface="Segoe UI"/>
              </a:rPr>
              <a:t>that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they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can</a:t>
            </a:r>
            <a:r>
              <a:rPr dirty="0" sz="1800">
                <a:latin typeface="Segoe UI"/>
                <a:cs typeface="Segoe UI"/>
              </a:rPr>
              <a:t> be</a:t>
            </a:r>
            <a:r>
              <a:rPr dirty="0" sz="1800" spc="-10">
                <a:latin typeface="Segoe UI"/>
                <a:cs typeface="Segoe UI"/>
              </a:rPr>
              <a:t> deployed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into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execution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environment.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Versioning</a:t>
            </a:r>
            <a:endParaRPr sz="1800">
              <a:latin typeface="Segoe UI Semibold"/>
              <a:cs typeface="Segoe UI Semibold"/>
            </a:endParaRPr>
          </a:p>
          <a:p>
            <a:pPr marL="12700" marR="73660">
              <a:lnSpc>
                <a:spcPts val="1939"/>
              </a:lnSpc>
              <a:spcBef>
                <a:spcPts val="535"/>
              </a:spcBef>
            </a:pPr>
            <a:r>
              <a:rPr dirty="0" sz="1800" spc="-5">
                <a:latin typeface="Segoe UI"/>
                <a:cs typeface="Segoe UI"/>
              </a:rPr>
              <a:t>Assign versions numbers </a:t>
            </a:r>
            <a:r>
              <a:rPr dirty="0" sz="1800" spc="-10">
                <a:latin typeface="Segoe UI"/>
                <a:cs typeface="Segoe UI"/>
              </a:rPr>
              <a:t>to models, to </a:t>
            </a:r>
            <a:r>
              <a:rPr dirty="0" sz="1800" spc="-5">
                <a:latin typeface="Segoe UI"/>
                <a:cs typeface="Segoe UI"/>
              </a:rPr>
              <a:t>track changes over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time,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to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identify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retrieve</a:t>
            </a:r>
            <a:r>
              <a:rPr dirty="0" sz="1800">
                <a:latin typeface="Segoe UI"/>
                <a:cs typeface="Segoe UI"/>
              </a:rPr>
              <a:t> a</a:t>
            </a:r>
            <a:r>
              <a:rPr dirty="0" sz="1800" spc="-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specific</a:t>
            </a:r>
            <a:r>
              <a:rPr dirty="0" sz="1800" spc="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version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for 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deployment,</a:t>
            </a:r>
            <a:r>
              <a:rPr dirty="0" sz="1800">
                <a:latin typeface="Segoe UI"/>
                <a:cs typeface="Segoe UI"/>
              </a:rPr>
              <a:t> for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A/B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testing, rolling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back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changes</a:t>
            </a:r>
            <a:r>
              <a:rPr dirty="0" sz="1800" spc="-10">
                <a:latin typeface="Segoe UI"/>
                <a:cs typeface="Segoe UI"/>
              </a:rPr>
              <a:t> etc.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Model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Repository</a:t>
            </a:r>
            <a:endParaRPr sz="1800">
              <a:latin typeface="Segoe UI Semibold"/>
              <a:cs typeface="Segoe UI Semibold"/>
            </a:endParaRPr>
          </a:p>
          <a:p>
            <a:pPr marL="12700" marR="90805">
              <a:lnSpc>
                <a:spcPts val="1939"/>
              </a:lnSpc>
              <a:spcBef>
                <a:spcPts val="525"/>
              </a:spcBef>
            </a:pPr>
            <a:r>
              <a:rPr dirty="0" sz="1800" spc="-5">
                <a:latin typeface="Segoe UI"/>
                <a:cs typeface="Segoe UI"/>
              </a:rPr>
              <a:t>For storing </a:t>
            </a:r>
            <a:r>
              <a:rPr dirty="0" sz="1800">
                <a:latin typeface="Segoe UI"/>
                <a:cs typeface="Segoe UI"/>
              </a:rPr>
              <a:t>and </a:t>
            </a:r>
            <a:r>
              <a:rPr dirty="0" sz="1800" spc="-5">
                <a:latin typeface="Segoe UI"/>
                <a:cs typeface="Segoe UI"/>
              </a:rPr>
              <a:t>sharing </a:t>
            </a:r>
            <a:r>
              <a:rPr dirty="0" sz="1800" spc="-10">
                <a:latin typeface="Segoe UI"/>
                <a:cs typeface="Segoe UI"/>
              </a:rPr>
              <a:t>models, to </a:t>
            </a:r>
            <a:r>
              <a:rPr dirty="0" sz="1800" spc="-5">
                <a:latin typeface="Segoe UI"/>
                <a:cs typeface="Segoe UI"/>
              </a:rPr>
              <a:t>enable integration </a:t>
            </a:r>
            <a:r>
              <a:rPr dirty="0" sz="1800" spc="-10">
                <a:latin typeface="Segoe UI"/>
                <a:cs typeface="Segoe UI"/>
              </a:rPr>
              <a:t>into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CI/CD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pipelines.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30">
                <a:solidFill>
                  <a:srgbClr val="0078D3"/>
                </a:solidFill>
                <a:latin typeface="Segoe UI Semibold"/>
                <a:cs typeface="Segoe UI Semibold"/>
              </a:rPr>
              <a:t>Track</a:t>
            </a:r>
            <a:r>
              <a:rPr dirty="0" sz="1800" spc="-4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Experiments</a:t>
            </a:r>
            <a:endParaRPr sz="1800">
              <a:latin typeface="Segoe UI Semibold"/>
              <a:cs typeface="Segoe UI Semibold"/>
            </a:endParaRPr>
          </a:p>
          <a:p>
            <a:pPr marL="12700" marR="1155065">
              <a:lnSpc>
                <a:spcPts val="1939"/>
              </a:lnSpc>
              <a:spcBef>
                <a:spcPts val="525"/>
              </a:spcBef>
            </a:pPr>
            <a:r>
              <a:rPr dirty="0" sz="1800" spc="-5">
                <a:latin typeface="Segoe UI"/>
                <a:cs typeface="Segoe UI"/>
              </a:rPr>
              <a:t>For</a:t>
            </a:r>
            <a:r>
              <a:rPr dirty="0" sz="1800" spc="-3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auditing, see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changes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over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time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and enable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collaboration </a:t>
            </a:r>
            <a:r>
              <a:rPr dirty="0" sz="1800" spc="-10">
                <a:latin typeface="Segoe UI"/>
                <a:cs typeface="Segoe UI"/>
              </a:rPr>
              <a:t>between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team </a:t>
            </a:r>
            <a:r>
              <a:rPr dirty="0" sz="1800" spc="-5">
                <a:latin typeface="Segoe UI"/>
                <a:cs typeface="Segoe UI"/>
              </a:rPr>
              <a:t>members.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8533" y="3124961"/>
            <a:ext cx="643255" cy="452755"/>
          </a:xfrm>
          <a:custGeom>
            <a:avLst/>
            <a:gdLst/>
            <a:ahLst/>
            <a:cxnLst/>
            <a:rect l="l" t="t" r="r" b="b"/>
            <a:pathLst>
              <a:path w="643254" h="452754">
                <a:moveTo>
                  <a:pt x="0" y="54101"/>
                </a:moveTo>
                <a:lnTo>
                  <a:pt x="4071" y="33432"/>
                </a:lnTo>
                <a:lnTo>
                  <a:pt x="15335" y="16192"/>
                </a:lnTo>
                <a:lnTo>
                  <a:pt x="32361" y="4381"/>
                </a:lnTo>
                <a:lnTo>
                  <a:pt x="53721" y="0"/>
                </a:lnTo>
                <a:lnTo>
                  <a:pt x="362313" y="0"/>
                </a:lnTo>
                <a:lnTo>
                  <a:pt x="520779" y="0"/>
                </a:lnTo>
                <a:lnTo>
                  <a:pt x="579161" y="0"/>
                </a:lnTo>
                <a:lnTo>
                  <a:pt x="587501" y="0"/>
                </a:lnTo>
                <a:lnTo>
                  <a:pt x="609105" y="4381"/>
                </a:lnTo>
                <a:lnTo>
                  <a:pt x="626792" y="16192"/>
                </a:lnTo>
                <a:lnTo>
                  <a:pt x="638740" y="33432"/>
                </a:lnTo>
                <a:lnTo>
                  <a:pt x="643127" y="54101"/>
                </a:lnTo>
                <a:lnTo>
                  <a:pt x="643127" y="253222"/>
                </a:lnTo>
                <a:lnTo>
                  <a:pt x="643127" y="355472"/>
                </a:lnTo>
                <a:lnTo>
                  <a:pt x="643127" y="393144"/>
                </a:lnTo>
                <a:lnTo>
                  <a:pt x="643127" y="398525"/>
                </a:lnTo>
                <a:lnTo>
                  <a:pt x="638740" y="419998"/>
                </a:lnTo>
                <a:lnTo>
                  <a:pt x="626792" y="437149"/>
                </a:lnTo>
                <a:lnTo>
                  <a:pt x="609105" y="448514"/>
                </a:lnTo>
                <a:lnTo>
                  <a:pt x="587501" y="452627"/>
                </a:lnTo>
                <a:lnTo>
                  <a:pt x="278909" y="452627"/>
                </a:lnTo>
                <a:lnTo>
                  <a:pt x="120443" y="452627"/>
                </a:lnTo>
                <a:lnTo>
                  <a:pt x="62061" y="452627"/>
                </a:lnTo>
                <a:lnTo>
                  <a:pt x="53721" y="452627"/>
                </a:lnTo>
                <a:lnTo>
                  <a:pt x="32361" y="448514"/>
                </a:lnTo>
                <a:lnTo>
                  <a:pt x="15335" y="437149"/>
                </a:lnTo>
                <a:lnTo>
                  <a:pt x="4071" y="419998"/>
                </a:lnTo>
                <a:lnTo>
                  <a:pt x="0" y="398525"/>
                </a:lnTo>
                <a:lnTo>
                  <a:pt x="0" y="54101"/>
                </a:lnTo>
                <a:close/>
              </a:path>
              <a:path w="643254" h="452754">
                <a:moveTo>
                  <a:pt x="0" y="110236"/>
                </a:moveTo>
                <a:lnTo>
                  <a:pt x="371808" y="110236"/>
                </a:lnTo>
                <a:lnTo>
                  <a:pt x="562736" y="110236"/>
                </a:lnTo>
                <a:lnTo>
                  <a:pt x="633079" y="110236"/>
                </a:lnTo>
                <a:lnTo>
                  <a:pt x="643127" y="110236"/>
                </a:lnTo>
              </a:path>
              <a:path w="643254" h="452754">
                <a:moveTo>
                  <a:pt x="424307" y="203073"/>
                </a:moveTo>
                <a:lnTo>
                  <a:pt x="224526" y="203073"/>
                </a:lnTo>
                <a:lnTo>
                  <a:pt x="121935" y="203073"/>
                </a:lnTo>
                <a:lnTo>
                  <a:pt x="84139" y="203073"/>
                </a:lnTo>
                <a:lnTo>
                  <a:pt x="78740" y="203073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196703" y="2665903"/>
            <a:ext cx="864869" cy="236220"/>
            <a:chOff x="10196703" y="2665903"/>
            <a:chExt cx="864869" cy="236220"/>
          </a:xfrm>
        </p:grpSpPr>
        <p:sp>
          <p:nvSpPr>
            <p:cNvPr id="6" name="object 6"/>
            <p:cNvSpPr/>
            <p:nvPr/>
          </p:nvSpPr>
          <p:spPr>
            <a:xfrm>
              <a:off x="10896600" y="2690748"/>
              <a:ext cx="155575" cy="155575"/>
            </a:xfrm>
            <a:custGeom>
              <a:avLst/>
              <a:gdLst/>
              <a:ahLst/>
              <a:cxnLst/>
              <a:rect l="l" t="t" r="r" b="b"/>
              <a:pathLst>
                <a:path w="155575" h="155575">
                  <a:moveTo>
                    <a:pt x="0" y="155575"/>
                  </a:moveTo>
                  <a:lnTo>
                    <a:pt x="150875" y="152526"/>
                  </a:lnTo>
                  <a:lnTo>
                    <a:pt x="155448" y="0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06228" y="2675428"/>
              <a:ext cx="840740" cy="217170"/>
            </a:xfrm>
            <a:custGeom>
              <a:avLst/>
              <a:gdLst/>
              <a:ahLst/>
              <a:cxnLst/>
              <a:rect l="l" t="t" r="r" b="b"/>
              <a:pathLst>
                <a:path w="840740" h="217169">
                  <a:moveTo>
                    <a:pt x="0" y="216615"/>
                  </a:moveTo>
                  <a:lnTo>
                    <a:pt x="31429" y="179629"/>
                  </a:lnTo>
                  <a:lnTo>
                    <a:pt x="65321" y="146014"/>
                  </a:lnTo>
                  <a:lnTo>
                    <a:pt x="101439" y="115799"/>
                  </a:lnTo>
                  <a:lnTo>
                    <a:pt x="139546" y="89013"/>
                  </a:lnTo>
                  <a:lnTo>
                    <a:pt x="179404" y="65686"/>
                  </a:lnTo>
                  <a:lnTo>
                    <a:pt x="220778" y="45847"/>
                  </a:lnTo>
                  <a:lnTo>
                    <a:pt x="263429" y="29525"/>
                  </a:lnTo>
                  <a:lnTo>
                    <a:pt x="307122" y="16751"/>
                  </a:lnTo>
                  <a:lnTo>
                    <a:pt x="351618" y="7552"/>
                  </a:lnTo>
                  <a:lnTo>
                    <a:pt x="396682" y="1958"/>
                  </a:lnTo>
                  <a:lnTo>
                    <a:pt x="442075" y="0"/>
                  </a:lnTo>
                  <a:lnTo>
                    <a:pt x="487562" y="1705"/>
                  </a:lnTo>
                  <a:lnTo>
                    <a:pt x="532904" y="7103"/>
                  </a:lnTo>
                  <a:lnTo>
                    <a:pt x="577866" y="16225"/>
                  </a:lnTo>
                  <a:lnTo>
                    <a:pt x="622210" y="29098"/>
                  </a:lnTo>
                  <a:lnTo>
                    <a:pt x="665700" y="45753"/>
                  </a:lnTo>
                  <a:lnTo>
                    <a:pt x="708097" y="66218"/>
                  </a:lnTo>
                  <a:lnTo>
                    <a:pt x="749166" y="90523"/>
                  </a:lnTo>
                  <a:lnTo>
                    <a:pt x="788670" y="118698"/>
                  </a:lnTo>
                  <a:lnTo>
                    <a:pt x="828210" y="152523"/>
                  </a:lnTo>
                  <a:lnTo>
                    <a:pt x="840613" y="164545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0255884" y="3766184"/>
            <a:ext cx="864869" cy="236220"/>
            <a:chOff x="10255884" y="3766184"/>
            <a:chExt cx="864869" cy="236220"/>
          </a:xfrm>
        </p:grpSpPr>
        <p:sp>
          <p:nvSpPr>
            <p:cNvPr id="9" name="object 9"/>
            <p:cNvSpPr/>
            <p:nvPr/>
          </p:nvSpPr>
          <p:spPr>
            <a:xfrm>
              <a:off x="10265409" y="3821429"/>
              <a:ext cx="155575" cy="155575"/>
            </a:xfrm>
            <a:custGeom>
              <a:avLst/>
              <a:gdLst/>
              <a:ahLst/>
              <a:cxnLst/>
              <a:rect l="l" t="t" r="r" b="b"/>
              <a:pathLst>
                <a:path w="155575" h="155575">
                  <a:moveTo>
                    <a:pt x="155575" y="0"/>
                  </a:moveTo>
                  <a:lnTo>
                    <a:pt x="4699" y="3048"/>
                  </a:lnTo>
                  <a:lnTo>
                    <a:pt x="0" y="155575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70616" y="3775709"/>
              <a:ext cx="840740" cy="217170"/>
            </a:xfrm>
            <a:custGeom>
              <a:avLst/>
              <a:gdLst/>
              <a:ahLst/>
              <a:cxnLst/>
              <a:rect l="l" t="t" r="r" b="b"/>
              <a:pathLst>
                <a:path w="840740" h="217170">
                  <a:moveTo>
                    <a:pt x="840612" y="0"/>
                  </a:moveTo>
                  <a:lnTo>
                    <a:pt x="809184" y="36985"/>
                  </a:lnTo>
                  <a:lnTo>
                    <a:pt x="775295" y="70601"/>
                  </a:lnTo>
                  <a:lnTo>
                    <a:pt x="739181" y="100816"/>
                  </a:lnTo>
                  <a:lnTo>
                    <a:pt x="701080" y="127601"/>
                  </a:lnTo>
                  <a:lnTo>
                    <a:pt x="661227" y="150928"/>
                  </a:lnTo>
                  <a:lnTo>
                    <a:pt x="619860" y="170767"/>
                  </a:lnTo>
                  <a:lnTo>
                    <a:pt x="577215" y="187089"/>
                  </a:lnTo>
                  <a:lnTo>
                    <a:pt x="533529" y="199864"/>
                  </a:lnTo>
                  <a:lnTo>
                    <a:pt x="489039" y="209063"/>
                  </a:lnTo>
                  <a:lnTo>
                    <a:pt x="443980" y="214656"/>
                  </a:lnTo>
                  <a:lnTo>
                    <a:pt x="398591" y="216615"/>
                  </a:lnTo>
                  <a:lnTo>
                    <a:pt x="353106" y="214909"/>
                  </a:lnTo>
                  <a:lnTo>
                    <a:pt x="307764" y="209511"/>
                  </a:lnTo>
                  <a:lnTo>
                    <a:pt x="262800" y="200390"/>
                  </a:lnTo>
                  <a:lnTo>
                    <a:pt x="218452" y="187516"/>
                  </a:lnTo>
                  <a:lnTo>
                    <a:pt x="174955" y="170862"/>
                  </a:lnTo>
                  <a:lnTo>
                    <a:pt x="132547" y="150396"/>
                  </a:lnTo>
                  <a:lnTo>
                    <a:pt x="91464" y="126091"/>
                  </a:lnTo>
                  <a:lnTo>
                    <a:pt x="51942" y="97916"/>
                  </a:lnTo>
                  <a:lnTo>
                    <a:pt x="12473" y="64037"/>
                  </a:lnTo>
                  <a:lnTo>
                    <a:pt x="0" y="51942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658856" y="0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646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58856" y="4821935"/>
            <a:ext cx="0" cy="2036445"/>
          </a:xfrm>
          <a:custGeom>
            <a:avLst/>
            <a:gdLst/>
            <a:ahLst/>
            <a:cxnLst/>
            <a:rect l="l" t="t" r="r" b="b"/>
            <a:pathLst>
              <a:path w="0" h="2036445">
                <a:moveTo>
                  <a:pt x="0" y="0"/>
                </a:moveTo>
                <a:lnTo>
                  <a:pt x="0" y="2035859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03161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Model</a:t>
            </a:r>
            <a:r>
              <a:rPr dirty="0" sz="3600" spc="-5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1565275"/>
            <a:ext cx="6015990" cy="43732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Choice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of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Deployment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Environments</a:t>
            </a:r>
            <a:endParaRPr sz="1800">
              <a:latin typeface="Segoe UI Semibold"/>
              <a:cs typeface="Segoe UI Semibold"/>
            </a:endParaRPr>
          </a:p>
          <a:p>
            <a:pPr marL="12700" marR="32384">
              <a:lnSpc>
                <a:spcPts val="1939"/>
              </a:lnSpc>
              <a:spcBef>
                <a:spcPts val="535"/>
              </a:spcBef>
            </a:pPr>
            <a:r>
              <a:rPr dirty="0" sz="1800" spc="-5">
                <a:latin typeface="Segoe UI"/>
                <a:cs typeface="Segoe UI"/>
              </a:rPr>
              <a:t>Single VM, </a:t>
            </a:r>
            <a:r>
              <a:rPr dirty="0" sz="1800" spc="-10">
                <a:latin typeface="Segoe UI"/>
                <a:cs typeface="Segoe UI"/>
              </a:rPr>
              <a:t>Cluster </a:t>
            </a:r>
            <a:r>
              <a:rPr dirty="0" sz="1800" spc="-20">
                <a:latin typeface="Segoe UI"/>
                <a:cs typeface="Segoe UI"/>
              </a:rPr>
              <a:t>of </a:t>
            </a:r>
            <a:r>
              <a:rPr dirty="0" sz="1800" spc="-5">
                <a:latin typeface="Segoe UI"/>
                <a:cs typeface="Segoe UI"/>
              </a:rPr>
              <a:t>VMs, </a:t>
            </a:r>
            <a:r>
              <a:rPr dirty="0" sz="1800" spc="-10">
                <a:latin typeface="Segoe UI"/>
                <a:cs typeface="Segoe UI"/>
              </a:rPr>
              <a:t>Spark </a:t>
            </a:r>
            <a:r>
              <a:rPr dirty="0" sz="1800" spc="-5">
                <a:latin typeface="Segoe UI"/>
                <a:cs typeface="Segoe UI"/>
              </a:rPr>
              <a:t>Clusters, Hadoop Clusters,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In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the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cloud,</a:t>
            </a:r>
            <a:r>
              <a:rPr dirty="0" sz="1800" spc="-10">
                <a:latin typeface="Segoe UI"/>
                <a:cs typeface="Segoe UI"/>
              </a:rPr>
              <a:t> On-premises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Edge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Deployment</a:t>
            </a:r>
            <a:endParaRPr sz="1800">
              <a:latin typeface="Segoe UI Semibold"/>
              <a:cs typeface="Segoe UI Semibold"/>
            </a:endParaRPr>
          </a:p>
          <a:p>
            <a:pPr marL="12700" marR="109855">
              <a:lnSpc>
                <a:spcPts val="1939"/>
              </a:lnSpc>
              <a:spcBef>
                <a:spcPts val="535"/>
              </a:spcBef>
            </a:pPr>
            <a:r>
              <a:rPr dirty="0" sz="1800" spc="-90">
                <a:latin typeface="Segoe UI"/>
                <a:cs typeface="Segoe UI"/>
              </a:rPr>
              <a:t>To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enable </a:t>
            </a:r>
            <a:r>
              <a:rPr dirty="0" sz="1800" spc="-10">
                <a:latin typeface="Segoe UI"/>
                <a:cs typeface="Segoe UI"/>
              </a:rPr>
              <a:t>predictions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close </a:t>
            </a:r>
            <a:r>
              <a:rPr dirty="0" sz="1800" spc="-10">
                <a:latin typeface="Segoe UI"/>
                <a:cs typeface="Segoe UI"/>
              </a:rPr>
              <a:t>to </a:t>
            </a:r>
            <a:r>
              <a:rPr dirty="0" sz="1800">
                <a:latin typeface="Segoe UI"/>
                <a:cs typeface="Segoe UI"/>
              </a:rPr>
              <a:t>the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event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source-for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quicker </a:t>
            </a:r>
            <a:r>
              <a:rPr dirty="0" sz="1800" spc="-47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response</a:t>
            </a:r>
            <a:r>
              <a:rPr dirty="0" sz="1800" spc="-4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avoid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unnecessary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data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20">
                <a:latin typeface="Segoe UI"/>
                <a:cs typeface="Segoe UI"/>
              </a:rPr>
              <a:t>transfer.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Security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939"/>
              </a:lnSpc>
              <a:spcBef>
                <a:spcPts val="1040"/>
              </a:spcBef>
            </a:pPr>
            <a:r>
              <a:rPr dirty="0" sz="1800" spc="-40">
                <a:latin typeface="Segoe UI"/>
                <a:cs typeface="Segoe UI"/>
              </a:rPr>
              <a:t>Your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data and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model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is </a:t>
            </a:r>
            <a:r>
              <a:rPr dirty="0" sz="1800" spc="-10">
                <a:latin typeface="Segoe UI"/>
                <a:cs typeface="Segoe UI"/>
              </a:rPr>
              <a:t>secured.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Even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when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deployed</a:t>
            </a:r>
            <a:r>
              <a:rPr dirty="0" sz="1800" spc="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at the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edge,</a:t>
            </a:r>
            <a:r>
              <a:rPr dirty="0" sz="1800" spc="-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the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e2e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security is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maintained.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Monitoring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800" spc="-5">
                <a:latin typeface="Segoe UI"/>
                <a:cs typeface="Segoe UI"/>
              </a:rPr>
              <a:t>Monitor</a:t>
            </a:r>
            <a:r>
              <a:rPr dirty="0" sz="1800" spc="-3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the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status,</a:t>
            </a:r>
            <a:r>
              <a:rPr dirty="0" sz="1800" spc="-4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performance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and </a:t>
            </a:r>
            <a:r>
              <a:rPr dirty="0" sz="1800" spc="-15">
                <a:latin typeface="Segoe UI"/>
                <a:cs typeface="Segoe UI"/>
              </a:rPr>
              <a:t>security.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258" y="2671156"/>
            <a:ext cx="1378943" cy="17335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658856" y="0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646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58856" y="4821935"/>
            <a:ext cx="0" cy="2036445"/>
          </a:xfrm>
          <a:custGeom>
            <a:avLst/>
            <a:gdLst/>
            <a:ahLst/>
            <a:cxnLst/>
            <a:rect l="l" t="t" r="r" b="b"/>
            <a:pathLst>
              <a:path w="0" h="2036445">
                <a:moveTo>
                  <a:pt x="0" y="0"/>
                </a:moveTo>
                <a:lnTo>
                  <a:pt x="0" y="2035859"/>
                </a:lnTo>
              </a:path>
            </a:pathLst>
          </a:custGeom>
          <a:ln w="12192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2072639" marR="5080" indent="-955675">
              <a:lnSpc>
                <a:spcPts val="4320"/>
              </a:lnSpc>
              <a:spcBef>
                <a:spcPts val="640"/>
              </a:spcBef>
            </a:pPr>
            <a:r>
              <a:rPr dirty="0" spc="5"/>
              <a:t>Azure</a:t>
            </a:r>
            <a:r>
              <a:rPr dirty="0" spc="70"/>
              <a:t> </a:t>
            </a:r>
            <a:r>
              <a:rPr dirty="0" spc="10"/>
              <a:t>Machine</a:t>
            </a:r>
            <a:r>
              <a:rPr dirty="0" spc="70"/>
              <a:t> </a:t>
            </a:r>
            <a:r>
              <a:rPr dirty="0" spc="10"/>
              <a:t>Learning: </a:t>
            </a:r>
            <a:r>
              <a:rPr dirty="0" spc="-1085"/>
              <a:t> </a:t>
            </a:r>
            <a:r>
              <a:rPr dirty="0" spc="-30"/>
              <a:t>Technical</a:t>
            </a:r>
            <a:r>
              <a:rPr dirty="0" spc="90"/>
              <a:t> </a:t>
            </a:r>
            <a:r>
              <a:rPr dirty="0" spc="1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27576" y="914400"/>
            <a:ext cx="3736975" cy="2437130"/>
            <a:chOff x="4227576" y="914400"/>
            <a:chExt cx="3736975" cy="2437130"/>
          </a:xfrm>
        </p:grpSpPr>
        <p:sp>
          <p:nvSpPr>
            <p:cNvPr id="5" name="object 5"/>
            <p:cNvSpPr/>
            <p:nvPr/>
          </p:nvSpPr>
          <p:spPr>
            <a:xfrm>
              <a:off x="4227576" y="914400"/>
              <a:ext cx="3736975" cy="2437130"/>
            </a:xfrm>
            <a:custGeom>
              <a:avLst/>
              <a:gdLst/>
              <a:ahLst/>
              <a:cxnLst/>
              <a:rect l="l" t="t" r="r" b="b"/>
              <a:pathLst>
                <a:path w="3736975" h="2437129">
                  <a:moveTo>
                    <a:pt x="3736848" y="0"/>
                  </a:moveTo>
                  <a:lnTo>
                    <a:pt x="0" y="0"/>
                  </a:lnTo>
                  <a:lnTo>
                    <a:pt x="0" y="2436876"/>
                  </a:lnTo>
                  <a:lnTo>
                    <a:pt x="3736848" y="2436876"/>
                  </a:lnTo>
                  <a:lnTo>
                    <a:pt x="37368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0" y="1978025"/>
              <a:ext cx="192404" cy="1922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3800" y="2121661"/>
              <a:ext cx="192404" cy="1922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16042" y="1729358"/>
              <a:ext cx="753110" cy="866775"/>
            </a:xfrm>
            <a:custGeom>
              <a:avLst/>
              <a:gdLst/>
              <a:ahLst/>
              <a:cxnLst/>
              <a:rect l="l" t="t" r="r" b="b"/>
              <a:pathLst>
                <a:path w="753110" h="866775">
                  <a:moveTo>
                    <a:pt x="172593" y="766190"/>
                  </a:moveTo>
                  <a:lnTo>
                    <a:pt x="172593" y="600110"/>
                  </a:lnTo>
                  <a:lnTo>
                    <a:pt x="172593" y="514826"/>
                  </a:lnTo>
                  <a:lnTo>
                    <a:pt x="172593" y="483405"/>
                  </a:lnTo>
                  <a:lnTo>
                    <a:pt x="172593" y="478916"/>
                  </a:lnTo>
                  <a:lnTo>
                    <a:pt x="168469" y="471435"/>
                  </a:lnTo>
                  <a:lnTo>
                    <a:pt x="157607" y="454977"/>
                  </a:lnTo>
                  <a:lnTo>
                    <a:pt x="142267" y="438519"/>
                  </a:lnTo>
                  <a:lnTo>
                    <a:pt x="124713" y="431038"/>
                  </a:lnTo>
                  <a:lnTo>
                    <a:pt x="122765" y="431038"/>
                  </a:lnTo>
                  <a:lnTo>
                    <a:pt x="109124" y="431038"/>
                  </a:lnTo>
                  <a:lnTo>
                    <a:pt x="72100" y="431038"/>
                  </a:lnTo>
                  <a:lnTo>
                    <a:pt x="0" y="431038"/>
                  </a:lnTo>
                </a:path>
                <a:path w="753110" h="866775">
                  <a:moveTo>
                    <a:pt x="752602" y="866775"/>
                  </a:moveTo>
                  <a:lnTo>
                    <a:pt x="752602" y="853904"/>
                  </a:lnTo>
                  <a:lnTo>
                    <a:pt x="752602" y="763809"/>
                  </a:lnTo>
                  <a:lnTo>
                    <a:pt x="752602" y="519267"/>
                  </a:lnTo>
                  <a:lnTo>
                    <a:pt x="752602" y="43052"/>
                  </a:lnTo>
                  <a:lnTo>
                    <a:pt x="749157" y="24217"/>
                  </a:lnTo>
                  <a:lnTo>
                    <a:pt x="739425" y="10763"/>
                  </a:lnTo>
                  <a:lnTo>
                    <a:pt x="724312" y="2690"/>
                  </a:lnTo>
                  <a:lnTo>
                    <a:pt x="704723" y="0"/>
                  </a:lnTo>
                  <a:lnTo>
                    <a:pt x="702250" y="0"/>
                  </a:lnTo>
                  <a:lnTo>
                    <a:pt x="684942" y="0"/>
                  </a:lnTo>
                  <a:lnTo>
                    <a:pt x="637964" y="0"/>
                  </a:lnTo>
                  <a:lnTo>
                    <a:pt x="546481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0024" y="1633219"/>
              <a:ext cx="192404" cy="1922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1322" y="2150491"/>
              <a:ext cx="192404" cy="1921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0033" y="1661922"/>
              <a:ext cx="192404" cy="1922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3543" y="2064258"/>
              <a:ext cx="192404" cy="1921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60374" y="1450391"/>
              <a:ext cx="2091055" cy="1149350"/>
            </a:xfrm>
            <a:custGeom>
              <a:avLst/>
              <a:gdLst/>
              <a:ahLst/>
              <a:cxnLst/>
              <a:rect l="l" t="t" r="r" b="b"/>
              <a:pathLst>
                <a:path w="2091054" h="1149350">
                  <a:moveTo>
                    <a:pt x="1108269" y="480135"/>
                  </a:moveTo>
                  <a:lnTo>
                    <a:pt x="1111940" y="480135"/>
                  </a:lnTo>
                  <a:lnTo>
                    <a:pt x="1137638" y="480135"/>
                  </a:lnTo>
                  <a:lnTo>
                    <a:pt x="1207389" y="480135"/>
                  </a:lnTo>
                  <a:lnTo>
                    <a:pt x="1343219" y="480135"/>
                  </a:lnTo>
                  <a:lnTo>
                    <a:pt x="1363563" y="476763"/>
                  </a:lnTo>
                  <a:lnTo>
                    <a:pt x="1380335" y="467546"/>
                  </a:lnTo>
                  <a:lnTo>
                    <a:pt x="1391725" y="453828"/>
                  </a:lnTo>
                  <a:lnTo>
                    <a:pt x="1395924" y="436955"/>
                  </a:lnTo>
                  <a:lnTo>
                    <a:pt x="1395924" y="436282"/>
                  </a:lnTo>
                  <a:lnTo>
                    <a:pt x="1395924" y="431573"/>
                  </a:lnTo>
                  <a:lnTo>
                    <a:pt x="1395924" y="418792"/>
                  </a:lnTo>
                  <a:lnTo>
                    <a:pt x="1395924" y="393902"/>
                  </a:lnTo>
                </a:path>
                <a:path w="2091054" h="1149350">
                  <a:moveTo>
                    <a:pt x="528260" y="135330"/>
                  </a:moveTo>
                  <a:lnTo>
                    <a:pt x="528260" y="142357"/>
                  </a:lnTo>
                  <a:lnTo>
                    <a:pt x="528260" y="184400"/>
                  </a:lnTo>
                  <a:lnTo>
                    <a:pt x="528260" y="292903"/>
                  </a:lnTo>
                  <a:lnTo>
                    <a:pt x="528260" y="499312"/>
                  </a:lnTo>
                  <a:lnTo>
                    <a:pt x="531632" y="515358"/>
                  </a:lnTo>
                  <a:lnTo>
                    <a:pt x="540849" y="527379"/>
                  </a:lnTo>
                  <a:lnTo>
                    <a:pt x="554567" y="534924"/>
                  </a:lnTo>
                  <a:lnTo>
                    <a:pt x="571440" y="537539"/>
                  </a:lnTo>
                  <a:lnTo>
                    <a:pt x="572939" y="537539"/>
                  </a:lnTo>
                  <a:lnTo>
                    <a:pt x="583426" y="537539"/>
                  </a:lnTo>
                  <a:lnTo>
                    <a:pt x="739207" y="537539"/>
                  </a:lnTo>
                  <a:lnTo>
                    <a:pt x="756815" y="542399"/>
                  </a:lnTo>
                  <a:lnTo>
                    <a:pt x="772148" y="554890"/>
                  </a:lnTo>
                  <a:lnTo>
                    <a:pt x="782981" y="571882"/>
                  </a:lnTo>
                  <a:lnTo>
                    <a:pt x="787086" y="590244"/>
                  </a:lnTo>
                  <a:lnTo>
                    <a:pt x="787086" y="592115"/>
                  </a:lnTo>
                  <a:lnTo>
                    <a:pt x="787086" y="605214"/>
                  </a:lnTo>
                  <a:lnTo>
                    <a:pt x="787086" y="640768"/>
                  </a:lnTo>
                  <a:lnTo>
                    <a:pt x="787086" y="710005"/>
                  </a:lnTo>
                </a:path>
                <a:path w="2091054" h="1149350">
                  <a:moveTo>
                    <a:pt x="1712281" y="623772"/>
                  </a:moveTo>
                  <a:lnTo>
                    <a:pt x="1710708" y="623772"/>
                  </a:lnTo>
                  <a:lnTo>
                    <a:pt x="1699692" y="623772"/>
                  </a:lnTo>
                  <a:lnTo>
                    <a:pt x="1669794" y="623772"/>
                  </a:lnTo>
                  <a:lnTo>
                    <a:pt x="1611570" y="623772"/>
                  </a:lnTo>
                  <a:lnTo>
                    <a:pt x="1594771" y="627141"/>
                  </a:lnTo>
                  <a:lnTo>
                    <a:pt x="1581090" y="636345"/>
                  </a:lnTo>
                  <a:lnTo>
                    <a:pt x="1571887" y="650025"/>
                  </a:lnTo>
                  <a:lnTo>
                    <a:pt x="1568517" y="666825"/>
                  </a:lnTo>
                  <a:lnTo>
                    <a:pt x="1568517" y="670192"/>
                  </a:lnTo>
                  <a:lnTo>
                    <a:pt x="1568517" y="693765"/>
                  </a:lnTo>
                  <a:lnTo>
                    <a:pt x="1568517" y="757747"/>
                  </a:lnTo>
                  <a:lnTo>
                    <a:pt x="1568517" y="882344"/>
                  </a:lnTo>
                </a:path>
                <a:path w="2091054" h="1149350">
                  <a:moveTo>
                    <a:pt x="1568517" y="1064335"/>
                  </a:moveTo>
                  <a:lnTo>
                    <a:pt x="1568517" y="1060370"/>
                  </a:lnTo>
                  <a:lnTo>
                    <a:pt x="1568517" y="1032617"/>
                  </a:lnTo>
                  <a:lnTo>
                    <a:pt x="1568517" y="957286"/>
                  </a:lnTo>
                  <a:lnTo>
                    <a:pt x="1568517" y="810589"/>
                  </a:lnTo>
                  <a:lnTo>
                    <a:pt x="1565070" y="793716"/>
                  </a:lnTo>
                  <a:lnTo>
                    <a:pt x="1555325" y="779998"/>
                  </a:lnTo>
                  <a:lnTo>
                    <a:pt x="1540174" y="770780"/>
                  </a:lnTo>
                  <a:lnTo>
                    <a:pt x="1520511" y="767409"/>
                  </a:lnTo>
                  <a:lnTo>
                    <a:pt x="1518565" y="767409"/>
                  </a:lnTo>
                  <a:lnTo>
                    <a:pt x="1504938" y="767409"/>
                  </a:lnTo>
                  <a:lnTo>
                    <a:pt x="1467951" y="767409"/>
                  </a:lnTo>
                  <a:lnTo>
                    <a:pt x="1395924" y="767409"/>
                  </a:lnTo>
                </a:path>
                <a:path w="2091054" h="1149350">
                  <a:moveTo>
                    <a:pt x="1697930" y="887170"/>
                  </a:moveTo>
                  <a:lnTo>
                    <a:pt x="1731198" y="906006"/>
                  </a:lnTo>
                  <a:lnTo>
                    <a:pt x="1766240" y="919460"/>
                  </a:lnTo>
                  <a:lnTo>
                    <a:pt x="1803068" y="927532"/>
                  </a:lnTo>
                  <a:lnTo>
                    <a:pt x="1841694" y="930223"/>
                  </a:lnTo>
                  <a:lnTo>
                    <a:pt x="1886870" y="926256"/>
                  </a:lnTo>
                  <a:lnTo>
                    <a:pt x="1929240" y="914802"/>
                  </a:lnTo>
                  <a:lnTo>
                    <a:pt x="1968135" y="896530"/>
                  </a:lnTo>
                  <a:lnTo>
                    <a:pt x="2002884" y="872109"/>
                  </a:lnTo>
                  <a:lnTo>
                    <a:pt x="2032817" y="842207"/>
                  </a:lnTo>
                  <a:lnTo>
                    <a:pt x="2057265" y="807494"/>
                  </a:lnTo>
                  <a:lnTo>
                    <a:pt x="2075557" y="768638"/>
                  </a:lnTo>
                  <a:lnTo>
                    <a:pt x="2087024" y="726309"/>
                  </a:lnTo>
                  <a:lnTo>
                    <a:pt x="2090995" y="681176"/>
                  </a:lnTo>
                  <a:lnTo>
                    <a:pt x="2087024" y="636080"/>
                  </a:lnTo>
                  <a:lnTo>
                    <a:pt x="2075557" y="593781"/>
                  </a:lnTo>
                  <a:lnTo>
                    <a:pt x="2057265" y="554947"/>
                  </a:lnTo>
                  <a:lnTo>
                    <a:pt x="2032817" y="520250"/>
                  </a:lnTo>
                  <a:lnTo>
                    <a:pt x="2002884" y="490359"/>
                  </a:lnTo>
                  <a:lnTo>
                    <a:pt x="1968135" y="465944"/>
                  </a:lnTo>
                  <a:lnTo>
                    <a:pt x="1929240" y="447675"/>
                  </a:lnTo>
                  <a:lnTo>
                    <a:pt x="1886870" y="436222"/>
                  </a:lnTo>
                  <a:lnTo>
                    <a:pt x="1841694" y="432256"/>
                  </a:lnTo>
                  <a:lnTo>
                    <a:pt x="1841694" y="427430"/>
                  </a:lnTo>
                  <a:lnTo>
                    <a:pt x="1829798" y="373778"/>
                  </a:lnTo>
                  <a:lnTo>
                    <a:pt x="1778813" y="256821"/>
                  </a:lnTo>
                  <a:lnTo>
                    <a:pt x="1665797" y="142555"/>
                  </a:lnTo>
                  <a:lnTo>
                    <a:pt x="1467806" y="96976"/>
                  </a:lnTo>
                  <a:lnTo>
                    <a:pt x="1437997" y="71239"/>
                  </a:lnTo>
                  <a:lnTo>
                    <a:pt x="1355157" y="23951"/>
                  </a:lnTo>
                  <a:lnTo>
                    <a:pt x="1229169" y="0"/>
                  </a:lnTo>
                  <a:lnTo>
                    <a:pt x="1069915" y="44271"/>
                  </a:lnTo>
                  <a:lnTo>
                    <a:pt x="1034185" y="25794"/>
                  </a:lnTo>
                  <a:lnTo>
                    <a:pt x="942280" y="4187"/>
                  </a:lnTo>
                  <a:lnTo>
                    <a:pt x="817134" y="30180"/>
                  </a:lnTo>
                  <a:lnTo>
                    <a:pt x="681676" y="154507"/>
                  </a:lnTo>
                  <a:lnTo>
                    <a:pt x="630668" y="140049"/>
                  </a:lnTo>
                  <a:lnTo>
                    <a:pt x="514497" y="135901"/>
                  </a:lnTo>
                  <a:lnTo>
                    <a:pt x="388443" y="200906"/>
                  </a:lnTo>
                  <a:lnTo>
                    <a:pt x="307788" y="393902"/>
                  </a:lnTo>
                  <a:lnTo>
                    <a:pt x="261864" y="407292"/>
                  </a:lnTo>
                  <a:lnTo>
                    <a:pt x="159754" y="454354"/>
                  </a:lnTo>
                  <a:lnTo>
                    <a:pt x="54953" y="545421"/>
                  </a:lnTo>
                  <a:lnTo>
                    <a:pt x="956" y="690828"/>
                  </a:lnTo>
                  <a:lnTo>
                    <a:pt x="0" y="735834"/>
                  </a:lnTo>
                  <a:lnTo>
                    <a:pt x="4556" y="778609"/>
                  </a:lnTo>
                  <a:lnTo>
                    <a:pt x="14259" y="818711"/>
                  </a:lnTo>
                  <a:lnTo>
                    <a:pt x="28742" y="855696"/>
                  </a:lnTo>
                  <a:lnTo>
                    <a:pt x="47641" y="889122"/>
                  </a:lnTo>
                  <a:lnTo>
                    <a:pt x="97215" y="943525"/>
                  </a:lnTo>
                  <a:lnTo>
                    <a:pt x="160053" y="978379"/>
                  </a:lnTo>
                  <a:lnTo>
                    <a:pt x="233224" y="990141"/>
                  </a:lnTo>
                  <a:lnTo>
                    <a:pt x="272769" y="986256"/>
                  </a:lnTo>
                  <a:lnTo>
                    <a:pt x="313799" y="975270"/>
                  </a:lnTo>
                  <a:lnTo>
                    <a:pt x="355947" y="956740"/>
                  </a:lnTo>
                  <a:lnTo>
                    <a:pt x="398847" y="930223"/>
                  </a:lnTo>
                  <a:lnTo>
                    <a:pt x="426849" y="964195"/>
                  </a:lnTo>
                  <a:lnTo>
                    <a:pt x="504273" y="1029600"/>
                  </a:lnTo>
                  <a:lnTo>
                    <a:pt x="621250" y="1071669"/>
                  </a:lnTo>
                  <a:lnTo>
                    <a:pt x="767909" y="1035633"/>
                  </a:lnTo>
                  <a:lnTo>
                    <a:pt x="814943" y="1074541"/>
                  </a:lnTo>
                  <a:lnTo>
                    <a:pt x="935676" y="1138582"/>
                  </a:lnTo>
                  <a:lnTo>
                    <a:pt x="1099558" y="1148736"/>
                  </a:lnTo>
                  <a:lnTo>
                    <a:pt x="1276036" y="1025981"/>
                  </a:lnTo>
                  <a:lnTo>
                    <a:pt x="1322401" y="1055477"/>
                  </a:lnTo>
                  <a:lnTo>
                    <a:pt x="1434834" y="1093069"/>
                  </a:lnTo>
                  <a:lnTo>
                    <a:pt x="1573341" y="1062414"/>
                  </a:lnTo>
                  <a:lnTo>
                    <a:pt x="1697930" y="88717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" y="1530096"/>
            <a:ext cx="11214100" cy="5024755"/>
          </a:xfrm>
          <a:custGeom>
            <a:avLst/>
            <a:gdLst/>
            <a:ahLst/>
            <a:cxnLst/>
            <a:rect l="l" t="t" r="r" b="b"/>
            <a:pathLst>
              <a:path w="11214100" h="5024755">
                <a:moveTo>
                  <a:pt x="0" y="5024628"/>
                </a:moveTo>
                <a:lnTo>
                  <a:pt x="11213592" y="5024628"/>
                </a:lnTo>
                <a:lnTo>
                  <a:pt x="11213592" y="0"/>
                </a:lnTo>
                <a:lnTo>
                  <a:pt x="0" y="0"/>
                </a:lnTo>
                <a:lnTo>
                  <a:pt x="0" y="5024628"/>
                </a:lnTo>
                <a:close/>
              </a:path>
            </a:pathLst>
          </a:custGeom>
          <a:ln w="1219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5496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10">
                <a:solidFill>
                  <a:srgbClr val="000000"/>
                </a:solidFill>
              </a:rPr>
              <a:t>service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Key</a:t>
            </a:r>
            <a:r>
              <a:rPr dirty="0" sz="1950" spc="-4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Artifacts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6767" y="1904746"/>
            <a:ext cx="132461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10">
                <a:solidFill>
                  <a:srgbClr val="0078D3"/>
                </a:solidFill>
                <a:latin typeface="Segoe UI Semibold"/>
                <a:cs typeface="Segoe UI Semibold"/>
              </a:rPr>
              <a:t>Workspace</a:t>
            </a:r>
            <a:endParaRPr sz="2050">
              <a:latin typeface="Segoe UI Semibold"/>
              <a:cs typeface="Segoe UI Semi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4425" y="1763267"/>
            <a:ext cx="8244840" cy="4320540"/>
            <a:chOff x="814425" y="1763267"/>
            <a:chExt cx="8244840" cy="4320540"/>
          </a:xfrm>
        </p:grpSpPr>
        <p:sp>
          <p:nvSpPr>
            <p:cNvPr id="6" name="object 6"/>
            <p:cNvSpPr/>
            <p:nvPr/>
          </p:nvSpPr>
          <p:spPr>
            <a:xfrm>
              <a:off x="818997" y="1797430"/>
              <a:ext cx="725805" cy="676910"/>
            </a:xfrm>
            <a:custGeom>
              <a:avLst/>
              <a:gdLst/>
              <a:ahLst/>
              <a:cxnLst/>
              <a:rect l="l" t="t" r="r" b="b"/>
              <a:pathLst>
                <a:path w="725805" h="676910">
                  <a:moveTo>
                    <a:pt x="698398" y="148844"/>
                  </a:moveTo>
                  <a:lnTo>
                    <a:pt x="698398" y="113528"/>
                  </a:lnTo>
                  <a:lnTo>
                    <a:pt x="698398" y="95392"/>
                  </a:lnTo>
                  <a:lnTo>
                    <a:pt x="698398" y="88711"/>
                  </a:lnTo>
                  <a:lnTo>
                    <a:pt x="698398" y="87757"/>
                  </a:lnTo>
                  <a:lnTo>
                    <a:pt x="479307" y="87757"/>
                  </a:lnTo>
                  <a:lnTo>
                    <a:pt x="366801" y="87757"/>
                  </a:lnTo>
                  <a:lnTo>
                    <a:pt x="325351" y="87757"/>
                  </a:lnTo>
                  <a:lnTo>
                    <a:pt x="319430" y="87757"/>
                  </a:lnTo>
                  <a:lnTo>
                    <a:pt x="269246" y="37022"/>
                  </a:lnTo>
                  <a:lnTo>
                    <a:pt x="243476" y="10969"/>
                  </a:lnTo>
                  <a:lnTo>
                    <a:pt x="233982" y="1371"/>
                  </a:lnTo>
                  <a:lnTo>
                    <a:pt x="232625" y="0"/>
                  </a:lnTo>
                  <a:lnTo>
                    <a:pt x="98139" y="0"/>
                  </a:lnTo>
                  <a:lnTo>
                    <a:pt x="29078" y="0"/>
                  </a:lnTo>
                  <a:lnTo>
                    <a:pt x="3634" y="0"/>
                  </a:lnTo>
                  <a:lnTo>
                    <a:pt x="0" y="0"/>
                  </a:lnTo>
                  <a:lnTo>
                    <a:pt x="0" y="372028"/>
                  </a:lnTo>
                  <a:lnTo>
                    <a:pt x="0" y="563070"/>
                  </a:lnTo>
                  <a:lnTo>
                    <a:pt x="0" y="633454"/>
                  </a:lnTo>
                  <a:lnTo>
                    <a:pt x="0" y="643509"/>
                  </a:lnTo>
                  <a:lnTo>
                    <a:pt x="3462" y="657193"/>
                  </a:lnTo>
                  <a:lnTo>
                    <a:pt x="12553" y="667734"/>
                  </a:lnTo>
                  <a:lnTo>
                    <a:pt x="25331" y="674512"/>
                  </a:lnTo>
                  <a:lnTo>
                    <a:pt x="39852" y="676910"/>
                  </a:lnTo>
                  <a:lnTo>
                    <a:pt x="416829" y="676910"/>
                  </a:lnTo>
                  <a:lnTo>
                    <a:pt x="610412" y="676910"/>
                  </a:lnTo>
                  <a:lnTo>
                    <a:pt x="681732" y="676910"/>
                  </a:lnTo>
                  <a:lnTo>
                    <a:pt x="691921" y="676910"/>
                  </a:lnTo>
                  <a:lnTo>
                    <a:pt x="705371" y="674512"/>
                  </a:lnTo>
                  <a:lnTo>
                    <a:pt x="715892" y="667734"/>
                  </a:lnTo>
                  <a:lnTo>
                    <a:pt x="722746" y="657193"/>
                  </a:lnTo>
                  <a:lnTo>
                    <a:pt x="725195" y="643509"/>
                  </a:lnTo>
                  <a:lnTo>
                    <a:pt x="725195" y="357530"/>
                  </a:lnTo>
                  <a:lnTo>
                    <a:pt x="725195" y="210677"/>
                  </a:lnTo>
                  <a:lnTo>
                    <a:pt x="725195" y="156573"/>
                  </a:lnTo>
                  <a:lnTo>
                    <a:pt x="725195" y="148844"/>
                  </a:lnTo>
                  <a:lnTo>
                    <a:pt x="709703" y="148844"/>
                  </a:lnTo>
                  <a:lnTo>
                    <a:pt x="701748" y="148844"/>
                  </a:lnTo>
                  <a:lnTo>
                    <a:pt x="698817" y="148844"/>
                  </a:lnTo>
                  <a:lnTo>
                    <a:pt x="698398" y="148844"/>
                  </a:lnTo>
                  <a:close/>
                </a:path>
                <a:path w="725805" h="676910">
                  <a:moveTo>
                    <a:pt x="236956" y="0"/>
                  </a:moveTo>
                  <a:lnTo>
                    <a:pt x="99966" y="0"/>
                  </a:lnTo>
                  <a:lnTo>
                    <a:pt x="29619" y="0"/>
                  </a:lnTo>
                  <a:lnTo>
                    <a:pt x="3702" y="0"/>
                  </a:lnTo>
                  <a:lnTo>
                    <a:pt x="0" y="0"/>
                  </a:lnTo>
                  <a:lnTo>
                    <a:pt x="0" y="372028"/>
                  </a:lnTo>
                  <a:lnTo>
                    <a:pt x="0" y="563070"/>
                  </a:lnTo>
                  <a:lnTo>
                    <a:pt x="0" y="633454"/>
                  </a:lnTo>
                  <a:lnTo>
                    <a:pt x="0" y="643509"/>
                  </a:lnTo>
                  <a:lnTo>
                    <a:pt x="2556" y="657193"/>
                  </a:lnTo>
                  <a:lnTo>
                    <a:pt x="9726" y="667734"/>
                  </a:lnTo>
                  <a:lnTo>
                    <a:pt x="20761" y="674512"/>
                  </a:lnTo>
                  <a:lnTo>
                    <a:pt x="34912" y="676910"/>
                  </a:lnTo>
                  <a:lnTo>
                    <a:pt x="46405" y="674512"/>
                  </a:lnTo>
                  <a:lnTo>
                    <a:pt x="57735" y="667734"/>
                  </a:lnTo>
                  <a:lnTo>
                    <a:pt x="66382" y="657193"/>
                  </a:lnTo>
                  <a:lnTo>
                    <a:pt x="69824" y="643509"/>
                  </a:lnTo>
                  <a:lnTo>
                    <a:pt x="69824" y="357530"/>
                  </a:lnTo>
                  <a:lnTo>
                    <a:pt x="69824" y="210677"/>
                  </a:lnTo>
                  <a:lnTo>
                    <a:pt x="69824" y="156573"/>
                  </a:lnTo>
                  <a:lnTo>
                    <a:pt x="69824" y="148844"/>
                  </a:lnTo>
                  <a:lnTo>
                    <a:pt x="448710" y="148844"/>
                  </a:lnTo>
                  <a:lnTo>
                    <a:pt x="643274" y="148844"/>
                  </a:lnTo>
                  <a:lnTo>
                    <a:pt x="714955" y="148844"/>
                  </a:lnTo>
                  <a:lnTo>
                    <a:pt x="725195" y="148844"/>
                  </a:lnTo>
                  <a:lnTo>
                    <a:pt x="725195" y="113528"/>
                  </a:lnTo>
                  <a:lnTo>
                    <a:pt x="725195" y="95392"/>
                  </a:lnTo>
                  <a:lnTo>
                    <a:pt x="725195" y="88711"/>
                  </a:lnTo>
                  <a:lnTo>
                    <a:pt x="725195" y="87757"/>
                  </a:lnTo>
                  <a:lnTo>
                    <a:pt x="543858" y="87757"/>
                  </a:lnTo>
                  <a:lnTo>
                    <a:pt x="327952" y="87757"/>
                  </a:lnTo>
                  <a:lnTo>
                    <a:pt x="275345" y="37022"/>
                  </a:lnTo>
                  <a:lnTo>
                    <a:pt x="248331" y="10969"/>
                  </a:lnTo>
                  <a:lnTo>
                    <a:pt x="238378" y="1371"/>
                  </a:lnTo>
                  <a:lnTo>
                    <a:pt x="236956" y="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1851" y="2246375"/>
              <a:ext cx="516890" cy="161925"/>
            </a:xfrm>
            <a:custGeom>
              <a:avLst/>
              <a:gdLst/>
              <a:ahLst/>
              <a:cxnLst/>
              <a:rect l="l" t="t" r="r" b="b"/>
              <a:pathLst>
                <a:path w="516890" h="161925">
                  <a:moveTo>
                    <a:pt x="516635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516635" y="161544"/>
                  </a:lnTo>
                  <a:lnTo>
                    <a:pt x="516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1851" y="2246375"/>
              <a:ext cx="516890" cy="161925"/>
            </a:xfrm>
            <a:custGeom>
              <a:avLst/>
              <a:gdLst/>
              <a:ahLst/>
              <a:cxnLst/>
              <a:rect l="l" t="t" r="r" b="b"/>
              <a:pathLst>
                <a:path w="516890" h="161925">
                  <a:moveTo>
                    <a:pt x="0" y="161544"/>
                  </a:moveTo>
                  <a:lnTo>
                    <a:pt x="516635" y="161544"/>
                  </a:lnTo>
                  <a:lnTo>
                    <a:pt x="516635" y="0"/>
                  </a:lnTo>
                  <a:lnTo>
                    <a:pt x="0" y="0"/>
                  </a:lnTo>
                  <a:lnTo>
                    <a:pt x="0" y="16154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703" y="1769363"/>
              <a:ext cx="378460" cy="638810"/>
            </a:xfrm>
            <a:custGeom>
              <a:avLst/>
              <a:gdLst/>
              <a:ahLst/>
              <a:cxnLst/>
              <a:rect l="l" t="t" r="r" b="b"/>
              <a:pathLst>
                <a:path w="378459" h="638810">
                  <a:moveTo>
                    <a:pt x="377952" y="0"/>
                  </a:moveTo>
                  <a:lnTo>
                    <a:pt x="217932" y="0"/>
                  </a:lnTo>
                  <a:lnTo>
                    <a:pt x="220726" y="237236"/>
                  </a:lnTo>
                  <a:lnTo>
                    <a:pt x="0" y="484124"/>
                  </a:lnTo>
                  <a:lnTo>
                    <a:pt x="38620" y="638556"/>
                  </a:lnTo>
                  <a:lnTo>
                    <a:pt x="377952" y="238633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0703" y="1769363"/>
              <a:ext cx="378460" cy="638810"/>
            </a:xfrm>
            <a:custGeom>
              <a:avLst/>
              <a:gdLst/>
              <a:ahLst/>
              <a:cxnLst/>
              <a:rect l="l" t="t" r="r" b="b"/>
              <a:pathLst>
                <a:path w="378459" h="638810">
                  <a:moveTo>
                    <a:pt x="217932" y="0"/>
                  </a:moveTo>
                  <a:lnTo>
                    <a:pt x="377952" y="0"/>
                  </a:lnTo>
                  <a:lnTo>
                    <a:pt x="377952" y="238633"/>
                  </a:lnTo>
                  <a:lnTo>
                    <a:pt x="38620" y="638556"/>
                  </a:lnTo>
                  <a:lnTo>
                    <a:pt x="0" y="484124"/>
                  </a:lnTo>
                  <a:lnTo>
                    <a:pt x="220726" y="237236"/>
                  </a:lnTo>
                  <a:lnTo>
                    <a:pt x="217932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0743" y="2054351"/>
              <a:ext cx="277495" cy="353695"/>
            </a:xfrm>
            <a:custGeom>
              <a:avLst/>
              <a:gdLst/>
              <a:ahLst/>
              <a:cxnLst/>
              <a:rect l="l" t="t" r="r" b="b"/>
              <a:pathLst>
                <a:path w="277494" h="353694">
                  <a:moveTo>
                    <a:pt x="97917" y="0"/>
                  </a:moveTo>
                  <a:lnTo>
                    <a:pt x="0" y="116967"/>
                  </a:lnTo>
                  <a:lnTo>
                    <a:pt x="238759" y="353568"/>
                  </a:lnTo>
                  <a:lnTo>
                    <a:pt x="277368" y="200913"/>
                  </a:lnTo>
                  <a:lnTo>
                    <a:pt x="97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80743" y="2054351"/>
              <a:ext cx="1766570" cy="2242185"/>
            </a:xfrm>
            <a:custGeom>
              <a:avLst/>
              <a:gdLst/>
              <a:ahLst/>
              <a:cxnLst/>
              <a:rect l="l" t="t" r="r" b="b"/>
              <a:pathLst>
                <a:path w="1766570" h="2242185">
                  <a:moveTo>
                    <a:pt x="0" y="116967"/>
                  </a:moveTo>
                  <a:lnTo>
                    <a:pt x="97917" y="0"/>
                  </a:lnTo>
                  <a:lnTo>
                    <a:pt x="277368" y="200913"/>
                  </a:lnTo>
                  <a:lnTo>
                    <a:pt x="238759" y="353568"/>
                  </a:lnTo>
                  <a:lnTo>
                    <a:pt x="0" y="116967"/>
                  </a:lnTo>
                  <a:close/>
                </a:path>
                <a:path w="1766570" h="2242185">
                  <a:moveTo>
                    <a:pt x="1478280" y="1987296"/>
                  </a:moveTo>
                  <a:lnTo>
                    <a:pt x="1482085" y="1928930"/>
                  </a:lnTo>
                  <a:lnTo>
                    <a:pt x="1492924" y="1875357"/>
                  </a:lnTo>
                  <a:lnTo>
                    <a:pt x="1509930" y="1828102"/>
                  </a:lnTo>
                  <a:lnTo>
                    <a:pt x="1532237" y="1788691"/>
                  </a:lnTo>
                  <a:lnTo>
                    <a:pt x="1558978" y="1758651"/>
                  </a:lnTo>
                  <a:lnTo>
                    <a:pt x="1622298" y="1732788"/>
                  </a:lnTo>
                  <a:lnTo>
                    <a:pt x="1655308" y="1739508"/>
                  </a:lnTo>
                  <a:lnTo>
                    <a:pt x="1712358" y="1788691"/>
                  </a:lnTo>
                  <a:lnTo>
                    <a:pt x="1734665" y="1828102"/>
                  </a:lnTo>
                  <a:lnTo>
                    <a:pt x="1751671" y="1875357"/>
                  </a:lnTo>
                  <a:lnTo>
                    <a:pt x="1762510" y="1928930"/>
                  </a:lnTo>
                  <a:lnTo>
                    <a:pt x="1766316" y="1987296"/>
                  </a:lnTo>
                  <a:lnTo>
                    <a:pt x="1762510" y="2045661"/>
                  </a:lnTo>
                  <a:lnTo>
                    <a:pt x="1751671" y="2099234"/>
                  </a:lnTo>
                  <a:lnTo>
                    <a:pt x="1734665" y="2146489"/>
                  </a:lnTo>
                  <a:lnTo>
                    <a:pt x="1712358" y="2185900"/>
                  </a:lnTo>
                  <a:lnTo>
                    <a:pt x="1685617" y="2215940"/>
                  </a:lnTo>
                  <a:lnTo>
                    <a:pt x="1622298" y="2241804"/>
                  </a:lnTo>
                  <a:lnTo>
                    <a:pt x="1589287" y="2235083"/>
                  </a:lnTo>
                  <a:lnTo>
                    <a:pt x="1532237" y="2185900"/>
                  </a:lnTo>
                  <a:lnTo>
                    <a:pt x="1509930" y="2146489"/>
                  </a:lnTo>
                  <a:lnTo>
                    <a:pt x="1492924" y="2099234"/>
                  </a:lnTo>
                  <a:lnTo>
                    <a:pt x="1482085" y="2045661"/>
                  </a:lnTo>
                  <a:lnTo>
                    <a:pt x="1478280" y="1987296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71377" y="3862603"/>
              <a:ext cx="462280" cy="354965"/>
            </a:xfrm>
            <a:custGeom>
              <a:avLst/>
              <a:gdLst/>
              <a:ahLst/>
              <a:cxnLst/>
              <a:rect l="l" t="t" r="r" b="b"/>
              <a:pathLst>
                <a:path w="462280" h="354964">
                  <a:moveTo>
                    <a:pt x="159020" y="52552"/>
                  </a:moveTo>
                  <a:lnTo>
                    <a:pt x="211477" y="26685"/>
                  </a:lnTo>
                  <a:lnTo>
                    <a:pt x="263288" y="9294"/>
                  </a:lnTo>
                  <a:lnTo>
                    <a:pt x="312702" y="393"/>
                  </a:lnTo>
                  <a:lnTo>
                    <a:pt x="357968" y="0"/>
                  </a:lnTo>
                  <a:lnTo>
                    <a:pt x="397335" y="8128"/>
                  </a:lnTo>
                  <a:lnTo>
                    <a:pt x="429054" y="24793"/>
                  </a:lnTo>
                  <a:lnTo>
                    <a:pt x="451374" y="50012"/>
                  </a:lnTo>
                  <a:lnTo>
                    <a:pt x="462058" y="81950"/>
                  </a:lnTo>
                  <a:lnTo>
                    <a:pt x="460633" y="117756"/>
                  </a:lnTo>
                  <a:lnTo>
                    <a:pt x="447988" y="155917"/>
                  </a:lnTo>
                  <a:lnTo>
                    <a:pt x="425016" y="194920"/>
                  </a:lnTo>
                  <a:lnTo>
                    <a:pt x="392606" y="233253"/>
                  </a:lnTo>
                  <a:lnTo>
                    <a:pt x="351650" y="269401"/>
                  </a:lnTo>
                  <a:lnTo>
                    <a:pt x="303038" y="301853"/>
                  </a:lnTo>
                  <a:lnTo>
                    <a:pt x="250620" y="327719"/>
                  </a:lnTo>
                  <a:lnTo>
                    <a:pt x="198825" y="345110"/>
                  </a:lnTo>
                  <a:lnTo>
                    <a:pt x="149409" y="354011"/>
                  </a:lnTo>
                  <a:lnTo>
                    <a:pt x="104130" y="354405"/>
                  </a:lnTo>
                  <a:lnTo>
                    <a:pt x="64744" y="346277"/>
                  </a:lnTo>
                  <a:lnTo>
                    <a:pt x="33010" y="329611"/>
                  </a:lnTo>
                  <a:lnTo>
                    <a:pt x="10684" y="304393"/>
                  </a:lnTo>
                  <a:lnTo>
                    <a:pt x="0" y="272454"/>
                  </a:lnTo>
                  <a:lnTo>
                    <a:pt x="1425" y="236648"/>
                  </a:lnTo>
                  <a:lnTo>
                    <a:pt x="14069" y="198487"/>
                  </a:lnTo>
                  <a:lnTo>
                    <a:pt x="37042" y="159484"/>
                  </a:lnTo>
                  <a:lnTo>
                    <a:pt x="69452" y="121152"/>
                  </a:lnTo>
                  <a:lnTo>
                    <a:pt x="110408" y="85003"/>
                  </a:lnTo>
                  <a:lnTo>
                    <a:pt x="159020" y="52552"/>
                  </a:lnTo>
                  <a:close/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71377" y="3862603"/>
              <a:ext cx="462280" cy="354965"/>
            </a:xfrm>
            <a:custGeom>
              <a:avLst/>
              <a:gdLst/>
              <a:ahLst/>
              <a:cxnLst/>
              <a:rect l="l" t="t" r="r" b="b"/>
              <a:pathLst>
                <a:path w="462280" h="354964">
                  <a:moveTo>
                    <a:pt x="159020" y="301853"/>
                  </a:moveTo>
                  <a:lnTo>
                    <a:pt x="110408" y="269401"/>
                  </a:lnTo>
                  <a:lnTo>
                    <a:pt x="69452" y="233253"/>
                  </a:lnTo>
                  <a:lnTo>
                    <a:pt x="37042" y="194920"/>
                  </a:lnTo>
                  <a:lnTo>
                    <a:pt x="14069" y="155917"/>
                  </a:lnTo>
                  <a:lnTo>
                    <a:pt x="1425" y="117756"/>
                  </a:lnTo>
                  <a:lnTo>
                    <a:pt x="0" y="81950"/>
                  </a:lnTo>
                  <a:lnTo>
                    <a:pt x="10684" y="50012"/>
                  </a:lnTo>
                  <a:lnTo>
                    <a:pt x="33010" y="24793"/>
                  </a:lnTo>
                  <a:lnTo>
                    <a:pt x="64744" y="8128"/>
                  </a:lnTo>
                  <a:lnTo>
                    <a:pt x="104130" y="0"/>
                  </a:lnTo>
                  <a:lnTo>
                    <a:pt x="149409" y="393"/>
                  </a:lnTo>
                  <a:lnTo>
                    <a:pt x="198825" y="9294"/>
                  </a:lnTo>
                  <a:lnTo>
                    <a:pt x="250620" y="26685"/>
                  </a:lnTo>
                  <a:lnTo>
                    <a:pt x="303038" y="52552"/>
                  </a:lnTo>
                  <a:lnTo>
                    <a:pt x="351650" y="85003"/>
                  </a:lnTo>
                  <a:lnTo>
                    <a:pt x="392606" y="121152"/>
                  </a:lnTo>
                  <a:lnTo>
                    <a:pt x="425016" y="159484"/>
                  </a:lnTo>
                  <a:lnTo>
                    <a:pt x="447988" y="198487"/>
                  </a:lnTo>
                  <a:lnTo>
                    <a:pt x="460633" y="236648"/>
                  </a:lnTo>
                  <a:lnTo>
                    <a:pt x="462058" y="272454"/>
                  </a:lnTo>
                  <a:lnTo>
                    <a:pt x="451374" y="304393"/>
                  </a:lnTo>
                  <a:lnTo>
                    <a:pt x="429054" y="329611"/>
                  </a:lnTo>
                  <a:lnTo>
                    <a:pt x="397335" y="346277"/>
                  </a:lnTo>
                  <a:lnTo>
                    <a:pt x="357968" y="354405"/>
                  </a:lnTo>
                  <a:lnTo>
                    <a:pt x="312702" y="354011"/>
                  </a:lnTo>
                  <a:lnTo>
                    <a:pt x="263288" y="345110"/>
                  </a:lnTo>
                  <a:lnTo>
                    <a:pt x="211477" y="327719"/>
                  </a:lnTo>
                  <a:lnTo>
                    <a:pt x="159020" y="301853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1508" y="3960875"/>
              <a:ext cx="163067" cy="1630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2599" y="4899913"/>
              <a:ext cx="764539" cy="1965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505" y="3116579"/>
              <a:ext cx="616585" cy="1896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505" y="4034154"/>
              <a:ext cx="1073530" cy="19773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64324" y="3823969"/>
              <a:ext cx="542925" cy="341630"/>
            </a:xfrm>
            <a:custGeom>
              <a:avLst/>
              <a:gdLst/>
              <a:ahLst/>
              <a:cxnLst/>
              <a:rect l="l" t="t" r="r" b="b"/>
              <a:pathLst>
                <a:path w="542925" h="341629">
                  <a:moveTo>
                    <a:pt x="324993" y="0"/>
                  </a:moveTo>
                  <a:lnTo>
                    <a:pt x="373383" y="15575"/>
                  </a:lnTo>
                  <a:lnTo>
                    <a:pt x="414506" y="44226"/>
                  </a:lnTo>
                  <a:lnTo>
                    <a:pt x="445456" y="82844"/>
                  </a:lnTo>
                  <a:lnTo>
                    <a:pt x="463323" y="128320"/>
                  </a:lnTo>
                  <a:lnTo>
                    <a:pt x="465200" y="177545"/>
                  </a:lnTo>
                  <a:lnTo>
                    <a:pt x="503092" y="190444"/>
                  </a:lnTo>
                  <a:lnTo>
                    <a:pt x="526780" y="212248"/>
                  </a:lnTo>
                  <a:lnTo>
                    <a:pt x="539013" y="237053"/>
                  </a:lnTo>
                  <a:lnTo>
                    <a:pt x="542544" y="258952"/>
                  </a:lnTo>
                  <a:lnTo>
                    <a:pt x="537479" y="285543"/>
                  </a:lnTo>
                  <a:lnTo>
                    <a:pt x="522223" y="312324"/>
                  </a:lnTo>
                  <a:lnTo>
                    <a:pt x="496966" y="332962"/>
                  </a:lnTo>
                  <a:lnTo>
                    <a:pt x="461899" y="341121"/>
                  </a:lnTo>
                  <a:lnTo>
                    <a:pt x="117728" y="341121"/>
                  </a:lnTo>
                  <a:lnTo>
                    <a:pt x="69955" y="330251"/>
                  </a:lnTo>
                  <a:lnTo>
                    <a:pt x="33099" y="302450"/>
                  </a:lnTo>
                  <a:lnTo>
                    <a:pt x="9126" y="264076"/>
                  </a:lnTo>
                  <a:lnTo>
                    <a:pt x="0" y="221487"/>
                  </a:lnTo>
                  <a:lnTo>
                    <a:pt x="5681" y="184741"/>
                  </a:lnTo>
                  <a:lnTo>
                    <a:pt x="24085" y="147641"/>
                  </a:lnTo>
                  <a:lnTo>
                    <a:pt x="54735" y="117484"/>
                  </a:lnTo>
                  <a:lnTo>
                    <a:pt x="97158" y="101567"/>
                  </a:lnTo>
                  <a:lnTo>
                    <a:pt x="150875" y="107187"/>
                  </a:lnTo>
                  <a:lnTo>
                    <a:pt x="167630" y="71205"/>
                  </a:lnTo>
                  <a:lnTo>
                    <a:pt x="195943" y="39209"/>
                  </a:lnTo>
                  <a:lnTo>
                    <a:pt x="233290" y="14486"/>
                  </a:lnTo>
                  <a:lnTo>
                    <a:pt x="277148" y="321"/>
                  </a:lnTo>
                  <a:lnTo>
                    <a:pt x="324993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62443" y="4098035"/>
              <a:ext cx="172720" cy="125095"/>
            </a:xfrm>
            <a:custGeom>
              <a:avLst/>
              <a:gdLst/>
              <a:ahLst/>
              <a:cxnLst/>
              <a:rect l="l" t="t" r="r" b="b"/>
              <a:pathLst>
                <a:path w="172720" h="125095">
                  <a:moveTo>
                    <a:pt x="172211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172211" y="124968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14259" y="4037075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265938"/>
                  </a:lnTo>
                  <a:lnTo>
                    <a:pt x="44450" y="265938"/>
                  </a:lnTo>
                  <a:lnTo>
                    <a:pt x="44450" y="63500"/>
                  </a:lnTo>
                  <a:close/>
                </a:path>
                <a:path w="76200" h="26606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6606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41463" y="2983991"/>
              <a:ext cx="589915" cy="466725"/>
            </a:xfrm>
            <a:custGeom>
              <a:avLst/>
              <a:gdLst/>
              <a:ahLst/>
              <a:cxnLst/>
              <a:rect l="l" t="t" r="r" b="b"/>
              <a:pathLst>
                <a:path w="589915" h="466725">
                  <a:moveTo>
                    <a:pt x="0" y="466344"/>
                  </a:moveTo>
                  <a:lnTo>
                    <a:pt x="589406" y="466344"/>
                  </a:lnTo>
                </a:path>
                <a:path w="589915" h="466725">
                  <a:moveTo>
                    <a:pt x="35051" y="466344"/>
                  </a:moveTo>
                  <a:lnTo>
                    <a:pt x="342900" y="466344"/>
                  </a:lnTo>
                  <a:lnTo>
                    <a:pt x="342900" y="134112"/>
                  </a:lnTo>
                  <a:lnTo>
                    <a:pt x="35051" y="134112"/>
                  </a:lnTo>
                  <a:lnTo>
                    <a:pt x="35051" y="466344"/>
                  </a:lnTo>
                  <a:close/>
                </a:path>
                <a:path w="589915" h="466725">
                  <a:moveTo>
                    <a:pt x="138683" y="466344"/>
                  </a:moveTo>
                  <a:lnTo>
                    <a:pt x="239267" y="466344"/>
                  </a:lnTo>
                  <a:lnTo>
                    <a:pt x="239267" y="355092"/>
                  </a:lnTo>
                  <a:lnTo>
                    <a:pt x="138683" y="355092"/>
                  </a:lnTo>
                  <a:lnTo>
                    <a:pt x="138683" y="466344"/>
                  </a:lnTo>
                  <a:close/>
                </a:path>
                <a:path w="589915" h="466725">
                  <a:moveTo>
                    <a:pt x="257555" y="99187"/>
                  </a:moveTo>
                  <a:lnTo>
                    <a:pt x="257555" y="0"/>
                  </a:lnTo>
                  <a:lnTo>
                    <a:pt x="551687" y="0"/>
                  </a:lnTo>
                  <a:lnTo>
                    <a:pt x="551687" y="466344"/>
                  </a:lnTo>
                  <a:lnTo>
                    <a:pt x="257555" y="466344"/>
                  </a:lnTo>
                </a:path>
                <a:path w="589915" h="466725">
                  <a:moveTo>
                    <a:pt x="382524" y="355092"/>
                  </a:moveTo>
                  <a:lnTo>
                    <a:pt x="454151" y="355092"/>
                  </a:lnTo>
                  <a:lnTo>
                    <a:pt x="454151" y="466344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4161" y="3117595"/>
              <a:ext cx="633476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07843" y="3021329"/>
              <a:ext cx="433705" cy="389890"/>
            </a:xfrm>
            <a:custGeom>
              <a:avLst/>
              <a:gdLst/>
              <a:ahLst/>
              <a:cxnLst/>
              <a:rect l="l" t="t" r="r" b="b"/>
              <a:pathLst>
                <a:path w="433705" h="389889">
                  <a:moveTo>
                    <a:pt x="111125" y="377444"/>
                  </a:moveTo>
                  <a:lnTo>
                    <a:pt x="0" y="208915"/>
                  </a:lnTo>
                  <a:lnTo>
                    <a:pt x="120523" y="0"/>
                  </a:lnTo>
                  <a:lnTo>
                    <a:pt x="322071" y="12192"/>
                  </a:lnTo>
                  <a:lnTo>
                    <a:pt x="433324" y="180594"/>
                  </a:lnTo>
                  <a:lnTo>
                    <a:pt x="312674" y="389509"/>
                  </a:lnTo>
                  <a:lnTo>
                    <a:pt x="111125" y="377444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18968" y="3033521"/>
              <a:ext cx="211454" cy="365760"/>
            </a:xfrm>
            <a:custGeom>
              <a:avLst/>
              <a:gdLst/>
              <a:ahLst/>
              <a:cxnLst/>
              <a:rect l="l" t="t" r="r" b="b"/>
              <a:pathLst>
                <a:path w="211455" h="365760">
                  <a:moveTo>
                    <a:pt x="0" y="365251"/>
                  </a:moveTo>
                  <a:lnTo>
                    <a:pt x="210946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78784" y="3291839"/>
              <a:ext cx="141605" cy="119380"/>
            </a:xfrm>
            <a:custGeom>
              <a:avLst/>
              <a:gdLst/>
              <a:ahLst/>
              <a:cxnLst/>
              <a:rect l="l" t="t" r="r" b="b"/>
              <a:pathLst>
                <a:path w="141605" h="119379">
                  <a:moveTo>
                    <a:pt x="141604" y="11925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47491" y="3172967"/>
              <a:ext cx="193675" cy="29209"/>
            </a:xfrm>
            <a:custGeom>
              <a:avLst/>
              <a:gdLst/>
              <a:ahLst/>
              <a:cxnLst/>
              <a:rect l="l" t="t" r="r" b="b"/>
              <a:pathLst>
                <a:path w="193675" h="29210">
                  <a:moveTo>
                    <a:pt x="193420" y="2921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78784" y="3202177"/>
              <a:ext cx="262255" cy="90170"/>
            </a:xfrm>
            <a:custGeom>
              <a:avLst/>
              <a:gdLst/>
              <a:ahLst/>
              <a:cxnLst/>
              <a:rect l="l" t="t" r="r" b="b"/>
              <a:pathLst>
                <a:path w="262255" h="90170">
                  <a:moveTo>
                    <a:pt x="262127" y="0"/>
                  </a:moveTo>
                  <a:lnTo>
                    <a:pt x="0" y="89662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05556" y="3229355"/>
              <a:ext cx="173990" cy="62865"/>
            </a:xfrm>
            <a:custGeom>
              <a:avLst/>
              <a:gdLst/>
              <a:ahLst/>
              <a:cxnLst/>
              <a:rect l="l" t="t" r="r" b="b"/>
              <a:pathLst>
                <a:path w="173989" h="62864">
                  <a:moveTo>
                    <a:pt x="0" y="0"/>
                  </a:moveTo>
                  <a:lnTo>
                    <a:pt x="173990" y="62865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26080" y="3020440"/>
              <a:ext cx="122555" cy="153035"/>
            </a:xfrm>
            <a:custGeom>
              <a:avLst/>
              <a:gdLst/>
              <a:ahLst/>
              <a:cxnLst/>
              <a:rect l="l" t="t" r="r" b="b"/>
              <a:pathLst>
                <a:path w="122555" h="153035">
                  <a:moveTo>
                    <a:pt x="0" y="0"/>
                  </a:moveTo>
                  <a:lnTo>
                    <a:pt x="122046" y="152908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26080" y="3020440"/>
              <a:ext cx="53975" cy="271780"/>
            </a:xfrm>
            <a:custGeom>
              <a:avLst/>
              <a:gdLst/>
              <a:ahLst/>
              <a:cxnLst/>
              <a:rect l="l" t="t" r="r" b="b"/>
              <a:pathLst>
                <a:path w="53975" h="271779">
                  <a:moveTo>
                    <a:pt x="0" y="0"/>
                  </a:moveTo>
                  <a:lnTo>
                    <a:pt x="53467" y="27178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5486" y="3005022"/>
              <a:ext cx="459740" cy="424180"/>
            </a:xfrm>
            <a:custGeom>
              <a:avLst/>
              <a:gdLst/>
              <a:ahLst/>
              <a:cxnLst/>
              <a:rect l="l" t="t" r="r" b="b"/>
              <a:pathLst>
                <a:path w="459739" h="424179">
                  <a:moveTo>
                    <a:pt x="36537" y="231902"/>
                  </a:moveTo>
                  <a:lnTo>
                    <a:pt x="36068" y="224866"/>
                  </a:lnTo>
                  <a:lnTo>
                    <a:pt x="32981" y="218516"/>
                  </a:lnTo>
                  <a:lnTo>
                    <a:pt x="27470" y="213664"/>
                  </a:lnTo>
                  <a:lnTo>
                    <a:pt x="20548" y="211353"/>
                  </a:lnTo>
                  <a:lnTo>
                    <a:pt x="13512" y="211848"/>
                  </a:lnTo>
                  <a:lnTo>
                    <a:pt x="7162" y="214934"/>
                  </a:lnTo>
                  <a:lnTo>
                    <a:pt x="2324" y="220395"/>
                  </a:lnTo>
                  <a:lnTo>
                    <a:pt x="0" y="227317"/>
                  </a:lnTo>
                  <a:lnTo>
                    <a:pt x="495" y="234353"/>
                  </a:lnTo>
                  <a:lnTo>
                    <a:pt x="3581" y="240703"/>
                  </a:lnTo>
                  <a:lnTo>
                    <a:pt x="9055" y="245541"/>
                  </a:lnTo>
                  <a:lnTo>
                    <a:pt x="16014" y="247865"/>
                  </a:lnTo>
                  <a:lnTo>
                    <a:pt x="23050" y="247370"/>
                  </a:lnTo>
                  <a:lnTo>
                    <a:pt x="29375" y="244284"/>
                  </a:lnTo>
                  <a:lnTo>
                    <a:pt x="34201" y="238810"/>
                  </a:lnTo>
                  <a:lnTo>
                    <a:pt x="36537" y="231902"/>
                  </a:lnTo>
                  <a:close/>
                </a:path>
                <a:path w="459739" h="424179">
                  <a:moveTo>
                    <a:pt x="141922" y="394779"/>
                  </a:moveTo>
                  <a:lnTo>
                    <a:pt x="141427" y="387692"/>
                  </a:lnTo>
                  <a:lnTo>
                    <a:pt x="138341" y="381330"/>
                  </a:lnTo>
                  <a:lnTo>
                    <a:pt x="132880" y="376478"/>
                  </a:lnTo>
                  <a:lnTo>
                    <a:pt x="125907" y="374167"/>
                  </a:lnTo>
                  <a:lnTo>
                    <a:pt x="118872" y="374675"/>
                  </a:lnTo>
                  <a:lnTo>
                    <a:pt x="112547" y="377812"/>
                  </a:lnTo>
                  <a:lnTo>
                    <a:pt x="107734" y="383336"/>
                  </a:lnTo>
                  <a:lnTo>
                    <a:pt x="105333" y="390258"/>
                  </a:lnTo>
                  <a:lnTo>
                    <a:pt x="105803" y="397294"/>
                  </a:lnTo>
                  <a:lnTo>
                    <a:pt x="108927" y="403644"/>
                  </a:lnTo>
                  <a:lnTo>
                    <a:pt x="114465" y="408482"/>
                  </a:lnTo>
                  <a:lnTo>
                    <a:pt x="121373" y="410806"/>
                  </a:lnTo>
                  <a:lnTo>
                    <a:pt x="128409" y="410311"/>
                  </a:lnTo>
                  <a:lnTo>
                    <a:pt x="134759" y="407225"/>
                  </a:lnTo>
                  <a:lnTo>
                    <a:pt x="139611" y="401751"/>
                  </a:lnTo>
                  <a:lnTo>
                    <a:pt x="141922" y="394779"/>
                  </a:lnTo>
                  <a:close/>
                </a:path>
                <a:path w="459739" h="424179">
                  <a:moveTo>
                    <a:pt x="151447" y="20523"/>
                  </a:moveTo>
                  <a:lnTo>
                    <a:pt x="150952" y="13487"/>
                  </a:lnTo>
                  <a:lnTo>
                    <a:pt x="147866" y="7162"/>
                  </a:lnTo>
                  <a:lnTo>
                    <a:pt x="142405" y="2336"/>
                  </a:lnTo>
                  <a:lnTo>
                    <a:pt x="135483" y="0"/>
                  </a:lnTo>
                  <a:lnTo>
                    <a:pt x="128447" y="469"/>
                  </a:lnTo>
                  <a:lnTo>
                    <a:pt x="122097" y="3556"/>
                  </a:lnTo>
                  <a:lnTo>
                    <a:pt x="117259" y="9067"/>
                  </a:lnTo>
                  <a:lnTo>
                    <a:pt x="114935" y="15989"/>
                  </a:lnTo>
                  <a:lnTo>
                    <a:pt x="115430" y="23025"/>
                  </a:lnTo>
                  <a:lnTo>
                    <a:pt x="118516" y="29375"/>
                  </a:lnTo>
                  <a:lnTo>
                    <a:pt x="123990" y="34213"/>
                  </a:lnTo>
                  <a:lnTo>
                    <a:pt x="130898" y="36537"/>
                  </a:lnTo>
                  <a:lnTo>
                    <a:pt x="137934" y="36042"/>
                  </a:lnTo>
                  <a:lnTo>
                    <a:pt x="144284" y="32956"/>
                  </a:lnTo>
                  <a:lnTo>
                    <a:pt x="149136" y="27482"/>
                  </a:lnTo>
                  <a:lnTo>
                    <a:pt x="151447" y="20523"/>
                  </a:lnTo>
                  <a:close/>
                </a:path>
                <a:path w="459739" h="424179">
                  <a:moveTo>
                    <a:pt x="202526" y="289737"/>
                  </a:moveTo>
                  <a:lnTo>
                    <a:pt x="202057" y="282663"/>
                  </a:lnTo>
                  <a:lnTo>
                    <a:pt x="198970" y="276301"/>
                  </a:lnTo>
                  <a:lnTo>
                    <a:pt x="193459" y="271449"/>
                  </a:lnTo>
                  <a:lnTo>
                    <a:pt x="186537" y="269138"/>
                  </a:lnTo>
                  <a:lnTo>
                    <a:pt x="179501" y="269646"/>
                  </a:lnTo>
                  <a:lnTo>
                    <a:pt x="173151" y="272783"/>
                  </a:lnTo>
                  <a:lnTo>
                    <a:pt x="168313" y="278307"/>
                  </a:lnTo>
                  <a:lnTo>
                    <a:pt x="165989" y="285229"/>
                  </a:lnTo>
                  <a:lnTo>
                    <a:pt x="166484" y="292265"/>
                  </a:lnTo>
                  <a:lnTo>
                    <a:pt x="169570" y="298615"/>
                  </a:lnTo>
                  <a:lnTo>
                    <a:pt x="175044" y="303453"/>
                  </a:lnTo>
                  <a:lnTo>
                    <a:pt x="182003" y="305777"/>
                  </a:lnTo>
                  <a:lnTo>
                    <a:pt x="189039" y="305282"/>
                  </a:lnTo>
                  <a:lnTo>
                    <a:pt x="195364" y="302196"/>
                  </a:lnTo>
                  <a:lnTo>
                    <a:pt x="200190" y="296722"/>
                  </a:lnTo>
                  <a:lnTo>
                    <a:pt x="202526" y="289737"/>
                  </a:lnTo>
                  <a:close/>
                </a:path>
                <a:path w="459739" h="424179">
                  <a:moveTo>
                    <a:pt x="271970" y="169545"/>
                  </a:moveTo>
                  <a:lnTo>
                    <a:pt x="271462" y="162509"/>
                  </a:lnTo>
                  <a:lnTo>
                    <a:pt x="268325" y="156159"/>
                  </a:lnTo>
                  <a:lnTo>
                    <a:pt x="262801" y="151307"/>
                  </a:lnTo>
                  <a:lnTo>
                    <a:pt x="255879" y="148996"/>
                  </a:lnTo>
                  <a:lnTo>
                    <a:pt x="248843" y="149491"/>
                  </a:lnTo>
                  <a:lnTo>
                    <a:pt x="242493" y="152577"/>
                  </a:lnTo>
                  <a:lnTo>
                    <a:pt x="237655" y="158038"/>
                  </a:lnTo>
                  <a:lnTo>
                    <a:pt x="235331" y="165011"/>
                  </a:lnTo>
                  <a:lnTo>
                    <a:pt x="235826" y="172059"/>
                  </a:lnTo>
                  <a:lnTo>
                    <a:pt x="238912" y="178422"/>
                  </a:lnTo>
                  <a:lnTo>
                    <a:pt x="244386" y="183311"/>
                  </a:lnTo>
                  <a:lnTo>
                    <a:pt x="251345" y="185635"/>
                  </a:lnTo>
                  <a:lnTo>
                    <a:pt x="258394" y="185127"/>
                  </a:lnTo>
                  <a:lnTo>
                    <a:pt x="264756" y="181991"/>
                  </a:lnTo>
                  <a:lnTo>
                    <a:pt x="269659" y="176453"/>
                  </a:lnTo>
                  <a:lnTo>
                    <a:pt x="271970" y="169545"/>
                  </a:lnTo>
                  <a:close/>
                </a:path>
                <a:path w="459739" h="424179">
                  <a:moveTo>
                    <a:pt x="340956" y="407670"/>
                  </a:moveTo>
                  <a:lnTo>
                    <a:pt x="340487" y="400634"/>
                  </a:lnTo>
                  <a:lnTo>
                    <a:pt x="337400" y="394284"/>
                  </a:lnTo>
                  <a:lnTo>
                    <a:pt x="331889" y="389432"/>
                  </a:lnTo>
                  <a:lnTo>
                    <a:pt x="324967" y="387096"/>
                  </a:lnTo>
                  <a:lnTo>
                    <a:pt x="317931" y="387565"/>
                  </a:lnTo>
                  <a:lnTo>
                    <a:pt x="311581" y="390652"/>
                  </a:lnTo>
                  <a:lnTo>
                    <a:pt x="306743" y="396163"/>
                  </a:lnTo>
                  <a:lnTo>
                    <a:pt x="304419" y="403085"/>
                  </a:lnTo>
                  <a:lnTo>
                    <a:pt x="304914" y="410121"/>
                  </a:lnTo>
                  <a:lnTo>
                    <a:pt x="308000" y="416471"/>
                  </a:lnTo>
                  <a:lnTo>
                    <a:pt x="313474" y="421309"/>
                  </a:lnTo>
                  <a:lnTo>
                    <a:pt x="320382" y="423633"/>
                  </a:lnTo>
                  <a:lnTo>
                    <a:pt x="327418" y="423138"/>
                  </a:lnTo>
                  <a:lnTo>
                    <a:pt x="333768" y="420052"/>
                  </a:lnTo>
                  <a:lnTo>
                    <a:pt x="338620" y="414578"/>
                  </a:lnTo>
                  <a:lnTo>
                    <a:pt x="340956" y="407670"/>
                  </a:lnTo>
                  <a:close/>
                </a:path>
                <a:path w="459739" h="424179">
                  <a:moveTo>
                    <a:pt x="352107" y="30734"/>
                  </a:moveTo>
                  <a:lnTo>
                    <a:pt x="351612" y="23698"/>
                  </a:lnTo>
                  <a:lnTo>
                    <a:pt x="348526" y="17348"/>
                  </a:lnTo>
                  <a:lnTo>
                    <a:pt x="343065" y="12496"/>
                  </a:lnTo>
                  <a:lnTo>
                    <a:pt x="336092" y="10185"/>
                  </a:lnTo>
                  <a:lnTo>
                    <a:pt x="329044" y="10680"/>
                  </a:lnTo>
                  <a:lnTo>
                    <a:pt x="322681" y="13766"/>
                  </a:lnTo>
                  <a:lnTo>
                    <a:pt x="317792" y="19227"/>
                  </a:lnTo>
                  <a:lnTo>
                    <a:pt x="315468" y="26149"/>
                  </a:lnTo>
                  <a:lnTo>
                    <a:pt x="315976" y="33185"/>
                  </a:lnTo>
                  <a:lnTo>
                    <a:pt x="319112" y="39535"/>
                  </a:lnTo>
                  <a:lnTo>
                    <a:pt x="324650" y="44373"/>
                  </a:lnTo>
                  <a:lnTo>
                    <a:pt x="331558" y="46723"/>
                  </a:lnTo>
                  <a:lnTo>
                    <a:pt x="338594" y="46253"/>
                  </a:lnTo>
                  <a:lnTo>
                    <a:pt x="344944" y="43167"/>
                  </a:lnTo>
                  <a:lnTo>
                    <a:pt x="349796" y="37642"/>
                  </a:lnTo>
                  <a:lnTo>
                    <a:pt x="352107" y="30734"/>
                  </a:lnTo>
                  <a:close/>
                </a:path>
                <a:path w="459739" h="424179">
                  <a:moveTo>
                    <a:pt x="459422" y="198323"/>
                  </a:moveTo>
                  <a:lnTo>
                    <a:pt x="458927" y="191287"/>
                  </a:lnTo>
                  <a:lnTo>
                    <a:pt x="455841" y="184962"/>
                  </a:lnTo>
                  <a:lnTo>
                    <a:pt x="450380" y="180136"/>
                  </a:lnTo>
                  <a:lnTo>
                    <a:pt x="443458" y="177800"/>
                  </a:lnTo>
                  <a:lnTo>
                    <a:pt x="436422" y="178269"/>
                  </a:lnTo>
                  <a:lnTo>
                    <a:pt x="430072" y="181356"/>
                  </a:lnTo>
                  <a:lnTo>
                    <a:pt x="425234" y="186867"/>
                  </a:lnTo>
                  <a:lnTo>
                    <a:pt x="422910" y="193789"/>
                  </a:lnTo>
                  <a:lnTo>
                    <a:pt x="423405" y="200825"/>
                  </a:lnTo>
                  <a:lnTo>
                    <a:pt x="426491" y="207175"/>
                  </a:lnTo>
                  <a:lnTo>
                    <a:pt x="431965" y="212013"/>
                  </a:lnTo>
                  <a:lnTo>
                    <a:pt x="438873" y="214337"/>
                  </a:lnTo>
                  <a:lnTo>
                    <a:pt x="445909" y="213842"/>
                  </a:lnTo>
                  <a:lnTo>
                    <a:pt x="452259" y="210756"/>
                  </a:lnTo>
                  <a:lnTo>
                    <a:pt x="457111" y="205282"/>
                  </a:lnTo>
                  <a:lnTo>
                    <a:pt x="459422" y="19832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290815" y="4733544"/>
              <a:ext cx="416559" cy="486409"/>
            </a:xfrm>
            <a:custGeom>
              <a:avLst/>
              <a:gdLst/>
              <a:ahLst/>
              <a:cxnLst/>
              <a:rect l="l" t="t" r="r" b="b"/>
              <a:pathLst>
                <a:path w="416559" h="486410">
                  <a:moveTo>
                    <a:pt x="253" y="329056"/>
                  </a:moveTo>
                  <a:lnTo>
                    <a:pt x="1524" y="331215"/>
                  </a:lnTo>
                  <a:lnTo>
                    <a:pt x="1524" y="333501"/>
                  </a:lnTo>
                  <a:lnTo>
                    <a:pt x="4190" y="335660"/>
                  </a:lnTo>
                  <a:lnTo>
                    <a:pt x="30093" y="346537"/>
                  </a:lnTo>
                  <a:lnTo>
                    <a:pt x="75676" y="355234"/>
                  </a:lnTo>
                  <a:lnTo>
                    <a:pt x="136475" y="361003"/>
                  </a:lnTo>
                  <a:lnTo>
                    <a:pt x="208025" y="363092"/>
                  </a:lnTo>
                  <a:lnTo>
                    <a:pt x="279576" y="361003"/>
                  </a:lnTo>
                  <a:lnTo>
                    <a:pt x="340375" y="355234"/>
                  </a:lnTo>
                  <a:lnTo>
                    <a:pt x="385958" y="346537"/>
                  </a:lnTo>
                  <a:lnTo>
                    <a:pt x="414527" y="331215"/>
                  </a:lnTo>
                  <a:lnTo>
                    <a:pt x="415798" y="329056"/>
                  </a:lnTo>
                  <a:lnTo>
                    <a:pt x="415873" y="359727"/>
                  </a:lnTo>
                  <a:lnTo>
                    <a:pt x="415925" y="390397"/>
                  </a:lnTo>
                  <a:lnTo>
                    <a:pt x="415976" y="421068"/>
                  </a:lnTo>
                  <a:lnTo>
                    <a:pt x="399710" y="465153"/>
                  </a:lnTo>
                  <a:lnTo>
                    <a:pt x="355139" y="476091"/>
                  </a:lnTo>
                  <a:lnTo>
                    <a:pt x="289018" y="483457"/>
                  </a:lnTo>
                  <a:lnTo>
                    <a:pt x="208025" y="486155"/>
                  </a:lnTo>
                  <a:lnTo>
                    <a:pt x="127033" y="483457"/>
                  </a:lnTo>
                  <a:lnTo>
                    <a:pt x="60912" y="476091"/>
                  </a:lnTo>
                  <a:lnTo>
                    <a:pt x="16341" y="465153"/>
                  </a:lnTo>
                  <a:lnTo>
                    <a:pt x="0" y="451738"/>
                  </a:lnTo>
                  <a:lnTo>
                    <a:pt x="75" y="421068"/>
                  </a:lnTo>
                  <a:lnTo>
                    <a:pt x="126" y="390397"/>
                  </a:lnTo>
                  <a:lnTo>
                    <a:pt x="178" y="359727"/>
                  </a:lnTo>
                  <a:lnTo>
                    <a:pt x="253" y="329056"/>
                  </a:lnTo>
                  <a:close/>
                </a:path>
                <a:path w="416559" h="486410">
                  <a:moveTo>
                    <a:pt x="253" y="188975"/>
                  </a:moveTo>
                  <a:lnTo>
                    <a:pt x="1524" y="191261"/>
                  </a:lnTo>
                  <a:lnTo>
                    <a:pt x="1524" y="193420"/>
                  </a:lnTo>
                  <a:lnTo>
                    <a:pt x="4190" y="195579"/>
                  </a:lnTo>
                  <a:lnTo>
                    <a:pt x="30093" y="206529"/>
                  </a:lnTo>
                  <a:lnTo>
                    <a:pt x="75676" y="215264"/>
                  </a:lnTo>
                  <a:lnTo>
                    <a:pt x="136475" y="221047"/>
                  </a:lnTo>
                  <a:lnTo>
                    <a:pt x="208025" y="223138"/>
                  </a:lnTo>
                  <a:lnTo>
                    <a:pt x="279576" y="221047"/>
                  </a:lnTo>
                  <a:lnTo>
                    <a:pt x="340375" y="215264"/>
                  </a:lnTo>
                  <a:lnTo>
                    <a:pt x="385958" y="206529"/>
                  </a:lnTo>
                  <a:lnTo>
                    <a:pt x="414527" y="191261"/>
                  </a:lnTo>
                  <a:lnTo>
                    <a:pt x="415798" y="188975"/>
                  </a:lnTo>
                  <a:lnTo>
                    <a:pt x="415873" y="219646"/>
                  </a:lnTo>
                  <a:lnTo>
                    <a:pt x="415925" y="250316"/>
                  </a:lnTo>
                  <a:lnTo>
                    <a:pt x="415976" y="280987"/>
                  </a:lnTo>
                  <a:lnTo>
                    <a:pt x="399710" y="325072"/>
                  </a:lnTo>
                  <a:lnTo>
                    <a:pt x="355139" y="336010"/>
                  </a:lnTo>
                  <a:lnTo>
                    <a:pt x="289018" y="343376"/>
                  </a:lnTo>
                  <a:lnTo>
                    <a:pt x="208025" y="346074"/>
                  </a:lnTo>
                  <a:lnTo>
                    <a:pt x="127033" y="343376"/>
                  </a:lnTo>
                  <a:lnTo>
                    <a:pt x="60912" y="336010"/>
                  </a:lnTo>
                  <a:lnTo>
                    <a:pt x="16341" y="325072"/>
                  </a:lnTo>
                  <a:lnTo>
                    <a:pt x="0" y="311657"/>
                  </a:lnTo>
                  <a:lnTo>
                    <a:pt x="75" y="280987"/>
                  </a:lnTo>
                  <a:lnTo>
                    <a:pt x="126" y="250316"/>
                  </a:lnTo>
                  <a:lnTo>
                    <a:pt x="178" y="219646"/>
                  </a:lnTo>
                  <a:lnTo>
                    <a:pt x="253" y="188975"/>
                  </a:lnTo>
                  <a:close/>
                </a:path>
                <a:path w="416559" h="486410">
                  <a:moveTo>
                    <a:pt x="253" y="49021"/>
                  </a:moveTo>
                  <a:lnTo>
                    <a:pt x="1524" y="51180"/>
                  </a:lnTo>
                  <a:lnTo>
                    <a:pt x="1524" y="53339"/>
                  </a:lnTo>
                  <a:lnTo>
                    <a:pt x="4190" y="55498"/>
                  </a:lnTo>
                  <a:lnTo>
                    <a:pt x="30093" y="66448"/>
                  </a:lnTo>
                  <a:lnTo>
                    <a:pt x="75676" y="75183"/>
                  </a:lnTo>
                  <a:lnTo>
                    <a:pt x="136475" y="80966"/>
                  </a:lnTo>
                  <a:lnTo>
                    <a:pt x="208025" y="83057"/>
                  </a:lnTo>
                  <a:lnTo>
                    <a:pt x="279576" y="80966"/>
                  </a:lnTo>
                  <a:lnTo>
                    <a:pt x="340375" y="75183"/>
                  </a:lnTo>
                  <a:lnTo>
                    <a:pt x="385958" y="66448"/>
                  </a:lnTo>
                  <a:lnTo>
                    <a:pt x="414527" y="51180"/>
                  </a:lnTo>
                  <a:lnTo>
                    <a:pt x="415798" y="49021"/>
                  </a:lnTo>
                  <a:lnTo>
                    <a:pt x="415873" y="79690"/>
                  </a:lnTo>
                  <a:lnTo>
                    <a:pt x="415925" y="110347"/>
                  </a:lnTo>
                  <a:lnTo>
                    <a:pt x="415976" y="140979"/>
                  </a:lnTo>
                  <a:lnTo>
                    <a:pt x="399710" y="185011"/>
                  </a:lnTo>
                  <a:lnTo>
                    <a:pt x="355139" y="195992"/>
                  </a:lnTo>
                  <a:lnTo>
                    <a:pt x="289018" y="203402"/>
                  </a:lnTo>
                  <a:lnTo>
                    <a:pt x="208025" y="206120"/>
                  </a:lnTo>
                  <a:lnTo>
                    <a:pt x="127033" y="203402"/>
                  </a:lnTo>
                  <a:lnTo>
                    <a:pt x="60912" y="195992"/>
                  </a:lnTo>
                  <a:lnTo>
                    <a:pt x="16341" y="185011"/>
                  </a:lnTo>
                  <a:lnTo>
                    <a:pt x="0" y="171576"/>
                  </a:lnTo>
                  <a:lnTo>
                    <a:pt x="75" y="140979"/>
                  </a:lnTo>
                  <a:lnTo>
                    <a:pt x="126" y="110347"/>
                  </a:lnTo>
                  <a:lnTo>
                    <a:pt x="178" y="79690"/>
                  </a:lnTo>
                  <a:lnTo>
                    <a:pt x="253" y="49021"/>
                  </a:lnTo>
                  <a:close/>
                </a:path>
                <a:path w="416559" h="486410">
                  <a:moveTo>
                    <a:pt x="208025" y="0"/>
                  </a:moveTo>
                  <a:lnTo>
                    <a:pt x="285966" y="2607"/>
                  </a:lnTo>
                  <a:lnTo>
                    <a:pt x="349583" y="9715"/>
                  </a:lnTo>
                  <a:lnTo>
                    <a:pt x="392459" y="20252"/>
                  </a:lnTo>
                  <a:lnTo>
                    <a:pt x="408177" y="33146"/>
                  </a:lnTo>
                  <a:lnTo>
                    <a:pt x="392459" y="46041"/>
                  </a:lnTo>
                  <a:lnTo>
                    <a:pt x="349583" y="56578"/>
                  </a:lnTo>
                  <a:lnTo>
                    <a:pt x="285966" y="63686"/>
                  </a:lnTo>
                  <a:lnTo>
                    <a:pt x="208025" y="66293"/>
                  </a:lnTo>
                  <a:lnTo>
                    <a:pt x="130085" y="63686"/>
                  </a:lnTo>
                  <a:lnTo>
                    <a:pt x="66468" y="56578"/>
                  </a:lnTo>
                  <a:lnTo>
                    <a:pt x="23592" y="46041"/>
                  </a:lnTo>
                  <a:lnTo>
                    <a:pt x="7874" y="33146"/>
                  </a:lnTo>
                  <a:lnTo>
                    <a:pt x="23592" y="20252"/>
                  </a:lnTo>
                  <a:lnTo>
                    <a:pt x="66468" y="9715"/>
                  </a:lnTo>
                  <a:lnTo>
                    <a:pt x="130085" y="2607"/>
                  </a:lnTo>
                  <a:lnTo>
                    <a:pt x="208025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1475" y="4937632"/>
              <a:ext cx="993140" cy="14668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778252" y="5114544"/>
              <a:ext cx="472440" cy="147955"/>
            </a:xfrm>
            <a:custGeom>
              <a:avLst/>
              <a:gdLst/>
              <a:ahLst/>
              <a:cxnLst/>
              <a:rect l="l" t="t" r="r" b="b"/>
              <a:pathLst>
                <a:path w="472439" h="147954">
                  <a:moveTo>
                    <a:pt x="472440" y="36956"/>
                  </a:moveTo>
                  <a:lnTo>
                    <a:pt x="426854" y="58798"/>
                  </a:lnTo>
                  <a:lnTo>
                    <a:pt x="375714" y="66793"/>
                  </a:lnTo>
                  <a:lnTo>
                    <a:pt x="310871" y="72033"/>
                  </a:lnTo>
                  <a:lnTo>
                    <a:pt x="236220" y="73913"/>
                  </a:lnTo>
                  <a:lnTo>
                    <a:pt x="161568" y="72033"/>
                  </a:lnTo>
                  <a:lnTo>
                    <a:pt x="96725" y="66793"/>
                  </a:lnTo>
                  <a:lnTo>
                    <a:pt x="45585" y="58798"/>
                  </a:lnTo>
                  <a:lnTo>
                    <a:pt x="12045" y="48652"/>
                  </a:lnTo>
                  <a:lnTo>
                    <a:pt x="0" y="36956"/>
                  </a:lnTo>
                  <a:lnTo>
                    <a:pt x="12045" y="25261"/>
                  </a:lnTo>
                  <a:lnTo>
                    <a:pt x="45585" y="15115"/>
                  </a:lnTo>
                  <a:lnTo>
                    <a:pt x="96725" y="7120"/>
                  </a:lnTo>
                  <a:lnTo>
                    <a:pt x="161568" y="1880"/>
                  </a:lnTo>
                  <a:lnTo>
                    <a:pt x="236220" y="0"/>
                  </a:lnTo>
                  <a:lnTo>
                    <a:pt x="310871" y="1880"/>
                  </a:lnTo>
                  <a:lnTo>
                    <a:pt x="375714" y="7120"/>
                  </a:lnTo>
                  <a:lnTo>
                    <a:pt x="426854" y="15115"/>
                  </a:lnTo>
                  <a:lnTo>
                    <a:pt x="460394" y="25261"/>
                  </a:lnTo>
                  <a:lnTo>
                    <a:pt x="472440" y="36956"/>
                  </a:lnTo>
                  <a:close/>
                </a:path>
                <a:path w="472439" h="147954">
                  <a:moveTo>
                    <a:pt x="472440" y="36956"/>
                  </a:moveTo>
                  <a:lnTo>
                    <a:pt x="472440" y="110870"/>
                  </a:lnTo>
                  <a:lnTo>
                    <a:pt x="460394" y="122566"/>
                  </a:lnTo>
                  <a:lnTo>
                    <a:pt x="426854" y="132712"/>
                  </a:lnTo>
                  <a:lnTo>
                    <a:pt x="375714" y="140707"/>
                  </a:lnTo>
                  <a:lnTo>
                    <a:pt x="310871" y="145947"/>
                  </a:lnTo>
                  <a:lnTo>
                    <a:pt x="236220" y="147827"/>
                  </a:lnTo>
                  <a:lnTo>
                    <a:pt x="161568" y="145947"/>
                  </a:lnTo>
                  <a:lnTo>
                    <a:pt x="96725" y="140707"/>
                  </a:lnTo>
                  <a:lnTo>
                    <a:pt x="45585" y="132712"/>
                  </a:lnTo>
                  <a:lnTo>
                    <a:pt x="12045" y="122566"/>
                  </a:lnTo>
                  <a:lnTo>
                    <a:pt x="0" y="110870"/>
                  </a:lnTo>
                  <a:lnTo>
                    <a:pt x="0" y="3695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13304" y="4794503"/>
              <a:ext cx="402590" cy="375285"/>
            </a:xfrm>
            <a:custGeom>
              <a:avLst/>
              <a:gdLst/>
              <a:ahLst/>
              <a:cxnLst/>
              <a:rect l="l" t="t" r="r" b="b"/>
              <a:pathLst>
                <a:path w="402589" h="375285">
                  <a:moveTo>
                    <a:pt x="402336" y="33528"/>
                  </a:moveTo>
                  <a:lnTo>
                    <a:pt x="386524" y="20472"/>
                  </a:lnTo>
                  <a:lnTo>
                    <a:pt x="343420" y="9817"/>
                  </a:lnTo>
                  <a:lnTo>
                    <a:pt x="279476" y="2641"/>
                  </a:lnTo>
                  <a:lnTo>
                    <a:pt x="201168" y="0"/>
                  </a:lnTo>
                  <a:lnTo>
                    <a:pt x="122847" y="2641"/>
                  </a:lnTo>
                  <a:lnTo>
                    <a:pt x="58902" y="9817"/>
                  </a:lnTo>
                  <a:lnTo>
                    <a:pt x="15798" y="20472"/>
                  </a:lnTo>
                  <a:lnTo>
                    <a:pt x="0" y="33528"/>
                  </a:lnTo>
                  <a:lnTo>
                    <a:pt x="0" y="341376"/>
                  </a:lnTo>
                  <a:lnTo>
                    <a:pt x="15798" y="354444"/>
                  </a:lnTo>
                  <a:lnTo>
                    <a:pt x="58902" y="365099"/>
                  </a:lnTo>
                  <a:lnTo>
                    <a:pt x="122847" y="372275"/>
                  </a:lnTo>
                  <a:lnTo>
                    <a:pt x="201168" y="374904"/>
                  </a:lnTo>
                  <a:lnTo>
                    <a:pt x="279476" y="372275"/>
                  </a:lnTo>
                  <a:lnTo>
                    <a:pt x="343420" y="365099"/>
                  </a:lnTo>
                  <a:lnTo>
                    <a:pt x="386524" y="354444"/>
                  </a:lnTo>
                  <a:lnTo>
                    <a:pt x="402336" y="341376"/>
                  </a:lnTo>
                  <a:lnTo>
                    <a:pt x="402336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13303" y="4794503"/>
              <a:ext cx="402590" cy="375285"/>
            </a:xfrm>
            <a:custGeom>
              <a:avLst/>
              <a:gdLst/>
              <a:ahLst/>
              <a:cxnLst/>
              <a:rect l="l" t="t" r="r" b="b"/>
              <a:pathLst>
                <a:path w="402589" h="375285">
                  <a:moveTo>
                    <a:pt x="402335" y="33528"/>
                  </a:moveTo>
                  <a:lnTo>
                    <a:pt x="386530" y="46609"/>
                  </a:lnTo>
                  <a:lnTo>
                    <a:pt x="343423" y="57308"/>
                  </a:lnTo>
                  <a:lnTo>
                    <a:pt x="279481" y="64531"/>
                  </a:lnTo>
                  <a:lnTo>
                    <a:pt x="201168" y="67183"/>
                  </a:lnTo>
                  <a:lnTo>
                    <a:pt x="122854" y="64531"/>
                  </a:lnTo>
                  <a:lnTo>
                    <a:pt x="58912" y="57308"/>
                  </a:lnTo>
                  <a:lnTo>
                    <a:pt x="15805" y="46609"/>
                  </a:lnTo>
                  <a:lnTo>
                    <a:pt x="0" y="33528"/>
                  </a:lnTo>
                  <a:lnTo>
                    <a:pt x="15805" y="20466"/>
                  </a:lnTo>
                  <a:lnTo>
                    <a:pt x="58912" y="9810"/>
                  </a:lnTo>
                  <a:lnTo>
                    <a:pt x="122854" y="2631"/>
                  </a:lnTo>
                  <a:lnTo>
                    <a:pt x="201168" y="0"/>
                  </a:lnTo>
                  <a:lnTo>
                    <a:pt x="279481" y="2631"/>
                  </a:lnTo>
                  <a:lnTo>
                    <a:pt x="343423" y="9810"/>
                  </a:lnTo>
                  <a:lnTo>
                    <a:pt x="386530" y="20466"/>
                  </a:lnTo>
                  <a:lnTo>
                    <a:pt x="402335" y="33528"/>
                  </a:lnTo>
                  <a:close/>
                </a:path>
                <a:path w="402589" h="375285">
                  <a:moveTo>
                    <a:pt x="402335" y="33528"/>
                  </a:moveTo>
                  <a:lnTo>
                    <a:pt x="402335" y="341376"/>
                  </a:lnTo>
                  <a:lnTo>
                    <a:pt x="386530" y="354437"/>
                  </a:lnTo>
                  <a:lnTo>
                    <a:pt x="343423" y="365093"/>
                  </a:lnTo>
                  <a:lnTo>
                    <a:pt x="279481" y="372272"/>
                  </a:lnTo>
                  <a:lnTo>
                    <a:pt x="201168" y="374904"/>
                  </a:lnTo>
                  <a:lnTo>
                    <a:pt x="122854" y="372272"/>
                  </a:lnTo>
                  <a:lnTo>
                    <a:pt x="58912" y="365093"/>
                  </a:lnTo>
                  <a:lnTo>
                    <a:pt x="15805" y="354437"/>
                  </a:lnTo>
                  <a:lnTo>
                    <a:pt x="0" y="341376"/>
                  </a:lnTo>
                  <a:lnTo>
                    <a:pt x="0" y="335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78252" y="4709159"/>
              <a:ext cx="472440" cy="147955"/>
            </a:xfrm>
            <a:custGeom>
              <a:avLst/>
              <a:gdLst/>
              <a:ahLst/>
              <a:cxnLst/>
              <a:rect l="l" t="t" r="r" b="b"/>
              <a:pathLst>
                <a:path w="472439" h="147954">
                  <a:moveTo>
                    <a:pt x="472440" y="36957"/>
                  </a:moveTo>
                  <a:lnTo>
                    <a:pt x="426847" y="15125"/>
                  </a:lnTo>
                  <a:lnTo>
                    <a:pt x="375704" y="7124"/>
                  </a:lnTo>
                  <a:lnTo>
                    <a:pt x="310870" y="1892"/>
                  </a:lnTo>
                  <a:lnTo>
                    <a:pt x="236220" y="0"/>
                  </a:lnTo>
                  <a:lnTo>
                    <a:pt x="161556" y="1892"/>
                  </a:lnTo>
                  <a:lnTo>
                    <a:pt x="96723" y="7124"/>
                  </a:lnTo>
                  <a:lnTo>
                    <a:pt x="45580" y="15125"/>
                  </a:lnTo>
                  <a:lnTo>
                    <a:pt x="12039" y="25273"/>
                  </a:lnTo>
                  <a:lnTo>
                    <a:pt x="0" y="36957"/>
                  </a:lnTo>
                  <a:lnTo>
                    <a:pt x="0" y="110871"/>
                  </a:lnTo>
                  <a:lnTo>
                    <a:pt x="45580" y="132715"/>
                  </a:lnTo>
                  <a:lnTo>
                    <a:pt x="96723" y="140716"/>
                  </a:lnTo>
                  <a:lnTo>
                    <a:pt x="161556" y="145948"/>
                  </a:lnTo>
                  <a:lnTo>
                    <a:pt x="236220" y="147828"/>
                  </a:lnTo>
                  <a:lnTo>
                    <a:pt x="310870" y="145948"/>
                  </a:lnTo>
                  <a:lnTo>
                    <a:pt x="375704" y="140716"/>
                  </a:lnTo>
                  <a:lnTo>
                    <a:pt x="426847" y="132715"/>
                  </a:lnTo>
                  <a:lnTo>
                    <a:pt x="460387" y="122567"/>
                  </a:lnTo>
                  <a:lnTo>
                    <a:pt x="472440" y="110871"/>
                  </a:lnTo>
                  <a:lnTo>
                    <a:pt x="472440" y="369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778252" y="4709160"/>
              <a:ext cx="472440" cy="147955"/>
            </a:xfrm>
            <a:custGeom>
              <a:avLst/>
              <a:gdLst/>
              <a:ahLst/>
              <a:cxnLst/>
              <a:rect l="l" t="t" r="r" b="b"/>
              <a:pathLst>
                <a:path w="472439" h="147954">
                  <a:moveTo>
                    <a:pt x="472440" y="36956"/>
                  </a:moveTo>
                  <a:lnTo>
                    <a:pt x="426854" y="58798"/>
                  </a:lnTo>
                  <a:lnTo>
                    <a:pt x="375714" y="66793"/>
                  </a:lnTo>
                  <a:lnTo>
                    <a:pt x="310871" y="72033"/>
                  </a:lnTo>
                  <a:lnTo>
                    <a:pt x="236220" y="73913"/>
                  </a:lnTo>
                  <a:lnTo>
                    <a:pt x="161568" y="72033"/>
                  </a:lnTo>
                  <a:lnTo>
                    <a:pt x="96725" y="66793"/>
                  </a:lnTo>
                  <a:lnTo>
                    <a:pt x="45585" y="58798"/>
                  </a:lnTo>
                  <a:lnTo>
                    <a:pt x="12045" y="48652"/>
                  </a:lnTo>
                  <a:lnTo>
                    <a:pt x="0" y="36956"/>
                  </a:lnTo>
                  <a:lnTo>
                    <a:pt x="12045" y="25261"/>
                  </a:lnTo>
                  <a:lnTo>
                    <a:pt x="45585" y="15115"/>
                  </a:lnTo>
                  <a:lnTo>
                    <a:pt x="96725" y="7120"/>
                  </a:lnTo>
                  <a:lnTo>
                    <a:pt x="161568" y="1880"/>
                  </a:lnTo>
                  <a:lnTo>
                    <a:pt x="236220" y="0"/>
                  </a:lnTo>
                  <a:lnTo>
                    <a:pt x="310871" y="1880"/>
                  </a:lnTo>
                  <a:lnTo>
                    <a:pt x="375714" y="7120"/>
                  </a:lnTo>
                  <a:lnTo>
                    <a:pt x="426854" y="15115"/>
                  </a:lnTo>
                  <a:lnTo>
                    <a:pt x="460394" y="25261"/>
                  </a:lnTo>
                  <a:lnTo>
                    <a:pt x="472440" y="36956"/>
                  </a:lnTo>
                  <a:close/>
                </a:path>
                <a:path w="472439" h="147954">
                  <a:moveTo>
                    <a:pt x="472440" y="36956"/>
                  </a:moveTo>
                  <a:lnTo>
                    <a:pt x="472440" y="110870"/>
                  </a:lnTo>
                  <a:lnTo>
                    <a:pt x="460394" y="122566"/>
                  </a:lnTo>
                  <a:lnTo>
                    <a:pt x="426854" y="132712"/>
                  </a:lnTo>
                  <a:lnTo>
                    <a:pt x="375714" y="140707"/>
                  </a:lnTo>
                  <a:lnTo>
                    <a:pt x="310871" y="145947"/>
                  </a:lnTo>
                  <a:lnTo>
                    <a:pt x="236220" y="147827"/>
                  </a:lnTo>
                  <a:lnTo>
                    <a:pt x="161568" y="145947"/>
                  </a:lnTo>
                  <a:lnTo>
                    <a:pt x="96725" y="140707"/>
                  </a:lnTo>
                  <a:lnTo>
                    <a:pt x="45585" y="132712"/>
                  </a:lnTo>
                  <a:lnTo>
                    <a:pt x="12045" y="122566"/>
                  </a:lnTo>
                  <a:lnTo>
                    <a:pt x="0" y="110870"/>
                  </a:lnTo>
                  <a:lnTo>
                    <a:pt x="0" y="3695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901696" y="4573523"/>
              <a:ext cx="248920" cy="187960"/>
            </a:xfrm>
            <a:custGeom>
              <a:avLst/>
              <a:gdLst/>
              <a:ahLst/>
              <a:cxnLst/>
              <a:rect l="l" t="t" r="r" b="b"/>
              <a:pathLst>
                <a:path w="248919" h="187960">
                  <a:moveTo>
                    <a:pt x="0" y="0"/>
                  </a:moveTo>
                  <a:lnTo>
                    <a:pt x="0" y="24669"/>
                  </a:lnTo>
                  <a:lnTo>
                    <a:pt x="0" y="37337"/>
                  </a:lnTo>
                  <a:lnTo>
                    <a:pt x="0" y="42005"/>
                  </a:lnTo>
                  <a:lnTo>
                    <a:pt x="0" y="42671"/>
                  </a:lnTo>
                </a:path>
                <a:path w="248919" h="187960">
                  <a:moveTo>
                    <a:pt x="92964" y="0"/>
                  </a:moveTo>
                  <a:lnTo>
                    <a:pt x="92964" y="24669"/>
                  </a:lnTo>
                  <a:lnTo>
                    <a:pt x="92964" y="37337"/>
                  </a:lnTo>
                  <a:lnTo>
                    <a:pt x="92964" y="42005"/>
                  </a:lnTo>
                  <a:lnTo>
                    <a:pt x="92964" y="42671"/>
                  </a:lnTo>
                </a:path>
                <a:path w="248919" h="187960">
                  <a:moveTo>
                    <a:pt x="185928" y="0"/>
                  </a:moveTo>
                  <a:lnTo>
                    <a:pt x="185928" y="24669"/>
                  </a:lnTo>
                  <a:lnTo>
                    <a:pt x="185928" y="37337"/>
                  </a:lnTo>
                  <a:lnTo>
                    <a:pt x="185928" y="42005"/>
                  </a:lnTo>
                  <a:lnTo>
                    <a:pt x="185928" y="42671"/>
                  </a:lnTo>
                </a:path>
                <a:path w="248919" h="187960">
                  <a:moveTo>
                    <a:pt x="62484" y="29718"/>
                  </a:moveTo>
                  <a:lnTo>
                    <a:pt x="62484" y="13588"/>
                  </a:lnTo>
                  <a:lnTo>
                    <a:pt x="62484" y="5968"/>
                  </a:lnTo>
                  <a:lnTo>
                    <a:pt x="54610" y="0"/>
                  </a:lnTo>
                  <a:lnTo>
                    <a:pt x="35814" y="0"/>
                  </a:lnTo>
                  <a:lnTo>
                    <a:pt x="28956" y="5968"/>
                  </a:lnTo>
                  <a:lnTo>
                    <a:pt x="28956" y="29718"/>
                  </a:lnTo>
                  <a:lnTo>
                    <a:pt x="28956" y="36575"/>
                  </a:lnTo>
                  <a:lnTo>
                    <a:pt x="35814" y="44195"/>
                  </a:lnTo>
                  <a:lnTo>
                    <a:pt x="45720" y="44195"/>
                  </a:lnTo>
                  <a:lnTo>
                    <a:pt x="54610" y="44195"/>
                  </a:lnTo>
                  <a:lnTo>
                    <a:pt x="62484" y="36575"/>
                  </a:lnTo>
                  <a:lnTo>
                    <a:pt x="62484" y="29718"/>
                  </a:lnTo>
                  <a:close/>
                </a:path>
                <a:path w="248919" h="187960">
                  <a:moveTo>
                    <a:pt x="153924" y="29718"/>
                  </a:moveTo>
                  <a:lnTo>
                    <a:pt x="153924" y="13588"/>
                  </a:lnTo>
                  <a:lnTo>
                    <a:pt x="153924" y="5968"/>
                  </a:lnTo>
                  <a:lnTo>
                    <a:pt x="147193" y="0"/>
                  </a:lnTo>
                  <a:lnTo>
                    <a:pt x="130048" y="0"/>
                  </a:lnTo>
                  <a:lnTo>
                    <a:pt x="123443" y="5968"/>
                  </a:lnTo>
                  <a:lnTo>
                    <a:pt x="123443" y="29718"/>
                  </a:lnTo>
                  <a:lnTo>
                    <a:pt x="123443" y="36575"/>
                  </a:lnTo>
                  <a:lnTo>
                    <a:pt x="130048" y="44195"/>
                  </a:lnTo>
                  <a:lnTo>
                    <a:pt x="137668" y="44195"/>
                  </a:lnTo>
                  <a:lnTo>
                    <a:pt x="147193" y="44195"/>
                  </a:lnTo>
                  <a:lnTo>
                    <a:pt x="153924" y="36575"/>
                  </a:lnTo>
                  <a:lnTo>
                    <a:pt x="153924" y="29718"/>
                  </a:lnTo>
                  <a:close/>
                </a:path>
                <a:path w="248919" h="187960">
                  <a:moveTo>
                    <a:pt x="248412" y="29718"/>
                  </a:moveTo>
                  <a:lnTo>
                    <a:pt x="248412" y="13588"/>
                  </a:lnTo>
                  <a:lnTo>
                    <a:pt x="248412" y="5968"/>
                  </a:lnTo>
                  <a:lnTo>
                    <a:pt x="239522" y="0"/>
                  </a:lnTo>
                  <a:lnTo>
                    <a:pt x="221742" y="0"/>
                  </a:lnTo>
                  <a:lnTo>
                    <a:pt x="214884" y="5968"/>
                  </a:lnTo>
                  <a:lnTo>
                    <a:pt x="214884" y="29718"/>
                  </a:lnTo>
                  <a:lnTo>
                    <a:pt x="214884" y="36575"/>
                  </a:lnTo>
                  <a:lnTo>
                    <a:pt x="221742" y="44195"/>
                  </a:lnTo>
                  <a:lnTo>
                    <a:pt x="231648" y="44195"/>
                  </a:lnTo>
                  <a:lnTo>
                    <a:pt x="239522" y="44195"/>
                  </a:lnTo>
                  <a:lnTo>
                    <a:pt x="248412" y="36575"/>
                  </a:lnTo>
                  <a:lnTo>
                    <a:pt x="248412" y="29718"/>
                  </a:lnTo>
                  <a:close/>
                </a:path>
                <a:path w="248919" h="187960">
                  <a:moveTo>
                    <a:pt x="0" y="144780"/>
                  </a:moveTo>
                  <a:lnTo>
                    <a:pt x="0" y="169449"/>
                  </a:lnTo>
                  <a:lnTo>
                    <a:pt x="0" y="182118"/>
                  </a:lnTo>
                  <a:lnTo>
                    <a:pt x="0" y="186785"/>
                  </a:lnTo>
                  <a:lnTo>
                    <a:pt x="0" y="187451"/>
                  </a:lnTo>
                </a:path>
                <a:path w="248919" h="187960">
                  <a:moveTo>
                    <a:pt x="92964" y="144780"/>
                  </a:moveTo>
                  <a:lnTo>
                    <a:pt x="92964" y="169449"/>
                  </a:lnTo>
                  <a:lnTo>
                    <a:pt x="92964" y="182118"/>
                  </a:lnTo>
                  <a:lnTo>
                    <a:pt x="92964" y="186785"/>
                  </a:lnTo>
                  <a:lnTo>
                    <a:pt x="92964" y="187451"/>
                  </a:lnTo>
                </a:path>
                <a:path w="248919" h="187960">
                  <a:moveTo>
                    <a:pt x="185928" y="144780"/>
                  </a:moveTo>
                  <a:lnTo>
                    <a:pt x="185928" y="169449"/>
                  </a:lnTo>
                  <a:lnTo>
                    <a:pt x="185928" y="182118"/>
                  </a:lnTo>
                  <a:lnTo>
                    <a:pt x="185928" y="186785"/>
                  </a:lnTo>
                  <a:lnTo>
                    <a:pt x="185928" y="187451"/>
                  </a:lnTo>
                </a:path>
                <a:path w="248919" h="187960">
                  <a:moveTo>
                    <a:pt x="62484" y="173481"/>
                  </a:moveTo>
                  <a:lnTo>
                    <a:pt x="62484" y="158750"/>
                  </a:lnTo>
                  <a:lnTo>
                    <a:pt x="62484" y="151383"/>
                  </a:lnTo>
                  <a:lnTo>
                    <a:pt x="54610" y="144780"/>
                  </a:lnTo>
                  <a:lnTo>
                    <a:pt x="35814" y="144780"/>
                  </a:lnTo>
                  <a:lnTo>
                    <a:pt x="28956" y="151383"/>
                  </a:lnTo>
                  <a:lnTo>
                    <a:pt x="28956" y="173481"/>
                  </a:lnTo>
                  <a:lnTo>
                    <a:pt x="28956" y="181737"/>
                  </a:lnTo>
                  <a:lnTo>
                    <a:pt x="35814" y="187451"/>
                  </a:lnTo>
                  <a:lnTo>
                    <a:pt x="45720" y="187451"/>
                  </a:lnTo>
                  <a:lnTo>
                    <a:pt x="54610" y="187451"/>
                  </a:lnTo>
                  <a:lnTo>
                    <a:pt x="62484" y="181737"/>
                  </a:lnTo>
                  <a:lnTo>
                    <a:pt x="62484" y="173481"/>
                  </a:lnTo>
                  <a:close/>
                </a:path>
                <a:path w="248919" h="187960">
                  <a:moveTo>
                    <a:pt x="153924" y="173481"/>
                  </a:moveTo>
                  <a:lnTo>
                    <a:pt x="153924" y="158750"/>
                  </a:lnTo>
                  <a:lnTo>
                    <a:pt x="153924" y="151383"/>
                  </a:lnTo>
                  <a:lnTo>
                    <a:pt x="147193" y="144780"/>
                  </a:lnTo>
                  <a:lnTo>
                    <a:pt x="130048" y="144780"/>
                  </a:lnTo>
                  <a:lnTo>
                    <a:pt x="123443" y="151383"/>
                  </a:lnTo>
                  <a:lnTo>
                    <a:pt x="123443" y="173481"/>
                  </a:lnTo>
                  <a:lnTo>
                    <a:pt x="123443" y="181737"/>
                  </a:lnTo>
                  <a:lnTo>
                    <a:pt x="130048" y="187451"/>
                  </a:lnTo>
                  <a:lnTo>
                    <a:pt x="137668" y="187451"/>
                  </a:lnTo>
                  <a:lnTo>
                    <a:pt x="147193" y="187451"/>
                  </a:lnTo>
                  <a:lnTo>
                    <a:pt x="153924" y="181737"/>
                  </a:lnTo>
                  <a:lnTo>
                    <a:pt x="153924" y="173481"/>
                  </a:lnTo>
                  <a:close/>
                </a:path>
                <a:path w="248919" h="187960">
                  <a:moveTo>
                    <a:pt x="248412" y="173481"/>
                  </a:moveTo>
                  <a:lnTo>
                    <a:pt x="248412" y="158750"/>
                  </a:lnTo>
                  <a:lnTo>
                    <a:pt x="248412" y="151383"/>
                  </a:lnTo>
                  <a:lnTo>
                    <a:pt x="239522" y="144780"/>
                  </a:lnTo>
                  <a:lnTo>
                    <a:pt x="221742" y="144780"/>
                  </a:lnTo>
                  <a:lnTo>
                    <a:pt x="214884" y="151383"/>
                  </a:lnTo>
                  <a:lnTo>
                    <a:pt x="214884" y="173481"/>
                  </a:lnTo>
                  <a:lnTo>
                    <a:pt x="214884" y="181737"/>
                  </a:lnTo>
                  <a:lnTo>
                    <a:pt x="221742" y="187451"/>
                  </a:lnTo>
                  <a:lnTo>
                    <a:pt x="231648" y="187451"/>
                  </a:lnTo>
                  <a:lnTo>
                    <a:pt x="239522" y="187451"/>
                  </a:lnTo>
                  <a:lnTo>
                    <a:pt x="248412" y="181737"/>
                  </a:lnTo>
                  <a:lnTo>
                    <a:pt x="248412" y="173481"/>
                  </a:lnTo>
                  <a:close/>
                </a:path>
                <a:path w="248919" h="187960">
                  <a:moveTo>
                    <a:pt x="62484" y="74675"/>
                  </a:moveTo>
                  <a:lnTo>
                    <a:pt x="62484" y="98464"/>
                  </a:lnTo>
                  <a:lnTo>
                    <a:pt x="62484" y="110680"/>
                  </a:lnTo>
                  <a:lnTo>
                    <a:pt x="62484" y="115181"/>
                  </a:lnTo>
                  <a:lnTo>
                    <a:pt x="62484" y="115824"/>
                  </a:lnTo>
                </a:path>
                <a:path w="248919" h="187960">
                  <a:moveTo>
                    <a:pt x="153924" y="74675"/>
                  </a:moveTo>
                  <a:lnTo>
                    <a:pt x="153924" y="98464"/>
                  </a:lnTo>
                  <a:lnTo>
                    <a:pt x="153924" y="110680"/>
                  </a:lnTo>
                  <a:lnTo>
                    <a:pt x="153924" y="115181"/>
                  </a:lnTo>
                  <a:lnTo>
                    <a:pt x="153924" y="115824"/>
                  </a:lnTo>
                </a:path>
                <a:path w="248919" h="187960">
                  <a:moveTo>
                    <a:pt x="32004" y="103377"/>
                  </a:moveTo>
                  <a:lnTo>
                    <a:pt x="32004" y="87756"/>
                  </a:lnTo>
                  <a:lnTo>
                    <a:pt x="32004" y="80390"/>
                  </a:lnTo>
                  <a:lnTo>
                    <a:pt x="25400" y="74675"/>
                  </a:lnTo>
                  <a:lnTo>
                    <a:pt x="7493" y="74675"/>
                  </a:lnTo>
                  <a:lnTo>
                    <a:pt x="0" y="80390"/>
                  </a:lnTo>
                  <a:lnTo>
                    <a:pt x="0" y="103377"/>
                  </a:lnTo>
                  <a:lnTo>
                    <a:pt x="0" y="109981"/>
                  </a:lnTo>
                  <a:lnTo>
                    <a:pt x="7493" y="117348"/>
                  </a:lnTo>
                  <a:lnTo>
                    <a:pt x="16002" y="117348"/>
                  </a:lnTo>
                  <a:lnTo>
                    <a:pt x="25400" y="117348"/>
                  </a:lnTo>
                  <a:lnTo>
                    <a:pt x="32004" y="109981"/>
                  </a:lnTo>
                  <a:lnTo>
                    <a:pt x="32004" y="103377"/>
                  </a:lnTo>
                  <a:close/>
                </a:path>
                <a:path w="248919" h="187960">
                  <a:moveTo>
                    <a:pt x="124968" y="103377"/>
                  </a:moveTo>
                  <a:lnTo>
                    <a:pt x="124968" y="87756"/>
                  </a:lnTo>
                  <a:lnTo>
                    <a:pt x="124968" y="80390"/>
                  </a:lnTo>
                  <a:lnTo>
                    <a:pt x="117221" y="74675"/>
                  </a:lnTo>
                  <a:lnTo>
                    <a:pt x="99695" y="74675"/>
                  </a:lnTo>
                  <a:lnTo>
                    <a:pt x="92964" y="80390"/>
                  </a:lnTo>
                  <a:lnTo>
                    <a:pt x="92964" y="103377"/>
                  </a:lnTo>
                  <a:lnTo>
                    <a:pt x="92964" y="109981"/>
                  </a:lnTo>
                  <a:lnTo>
                    <a:pt x="99695" y="117348"/>
                  </a:lnTo>
                  <a:lnTo>
                    <a:pt x="108458" y="117348"/>
                  </a:lnTo>
                  <a:lnTo>
                    <a:pt x="117221" y="117348"/>
                  </a:lnTo>
                  <a:lnTo>
                    <a:pt x="124968" y="109981"/>
                  </a:lnTo>
                  <a:lnTo>
                    <a:pt x="124968" y="103377"/>
                  </a:lnTo>
                  <a:close/>
                </a:path>
                <a:path w="248919" h="187960">
                  <a:moveTo>
                    <a:pt x="216408" y="103377"/>
                  </a:moveTo>
                  <a:lnTo>
                    <a:pt x="216408" y="87756"/>
                  </a:lnTo>
                  <a:lnTo>
                    <a:pt x="216408" y="80390"/>
                  </a:lnTo>
                  <a:lnTo>
                    <a:pt x="209042" y="74675"/>
                  </a:lnTo>
                  <a:lnTo>
                    <a:pt x="192405" y="74675"/>
                  </a:lnTo>
                  <a:lnTo>
                    <a:pt x="185928" y="80390"/>
                  </a:lnTo>
                  <a:lnTo>
                    <a:pt x="185928" y="103377"/>
                  </a:lnTo>
                  <a:lnTo>
                    <a:pt x="185928" y="109981"/>
                  </a:lnTo>
                  <a:lnTo>
                    <a:pt x="192405" y="117348"/>
                  </a:lnTo>
                  <a:lnTo>
                    <a:pt x="200660" y="117348"/>
                  </a:lnTo>
                  <a:lnTo>
                    <a:pt x="209042" y="117348"/>
                  </a:lnTo>
                  <a:lnTo>
                    <a:pt x="216408" y="109981"/>
                  </a:lnTo>
                  <a:lnTo>
                    <a:pt x="216408" y="103377"/>
                  </a:lnTo>
                  <a:close/>
                </a:path>
                <a:path w="248919" h="187960">
                  <a:moveTo>
                    <a:pt x="248412" y="74675"/>
                  </a:moveTo>
                  <a:lnTo>
                    <a:pt x="248412" y="98464"/>
                  </a:lnTo>
                  <a:lnTo>
                    <a:pt x="248412" y="110680"/>
                  </a:lnTo>
                  <a:lnTo>
                    <a:pt x="248412" y="115181"/>
                  </a:lnTo>
                  <a:lnTo>
                    <a:pt x="248412" y="115824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2565" y="3622801"/>
              <a:ext cx="1063117" cy="1948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1102" y="3966844"/>
              <a:ext cx="1102741" cy="1977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7359" y="5782589"/>
              <a:ext cx="1416685" cy="19201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07208" y="5643371"/>
              <a:ext cx="443865" cy="440690"/>
            </a:xfrm>
            <a:custGeom>
              <a:avLst/>
              <a:gdLst/>
              <a:ahLst/>
              <a:cxnLst/>
              <a:rect l="l" t="t" r="r" b="b"/>
              <a:pathLst>
                <a:path w="443864" h="440689">
                  <a:moveTo>
                    <a:pt x="352298" y="385571"/>
                  </a:moveTo>
                  <a:lnTo>
                    <a:pt x="198699" y="385571"/>
                  </a:lnTo>
                  <a:lnTo>
                    <a:pt x="119824" y="385571"/>
                  </a:lnTo>
                  <a:lnTo>
                    <a:pt x="90765" y="385571"/>
                  </a:lnTo>
                  <a:lnTo>
                    <a:pt x="86614" y="385571"/>
                  </a:lnTo>
                  <a:lnTo>
                    <a:pt x="74955" y="382858"/>
                  </a:lnTo>
                  <a:lnTo>
                    <a:pt x="64785" y="375704"/>
                  </a:lnTo>
                  <a:lnTo>
                    <a:pt x="57592" y="365587"/>
                  </a:lnTo>
                  <a:lnTo>
                    <a:pt x="54864" y="353987"/>
                  </a:lnTo>
                  <a:lnTo>
                    <a:pt x="54864" y="201078"/>
                  </a:lnTo>
                  <a:lnTo>
                    <a:pt x="54864" y="122558"/>
                  </a:lnTo>
                  <a:lnTo>
                    <a:pt x="54864" y="93629"/>
                  </a:lnTo>
                  <a:lnTo>
                    <a:pt x="54864" y="89496"/>
                  </a:lnTo>
                  <a:lnTo>
                    <a:pt x="57592" y="76235"/>
                  </a:lnTo>
                  <a:lnTo>
                    <a:pt x="64785" y="66303"/>
                  </a:lnTo>
                  <a:lnTo>
                    <a:pt x="74955" y="60071"/>
                  </a:lnTo>
                  <a:lnTo>
                    <a:pt x="86614" y="57911"/>
                  </a:lnTo>
                  <a:lnTo>
                    <a:pt x="240212" y="57911"/>
                  </a:lnTo>
                  <a:lnTo>
                    <a:pt x="319087" y="57911"/>
                  </a:lnTo>
                  <a:lnTo>
                    <a:pt x="348146" y="57911"/>
                  </a:lnTo>
                  <a:lnTo>
                    <a:pt x="352298" y="57911"/>
                  </a:lnTo>
                  <a:lnTo>
                    <a:pt x="365617" y="60071"/>
                  </a:lnTo>
                  <a:lnTo>
                    <a:pt x="375602" y="66303"/>
                  </a:lnTo>
                  <a:lnTo>
                    <a:pt x="381873" y="76235"/>
                  </a:lnTo>
                  <a:lnTo>
                    <a:pt x="384048" y="89496"/>
                  </a:lnTo>
                  <a:lnTo>
                    <a:pt x="384048" y="242405"/>
                  </a:lnTo>
                  <a:lnTo>
                    <a:pt x="384048" y="320925"/>
                  </a:lnTo>
                  <a:lnTo>
                    <a:pt x="384048" y="349854"/>
                  </a:lnTo>
                  <a:lnTo>
                    <a:pt x="384048" y="353987"/>
                  </a:lnTo>
                  <a:lnTo>
                    <a:pt x="381873" y="365587"/>
                  </a:lnTo>
                  <a:lnTo>
                    <a:pt x="375602" y="375704"/>
                  </a:lnTo>
                  <a:lnTo>
                    <a:pt x="365617" y="382858"/>
                  </a:lnTo>
                  <a:lnTo>
                    <a:pt x="352298" y="385571"/>
                  </a:lnTo>
                  <a:close/>
                </a:path>
                <a:path w="443864" h="440689">
                  <a:moveTo>
                    <a:pt x="108204" y="0"/>
                  </a:moveTo>
                  <a:lnTo>
                    <a:pt x="108204" y="50291"/>
                  </a:lnTo>
                </a:path>
                <a:path w="443864" h="440689">
                  <a:moveTo>
                    <a:pt x="163068" y="0"/>
                  </a:moveTo>
                  <a:lnTo>
                    <a:pt x="163068" y="50291"/>
                  </a:lnTo>
                </a:path>
                <a:path w="443864" h="440689">
                  <a:moveTo>
                    <a:pt x="222504" y="0"/>
                  </a:moveTo>
                  <a:lnTo>
                    <a:pt x="222504" y="50291"/>
                  </a:lnTo>
                </a:path>
                <a:path w="443864" h="440689">
                  <a:moveTo>
                    <a:pt x="277368" y="0"/>
                  </a:moveTo>
                  <a:lnTo>
                    <a:pt x="277368" y="50291"/>
                  </a:lnTo>
                </a:path>
                <a:path w="443864" h="440689">
                  <a:moveTo>
                    <a:pt x="333756" y="0"/>
                  </a:moveTo>
                  <a:lnTo>
                    <a:pt x="333756" y="50291"/>
                  </a:lnTo>
                </a:path>
                <a:path w="443864" h="440689">
                  <a:moveTo>
                    <a:pt x="443484" y="105155"/>
                  </a:moveTo>
                  <a:lnTo>
                    <a:pt x="391668" y="105155"/>
                  </a:lnTo>
                </a:path>
                <a:path w="443864" h="440689">
                  <a:moveTo>
                    <a:pt x="443484" y="164591"/>
                  </a:moveTo>
                  <a:lnTo>
                    <a:pt x="391668" y="164591"/>
                  </a:lnTo>
                </a:path>
                <a:path w="443864" h="440689">
                  <a:moveTo>
                    <a:pt x="443484" y="219455"/>
                  </a:moveTo>
                  <a:lnTo>
                    <a:pt x="391668" y="219455"/>
                  </a:lnTo>
                </a:path>
                <a:path w="443864" h="440689">
                  <a:moveTo>
                    <a:pt x="443484" y="275843"/>
                  </a:moveTo>
                  <a:lnTo>
                    <a:pt x="391668" y="275843"/>
                  </a:lnTo>
                </a:path>
                <a:path w="443864" h="440689">
                  <a:moveTo>
                    <a:pt x="443484" y="333755"/>
                  </a:moveTo>
                  <a:lnTo>
                    <a:pt x="391668" y="333755"/>
                  </a:lnTo>
                </a:path>
                <a:path w="443864" h="440689">
                  <a:moveTo>
                    <a:pt x="51816" y="105155"/>
                  </a:moveTo>
                  <a:lnTo>
                    <a:pt x="0" y="105155"/>
                  </a:lnTo>
                </a:path>
                <a:path w="443864" h="440689">
                  <a:moveTo>
                    <a:pt x="51816" y="164591"/>
                  </a:moveTo>
                  <a:lnTo>
                    <a:pt x="0" y="164591"/>
                  </a:lnTo>
                </a:path>
                <a:path w="443864" h="440689">
                  <a:moveTo>
                    <a:pt x="51816" y="219455"/>
                  </a:moveTo>
                  <a:lnTo>
                    <a:pt x="0" y="219455"/>
                  </a:lnTo>
                </a:path>
                <a:path w="443864" h="440689">
                  <a:moveTo>
                    <a:pt x="51816" y="275843"/>
                  </a:moveTo>
                  <a:lnTo>
                    <a:pt x="0" y="275843"/>
                  </a:lnTo>
                </a:path>
                <a:path w="443864" h="440689">
                  <a:moveTo>
                    <a:pt x="51816" y="333755"/>
                  </a:moveTo>
                  <a:lnTo>
                    <a:pt x="0" y="333755"/>
                  </a:lnTo>
                </a:path>
                <a:path w="443864" h="440689">
                  <a:moveTo>
                    <a:pt x="108204" y="388619"/>
                  </a:moveTo>
                  <a:lnTo>
                    <a:pt x="108204" y="440435"/>
                  </a:lnTo>
                </a:path>
                <a:path w="443864" h="440689">
                  <a:moveTo>
                    <a:pt x="163068" y="388619"/>
                  </a:moveTo>
                  <a:lnTo>
                    <a:pt x="163068" y="440435"/>
                  </a:lnTo>
                </a:path>
                <a:path w="443864" h="440689">
                  <a:moveTo>
                    <a:pt x="222504" y="388619"/>
                  </a:moveTo>
                  <a:lnTo>
                    <a:pt x="222504" y="440435"/>
                  </a:lnTo>
                </a:path>
                <a:path w="443864" h="440689">
                  <a:moveTo>
                    <a:pt x="277368" y="388619"/>
                  </a:moveTo>
                  <a:lnTo>
                    <a:pt x="277368" y="440435"/>
                  </a:lnTo>
                </a:path>
                <a:path w="443864" h="440689">
                  <a:moveTo>
                    <a:pt x="333756" y="388619"/>
                  </a:moveTo>
                  <a:lnTo>
                    <a:pt x="333756" y="440435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22351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10">
                <a:solidFill>
                  <a:srgbClr val="000000"/>
                </a:solidFill>
              </a:rPr>
              <a:t>service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Workspace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722881"/>
            <a:ext cx="9057640" cy="391223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workspace</a:t>
            </a:r>
            <a:r>
              <a:rPr dirty="0" sz="1600" spc="3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is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 b="1">
                <a:latin typeface="Segoe UI"/>
                <a:cs typeface="Segoe UI"/>
              </a:rPr>
              <a:t>top-level</a:t>
            </a:r>
            <a:r>
              <a:rPr dirty="0" sz="1600" spc="-5" b="1">
                <a:latin typeface="Segoe UI"/>
                <a:cs typeface="Segoe UI"/>
              </a:rPr>
              <a:t> </a:t>
            </a:r>
            <a:r>
              <a:rPr dirty="0" sz="1600" spc="-10" b="1">
                <a:latin typeface="Segoe UI"/>
                <a:cs typeface="Segoe UI"/>
              </a:rPr>
              <a:t>resource</a:t>
            </a:r>
            <a:r>
              <a:rPr dirty="0" sz="1600" spc="10" b="1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for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Azure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Machine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Learning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service.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provides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 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centralized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place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to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work</a:t>
            </a:r>
            <a:r>
              <a:rPr dirty="0" sz="1600" spc="3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with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all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artifacts </a:t>
            </a:r>
            <a:r>
              <a:rPr dirty="0" sz="1600" spc="-10">
                <a:latin typeface="Segoe UI"/>
                <a:cs typeface="Segoe UI"/>
              </a:rPr>
              <a:t>you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create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when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using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Azure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Machine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Learning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service.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  <a:spcBef>
                <a:spcPts val="775"/>
              </a:spcBef>
            </a:pPr>
            <a:r>
              <a:rPr dirty="0" sz="1600" spc="-5">
                <a:latin typeface="Segoe UI"/>
                <a:cs typeface="Segoe UI"/>
              </a:rPr>
              <a:t>The </a:t>
            </a:r>
            <a:r>
              <a:rPr dirty="0" sz="1600" spc="-10">
                <a:latin typeface="Segoe UI"/>
                <a:cs typeface="Segoe UI"/>
              </a:rPr>
              <a:t>workspace</a:t>
            </a:r>
            <a:r>
              <a:rPr dirty="0" sz="1600" spc="3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keeps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list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compute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targets</a:t>
            </a:r>
            <a:r>
              <a:rPr dirty="0" u="sng" sz="1600" spc="5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that can be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used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to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train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your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model.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also </a:t>
            </a:r>
            <a:r>
              <a:rPr dirty="0" sz="1600" spc="-10">
                <a:latin typeface="Segoe UI"/>
                <a:cs typeface="Segoe UI"/>
              </a:rPr>
              <a:t>keeps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latin typeface="Segoe UI"/>
                <a:cs typeface="Segoe UI"/>
              </a:rPr>
              <a:t>history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 spc="-5">
                <a:latin typeface="Segoe UI"/>
                <a:cs typeface="Segoe UI"/>
              </a:rPr>
              <a:t> the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training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runs,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including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logs,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metrics,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output,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snapshot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your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scripts.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u="sng" sz="1600" spc="-5">
                <a:uFill>
                  <a:solidFill>
                    <a:srgbClr val="000000"/>
                  </a:solidFill>
                </a:uFill>
                <a:latin typeface="Segoe UI"/>
                <a:cs typeface="Segoe UI"/>
              </a:rPr>
              <a:t>Models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are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registered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with the </a:t>
            </a:r>
            <a:r>
              <a:rPr dirty="0" sz="1600" spc="-10">
                <a:latin typeface="Segoe UI"/>
                <a:cs typeface="Segoe UI"/>
              </a:rPr>
              <a:t>workspace.</a:t>
            </a:r>
            <a:endParaRPr sz="1600">
              <a:latin typeface="Segoe UI"/>
              <a:cs typeface="Segoe UI"/>
            </a:endParaRPr>
          </a:p>
          <a:p>
            <a:pPr marL="12700" marR="883919">
              <a:lnSpc>
                <a:spcPct val="141900"/>
              </a:lnSpc>
              <a:spcBef>
                <a:spcPts val="15"/>
              </a:spcBef>
            </a:pPr>
            <a:r>
              <a:rPr dirty="0" sz="1600" spc="-50">
                <a:latin typeface="Segoe UI"/>
                <a:cs typeface="Segoe UI"/>
              </a:rPr>
              <a:t>You</a:t>
            </a:r>
            <a:r>
              <a:rPr dirty="0" sz="1600" spc="-5">
                <a:latin typeface="Segoe UI"/>
                <a:cs typeface="Segoe UI"/>
              </a:rPr>
              <a:t> can </a:t>
            </a:r>
            <a:r>
              <a:rPr dirty="0" sz="1600" spc="-10">
                <a:latin typeface="Segoe UI"/>
                <a:cs typeface="Segoe UI"/>
              </a:rPr>
              <a:t>create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multiple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workspaces,</a:t>
            </a:r>
            <a:r>
              <a:rPr dirty="0" sz="1600" spc="4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each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workspace</a:t>
            </a:r>
            <a:r>
              <a:rPr dirty="0" sz="1600" spc="3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can be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shared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by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multiple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people.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When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you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create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 new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workspace,</a:t>
            </a:r>
            <a:r>
              <a:rPr dirty="0" sz="1600" spc="4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 automatically </a:t>
            </a:r>
            <a:r>
              <a:rPr dirty="0" sz="1600" spc="-10">
                <a:latin typeface="Segoe UI"/>
                <a:cs typeface="Segoe UI"/>
              </a:rPr>
              <a:t>creates</a:t>
            </a:r>
            <a:r>
              <a:rPr dirty="0" sz="1600" spc="-5">
                <a:latin typeface="Segoe UI"/>
                <a:cs typeface="Segoe UI"/>
              </a:rPr>
              <a:t> these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Azure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resources:</a:t>
            </a:r>
            <a:endParaRPr sz="1600">
              <a:latin typeface="Segoe UI"/>
              <a:cs typeface="Segoe UI"/>
            </a:endParaRPr>
          </a:p>
          <a:p>
            <a:pPr marL="377825" marR="266700">
              <a:lnSpc>
                <a:spcPct val="100000"/>
              </a:lnSpc>
              <a:spcBef>
                <a:spcPts val="994"/>
              </a:spcBef>
            </a:pPr>
            <a:r>
              <a:rPr dirty="0" u="sng" sz="16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Azure</a:t>
            </a:r>
            <a:r>
              <a:rPr dirty="0" u="sng" sz="16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 </a:t>
            </a:r>
            <a:r>
              <a:rPr dirty="0" u="sng" sz="16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Container</a:t>
            </a:r>
            <a:r>
              <a:rPr dirty="0" u="sng" sz="16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 </a:t>
            </a:r>
            <a:r>
              <a:rPr dirty="0" u="sng" sz="16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Registry</a:t>
            </a:r>
            <a:r>
              <a:rPr dirty="0" sz="1600" spc="45">
                <a:solidFill>
                  <a:srgbClr val="0462C1"/>
                </a:solidFill>
                <a:latin typeface="Segoe UI"/>
                <a:cs typeface="Segoe UI"/>
                <a:hlinkClick r:id="rId2"/>
              </a:rPr>
              <a:t> </a:t>
            </a:r>
            <a:r>
              <a:rPr dirty="0" sz="1600" spc="-5">
                <a:latin typeface="Segoe UI"/>
                <a:cs typeface="Segoe UI"/>
              </a:rPr>
              <a:t>- </a:t>
            </a:r>
            <a:r>
              <a:rPr dirty="0" sz="1600" spc="-15">
                <a:latin typeface="Segoe UI"/>
                <a:cs typeface="Segoe UI"/>
              </a:rPr>
              <a:t>Registers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docker</a:t>
            </a:r>
            <a:r>
              <a:rPr dirty="0" sz="1600" spc="3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containers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that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are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used </a:t>
            </a:r>
            <a:r>
              <a:rPr dirty="0" sz="1600" spc="-10">
                <a:latin typeface="Segoe UI"/>
                <a:cs typeface="Segoe UI"/>
              </a:rPr>
              <a:t>during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training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when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deploying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 model.</a:t>
            </a:r>
            <a:endParaRPr sz="1600">
              <a:latin typeface="Segoe UI"/>
              <a:cs typeface="Segoe UI"/>
            </a:endParaRPr>
          </a:p>
          <a:p>
            <a:pPr marL="377825">
              <a:lnSpc>
                <a:spcPct val="100000"/>
              </a:lnSpc>
              <a:spcBef>
                <a:spcPts val="600"/>
              </a:spcBef>
            </a:pPr>
            <a:r>
              <a:rPr dirty="0" u="sng" sz="16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Azure</a:t>
            </a:r>
            <a:r>
              <a:rPr dirty="0" u="sng" sz="160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dirty="0" u="sng" sz="16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Storage</a:t>
            </a:r>
            <a:r>
              <a:rPr dirty="0" sz="1600" spc="20">
                <a:solidFill>
                  <a:srgbClr val="0462C1"/>
                </a:solidFill>
                <a:latin typeface="Segoe UI"/>
                <a:cs typeface="Segoe UI"/>
                <a:hlinkClick r:id="rId3"/>
              </a:rPr>
              <a:t> </a:t>
            </a:r>
            <a:r>
              <a:rPr dirty="0" sz="1600" spc="-5">
                <a:latin typeface="Segoe UI"/>
                <a:cs typeface="Segoe UI"/>
              </a:rPr>
              <a:t>- Used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as the default </a:t>
            </a:r>
            <a:r>
              <a:rPr dirty="0" sz="1600" spc="-10">
                <a:latin typeface="Segoe UI"/>
                <a:cs typeface="Segoe UI"/>
              </a:rPr>
              <a:t>datastore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for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workspace.</a:t>
            </a:r>
            <a:endParaRPr sz="1600">
              <a:latin typeface="Segoe UI"/>
              <a:cs typeface="Segoe UI"/>
            </a:endParaRPr>
          </a:p>
          <a:p>
            <a:pPr marL="377825">
              <a:lnSpc>
                <a:spcPct val="100000"/>
              </a:lnSpc>
              <a:spcBef>
                <a:spcPts val="600"/>
              </a:spcBef>
            </a:pPr>
            <a:r>
              <a:rPr dirty="0" u="sng" sz="16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Azure</a:t>
            </a:r>
            <a:r>
              <a:rPr dirty="0" u="sng" sz="16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sng" sz="16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Application</a:t>
            </a:r>
            <a:r>
              <a:rPr dirty="0" u="sng" sz="160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sng" sz="16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Insights</a:t>
            </a:r>
            <a:r>
              <a:rPr dirty="0" sz="1600" spc="25">
                <a:solidFill>
                  <a:srgbClr val="0462C1"/>
                </a:solidFill>
                <a:latin typeface="Segoe UI"/>
                <a:cs typeface="Segoe UI"/>
                <a:hlinkClick r:id="rId4"/>
              </a:rPr>
              <a:t> </a:t>
            </a:r>
            <a:r>
              <a:rPr dirty="0" sz="1600" spc="-5">
                <a:latin typeface="Segoe UI"/>
                <a:cs typeface="Segoe UI"/>
              </a:rPr>
              <a:t>-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20">
                <a:latin typeface="Segoe UI"/>
                <a:cs typeface="Segoe UI"/>
              </a:rPr>
              <a:t>Stores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monitoring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information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about </a:t>
            </a:r>
            <a:r>
              <a:rPr dirty="0" sz="1600" spc="-10">
                <a:latin typeface="Segoe UI"/>
                <a:cs typeface="Segoe UI"/>
              </a:rPr>
              <a:t>your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model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service.</a:t>
            </a:r>
            <a:endParaRPr sz="1600">
              <a:latin typeface="Segoe UI"/>
              <a:cs typeface="Segoe UI"/>
            </a:endParaRPr>
          </a:p>
          <a:p>
            <a:pPr marL="377825" marR="19050">
              <a:lnSpc>
                <a:spcPct val="100000"/>
              </a:lnSpc>
              <a:spcBef>
                <a:spcPts val="605"/>
              </a:spcBef>
            </a:pPr>
            <a:r>
              <a:rPr dirty="0" u="sng" sz="16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Azure</a:t>
            </a:r>
            <a:r>
              <a:rPr dirty="0" u="sng" sz="16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dirty="0" u="sng" sz="16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Key</a:t>
            </a:r>
            <a:r>
              <a:rPr dirty="0" u="sng" sz="16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dirty="0" u="sng" sz="160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Vault</a:t>
            </a:r>
            <a:r>
              <a:rPr dirty="0" sz="1600" spc="15">
                <a:solidFill>
                  <a:srgbClr val="0462C1"/>
                </a:solidFill>
                <a:latin typeface="Segoe UI"/>
                <a:cs typeface="Segoe UI"/>
                <a:hlinkClick r:id="rId5"/>
              </a:rPr>
              <a:t> </a:t>
            </a:r>
            <a:r>
              <a:rPr dirty="0" sz="1600" spc="-5">
                <a:latin typeface="Segoe UI"/>
                <a:cs typeface="Segoe UI"/>
              </a:rPr>
              <a:t>-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20">
                <a:latin typeface="Segoe UI"/>
                <a:cs typeface="Segoe UI"/>
              </a:rPr>
              <a:t>Stores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secrets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used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by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compute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targets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other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sensitive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information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needed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by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 </a:t>
            </a:r>
            <a:r>
              <a:rPr dirty="0" sz="1600" spc="-10">
                <a:latin typeface="Segoe UI"/>
                <a:cs typeface="Segoe UI"/>
              </a:rPr>
              <a:t>workspace.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08486" y="326136"/>
            <a:ext cx="850265" cy="714375"/>
            <a:chOff x="11008486" y="326136"/>
            <a:chExt cx="850265" cy="714375"/>
          </a:xfrm>
        </p:grpSpPr>
        <p:sp>
          <p:nvSpPr>
            <p:cNvPr id="5" name="object 5"/>
            <p:cNvSpPr/>
            <p:nvPr/>
          </p:nvSpPr>
          <p:spPr>
            <a:xfrm>
              <a:off x="11013058" y="358775"/>
              <a:ext cx="725170" cy="676910"/>
            </a:xfrm>
            <a:custGeom>
              <a:avLst/>
              <a:gdLst/>
              <a:ahLst/>
              <a:cxnLst/>
              <a:rect l="l" t="t" r="r" b="b"/>
              <a:pathLst>
                <a:path w="725170" h="676910">
                  <a:moveTo>
                    <a:pt x="698373" y="148844"/>
                  </a:moveTo>
                  <a:lnTo>
                    <a:pt x="698373" y="113528"/>
                  </a:lnTo>
                  <a:lnTo>
                    <a:pt x="698373" y="95392"/>
                  </a:lnTo>
                  <a:lnTo>
                    <a:pt x="698373" y="88711"/>
                  </a:lnTo>
                  <a:lnTo>
                    <a:pt x="698373" y="87757"/>
                  </a:lnTo>
                  <a:lnTo>
                    <a:pt x="479282" y="87757"/>
                  </a:lnTo>
                  <a:lnTo>
                    <a:pt x="366776" y="87757"/>
                  </a:lnTo>
                  <a:lnTo>
                    <a:pt x="325326" y="87757"/>
                  </a:lnTo>
                  <a:lnTo>
                    <a:pt x="319405" y="87757"/>
                  </a:lnTo>
                  <a:lnTo>
                    <a:pt x="269184" y="37022"/>
                  </a:lnTo>
                  <a:lnTo>
                    <a:pt x="243395" y="10969"/>
                  </a:lnTo>
                  <a:lnTo>
                    <a:pt x="233894" y="1371"/>
                  </a:lnTo>
                  <a:lnTo>
                    <a:pt x="232537" y="0"/>
                  </a:lnTo>
                  <a:lnTo>
                    <a:pt x="98101" y="0"/>
                  </a:lnTo>
                  <a:lnTo>
                    <a:pt x="29067" y="0"/>
                  </a:lnTo>
                  <a:lnTo>
                    <a:pt x="3633" y="0"/>
                  </a:lnTo>
                  <a:lnTo>
                    <a:pt x="0" y="0"/>
                  </a:lnTo>
                  <a:lnTo>
                    <a:pt x="0" y="372028"/>
                  </a:lnTo>
                  <a:lnTo>
                    <a:pt x="0" y="563070"/>
                  </a:lnTo>
                  <a:lnTo>
                    <a:pt x="0" y="633454"/>
                  </a:lnTo>
                  <a:lnTo>
                    <a:pt x="0" y="643509"/>
                  </a:lnTo>
                  <a:lnTo>
                    <a:pt x="3462" y="657193"/>
                  </a:lnTo>
                  <a:lnTo>
                    <a:pt x="12557" y="667734"/>
                  </a:lnTo>
                  <a:lnTo>
                    <a:pt x="25342" y="674512"/>
                  </a:lnTo>
                  <a:lnTo>
                    <a:pt x="39877" y="676910"/>
                  </a:lnTo>
                  <a:lnTo>
                    <a:pt x="416825" y="676910"/>
                  </a:lnTo>
                  <a:lnTo>
                    <a:pt x="610393" y="676910"/>
                  </a:lnTo>
                  <a:lnTo>
                    <a:pt x="681708" y="676910"/>
                  </a:lnTo>
                  <a:lnTo>
                    <a:pt x="691896" y="676910"/>
                  </a:lnTo>
                  <a:lnTo>
                    <a:pt x="705346" y="674512"/>
                  </a:lnTo>
                  <a:lnTo>
                    <a:pt x="715867" y="667734"/>
                  </a:lnTo>
                  <a:lnTo>
                    <a:pt x="722721" y="657193"/>
                  </a:lnTo>
                  <a:lnTo>
                    <a:pt x="725170" y="643509"/>
                  </a:lnTo>
                  <a:lnTo>
                    <a:pt x="725170" y="357530"/>
                  </a:lnTo>
                  <a:lnTo>
                    <a:pt x="725170" y="210677"/>
                  </a:lnTo>
                  <a:lnTo>
                    <a:pt x="725170" y="156573"/>
                  </a:lnTo>
                  <a:lnTo>
                    <a:pt x="725170" y="148844"/>
                  </a:lnTo>
                  <a:lnTo>
                    <a:pt x="709677" y="148844"/>
                  </a:lnTo>
                  <a:lnTo>
                    <a:pt x="701722" y="148844"/>
                  </a:lnTo>
                  <a:lnTo>
                    <a:pt x="698791" y="148844"/>
                  </a:lnTo>
                  <a:lnTo>
                    <a:pt x="698373" y="148844"/>
                  </a:lnTo>
                  <a:close/>
                </a:path>
                <a:path w="725170" h="676910">
                  <a:moveTo>
                    <a:pt x="236982" y="0"/>
                  </a:moveTo>
                  <a:lnTo>
                    <a:pt x="99976" y="0"/>
                  </a:lnTo>
                  <a:lnTo>
                    <a:pt x="29622" y="0"/>
                  </a:lnTo>
                  <a:lnTo>
                    <a:pt x="3702" y="0"/>
                  </a:lnTo>
                  <a:lnTo>
                    <a:pt x="0" y="0"/>
                  </a:lnTo>
                  <a:lnTo>
                    <a:pt x="0" y="372028"/>
                  </a:lnTo>
                  <a:lnTo>
                    <a:pt x="0" y="563070"/>
                  </a:lnTo>
                  <a:lnTo>
                    <a:pt x="0" y="633454"/>
                  </a:lnTo>
                  <a:lnTo>
                    <a:pt x="0" y="643509"/>
                  </a:lnTo>
                  <a:lnTo>
                    <a:pt x="2545" y="657193"/>
                  </a:lnTo>
                  <a:lnTo>
                    <a:pt x="9699" y="667734"/>
                  </a:lnTo>
                  <a:lnTo>
                    <a:pt x="20734" y="674512"/>
                  </a:lnTo>
                  <a:lnTo>
                    <a:pt x="34925" y="676910"/>
                  </a:lnTo>
                  <a:lnTo>
                    <a:pt x="46382" y="674512"/>
                  </a:lnTo>
                  <a:lnTo>
                    <a:pt x="57721" y="667734"/>
                  </a:lnTo>
                  <a:lnTo>
                    <a:pt x="66393" y="657193"/>
                  </a:lnTo>
                  <a:lnTo>
                    <a:pt x="69850" y="643509"/>
                  </a:lnTo>
                  <a:lnTo>
                    <a:pt x="69850" y="357530"/>
                  </a:lnTo>
                  <a:lnTo>
                    <a:pt x="69850" y="210677"/>
                  </a:lnTo>
                  <a:lnTo>
                    <a:pt x="69850" y="156573"/>
                  </a:lnTo>
                  <a:lnTo>
                    <a:pt x="69850" y="148844"/>
                  </a:lnTo>
                  <a:lnTo>
                    <a:pt x="448706" y="148844"/>
                  </a:lnTo>
                  <a:lnTo>
                    <a:pt x="643255" y="148844"/>
                  </a:lnTo>
                  <a:lnTo>
                    <a:pt x="714930" y="148844"/>
                  </a:lnTo>
                  <a:lnTo>
                    <a:pt x="725170" y="148844"/>
                  </a:lnTo>
                  <a:lnTo>
                    <a:pt x="725170" y="113528"/>
                  </a:lnTo>
                  <a:lnTo>
                    <a:pt x="725170" y="95392"/>
                  </a:lnTo>
                  <a:lnTo>
                    <a:pt x="725170" y="88711"/>
                  </a:lnTo>
                  <a:lnTo>
                    <a:pt x="725170" y="87757"/>
                  </a:lnTo>
                  <a:lnTo>
                    <a:pt x="543817" y="87757"/>
                  </a:lnTo>
                  <a:lnTo>
                    <a:pt x="327914" y="87757"/>
                  </a:lnTo>
                  <a:lnTo>
                    <a:pt x="275343" y="37022"/>
                  </a:lnTo>
                  <a:lnTo>
                    <a:pt x="248348" y="10969"/>
                  </a:lnTo>
                  <a:lnTo>
                    <a:pt x="238402" y="1371"/>
                  </a:lnTo>
                  <a:lnTo>
                    <a:pt x="236982" y="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95887" y="807719"/>
              <a:ext cx="516890" cy="163195"/>
            </a:xfrm>
            <a:custGeom>
              <a:avLst/>
              <a:gdLst/>
              <a:ahLst/>
              <a:cxnLst/>
              <a:rect l="l" t="t" r="r" b="b"/>
              <a:pathLst>
                <a:path w="516890" h="163194">
                  <a:moveTo>
                    <a:pt x="516635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516635" y="163067"/>
                  </a:lnTo>
                  <a:lnTo>
                    <a:pt x="516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95887" y="807719"/>
              <a:ext cx="516890" cy="163195"/>
            </a:xfrm>
            <a:custGeom>
              <a:avLst/>
              <a:gdLst/>
              <a:ahLst/>
              <a:cxnLst/>
              <a:rect l="l" t="t" r="r" b="b"/>
              <a:pathLst>
                <a:path w="516890" h="163194">
                  <a:moveTo>
                    <a:pt x="0" y="163067"/>
                  </a:moveTo>
                  <a:lnTo>
                    <a:pt x="516635" y="163067"/>
                  </a:lnTo>
                  <a:lnTo>
                    <a:pt x="516635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ln w="12191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54739" y="332232"/>
              <a:ext cx="378460" cy="638810"/>
            </a:xfrm>
            <a:custGeom>
              <a:avLst/>
              <a:gdLst/>
              <a:ahLst/>
              <a:cxnLst/>
              <a:rect l="l" t="t" r="r" b="b"/>
              <a:pathLst>
                <a:path w="378459" h="638810">
                  <a:moveTo>
                    <a:pt x="377951" y="0"/>
                  </a:moveTo>
                  <a:lnTo>
                    <a:pt x="217931" y="0"/>
                  </a:lnTo>
                  <a:lnTo>
                    <a:pt x="220725" y="237236"/>
                  </a:lnTo>
                  <a:lnTo>
                    <a:pt x="0" y="484124"/>
                  </a:lnTo>
                  <a:lnTo>
                    <a:pt x="38607" y="638556"/>
                  </a:lnTo>
                  <a:lnTo>
                    <a:pt x="377951" y="23863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54739" y="332232"/>
              <a:ext cx="378460" cy="638810"/>
            </a:xfrm>
            <a:custGeom>
              <a:avLst/>
              <a:gdLst/>
              <a:ahLst/>
              <a:cxnLst/>
              <a:rect l="l" t="t" r="r" b="b"/>
              <a:pathLst>
                <a:path w="378459" h="638810">
                  <a:moveTo>
                    <a:pt x="217931" y="0"/>
                  </a:moveTo>
                  <a:lnTo>
                    <a:pt x="377951" y="0"/>
                  </a:lnTo>
                  <a:lnTo>
                    <a:pt x="377951" y="238633"/>
                  </a:lnTo>
                  <a:lnTo>
                    <a:pt x="38607" y="638556"/>
                  </a:lnTo>
                  <a:lnTo>
                    <a:pt x="0" y="484124"/>
                  </a:lnTo>
                  <a:lnTo>
                    <a:pt x="220725" y="237236"/>
                  </a:lnTo>
                  <a:lnTo>
                    <a:pt x="217931" y="0"/>
                  </a:lnTo>
                  <a:close/>
                </a:path>
              </a:pathLst>
            </a:custGeom>
            <a:ln w="12191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74779" y="615695"/>
              <a:ext cx="277495" cy="355600"/>
            </a:xfrm>
            <a:custGeom>
              <a:avLst/>
              <a:gdLst/>
              <a:ahLst/>
              <a:cxnLst/>
              <a:rect l="l" t="t" r="r" b="b"/>
              <a:pathLst>
                <a:path w="277495" h="355600">
                  <a:moveTo>
                    <a:pt x="97917" y="0"/>
                  </a:moveTo>
                  <a:lnTo>
                    <a:pt x="0" y="117475"/>
                  </a:lnTo>
                  <a:lnTo>
                    <a:pt x="238760" y="355091"/>
                  </a:lnTo>
                  <a:lnTo>
                    <a:pt x="277368" y="201675"/>
                  </a:lnTo>
                  <a:lnTo>
                    <a:pt x="97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574779" y="615695"/>
              <a:ext cx="277495" cy="355600"/>
            </a:xfrm>
            <a:custGeom>
              <a:avLst/>
              <a:gdLst/>
              <a:ahLst/>
              <a:cxnLst/>
              <a:rect l="l" t="t" r="r" b="b"/>
              <a:pathLst>
                <a:path w="277495" h="355600">
                  <a:moveTo>
                    <a:pt x="0" y="117475"/>
                  </a:moveTo>
                  <a:lnTo>
                    <a:pt x="97917" y="0"/>
                  </a:lnTo>
                  <a:lnTo>
                    <a:pt x="277368" y="201675"/>
                  </a:lnTo>
                  <a:lnTo>
                    <a:pt x="238760" y="355091"/>
                  </a:lnTo>
                  <a:lnTo>
                    <a:pt x="0" y="117475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19721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 </a:t>
            </a:r>
            <a:r>
              <a:rPr dirty="0" sz="3600" spc="10">
                <a:solidFill>
                  <a:srgbClr val="000000"/>
                </a:solidFill>
              </a:rPr>
              <a:t>service</a:t>
            </a:r>
            <a:r>
              <a:rPr dirty="0" sz="3600" spc="-5">
                <a:solidFill>
                  <a:srgbClr val="000000"/>
                </a:solidFill>
              </a:rPr>
              <a:t> </a:t>
            </a:r>
            <a:r>
              <a:rPr dirty="0" sz="3600" spc="-20">
                <a:solidFill>
                  <a:srgbClr val="000000"/>
                </a:solidFill>
              </a:rPr>
              <a:t>Workspace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55">
                <a:solidFill>
                  <a:srgbClr val="000000"/>
                </a:solidFill>
              </a:rPr>
              <a:t>Taxonomy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409700"/>
            <a:ext cx="11222292" cy="47106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42099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5">
                <a:solidFill>
                  <a:srgbClr val="000000"/>
                </a:solidFill>
              </a:rPr>
              <a:t> ML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10">
                <a:solidFill>
                  <a:srgbClr val="000000"/>
                </a:solidFill>
              </a:rPr>
              <a:t>service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Models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Model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Registry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3388" y="1731264"/>
            <a:ext cx="669035" cy="670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9663" y="1807216"/>
            <a:ext cx="596900" cy="550545"/>
            <a:chOff x="499663" y="1807216"/>
            <a:chExt cx="596900" cy="550545"/>
          </a:xfrm>
        </p:grpSpPr>
        <p:sp>
          <p:nvSpPr>
            <p:cNvPr id="5" name="object 5"/>
            <p:cNvSpPr/>
            <p:nvPr/>
          </p:nvSpPr>
          <p:spPr>
            <a:xfrm>
              <a:off x="515632" y="1828419"/>
              <a:ext cx="562610" cy="506095"/>
            </a:xfrm>
            <a:custGeom>
              <a:avLst/>
              <a:gdLst/>
              <a:ahLst/>
              <a:cxnLst/>
              <a:rect l="l" t="t" r="r" b="b"/>
              <a:pathLst>
                <a:path w="562610" h="506094">
                  <a:moveTo>
                    <a:pt x="144398" y="489965"/>
                  </a:moveTo>
                  <a:lnTo>
                    <a:pt x="0" y="271271"/>
                  </a:lnTo>
                  <a:lnTo>
                    <a:pt x="156565" y="0"/>
                  </a:lnTo>
                  <a:lnTo>
                    <a:pt x="418172" y="15747"/>
                  </a:lnTo>
                  <a:lnTo>
                    <a:pt x="562584" y="234441"/>
                  </a:lnTo>
                  <a:lnTo>
                    <a:pt x="406019" y="505586"/>
                  </a:lnTo>
                  <a:lnTo>
                    <a:pt x="144398" y="489965"/>
                  </a:lnTo>
                  <a:close/>
                </a:path>
                <a:path w="562610" h="506094">
                  <a:moveTo>
                    <a:pt x="144398" y="489965"/>
                  </a:moveTo>
                  <a:lnTo>
                    <a:pt x="418172" y="1574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7679" y="2179574"/>
              <a:ext cx="184150" cy="154940"/>
            </a:xfrm>
            <a:custGeom>
              <a:avLst/>
              <a:gdLst/>
              <a:ahLst/>
              <a:cxnLst/>
              <a:rect l="l" t="t" r="r" b="b"/>
              <a:pathLst>
                <a:path w="184150" h="154939">
                  <a:moveTo>
                    <a:pt x="183756" y="1548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6808" y="2025269"/>
              <a:ext cx="251460" cy="38100"/>
            </a:xfrm>
            <a:custGeom>
              <a:avLst/>
              <a:gdLst/>
              <a:ahLst/>
              <a:cxnLst/>
              <a:rect l="l" t="t" r="r" b="b"/>
              <a:pathLst>
                <a:path w="251459" h="38100">
                  <a:moveTo>
                    <a:pt x="251193" y="379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7679" y="2063242"/>
              <a:ext cx="340360" cy="116839"/>
            </a:xfrm>
            <a:custGeom>
              <a:avLst/>
              <a:gdLst/>
              <a:ahLst/>
              <a:cxnLst/>
              <a:rect l="l" t="t" r="r" b="b"/>
              <a:pathLst>
                <a:path w="340359" h="116839">
                  <a:moveTo>
                    <a:pt x="340321" y="0"/>
                  </a:moveTo>
                  <a:lnTo>
                    <a:pt x="0" y="116332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2673" y="2098421"/>
              <a:ext cx="226060" cy="81915"/>
            </a:xfrm>
            <a:custGeom>
              <a:avLst/>
              <a:gdLst/>
              <a:ahLst/>
              <a:cxnLst/>
              <a:rect l="l" t="t" r="r" b="b"/>
              <a:pathLst>
                <a:path w="226059" h="81914">
                  <a:moveTo>
                    <a:pt x="0" y="0"/>
                  </a:moveTo>
                  <a:lnTo>
                    <a:pt x="225920" y="8178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9239" y="1827276"/>
              <a:ext cx="158750" cy="198755"/>
            </a:xfrm>
            <a:custGeom>
              <a:avLst/>
              <a:gdLst/>
              <a:ahLst/>
              <a:cxnLst/>
              <a:rect l="l" t="t" r="r" b="b"/>
              <a:pathLst>
                <a:path w="158750" h="198755">
                  <a:moveTo>
                    <a:pt x="0" y="0"/>
                  </a:moveTo>
                  <a:lnTo>
                    <a:pt x="158483" y="198500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239" y="1827276"/>
              <a:ext cx="69850" cy="353060"/>
            </a:xfrm>
            <a:custGeom>
              <a:avLst/>
              <a:gdLst/>
              <a:ahLst/>
              <a:cxnLst/>
              <a:rect l="l" t="t" r="r" b="b"/>
              <a:pathLst>
                <a:path w="69850" h="353060">
                  <a:moveTo>
                    <a:pt x="0" y="0"/>
                  </a:moveTo>
                  <a:lnTo>
                    <a:pt x="69354" y="352933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9656" y="1807222"/>
              <a:ext cx="596900" cy="550545"/>
            </a:xfrm>
            <a:custGeom>
              <a:avLst/>
              <a:gdLst/>
              <a:ahLst/>
              <a:cxnLst/>
              <a:rect l="l" t="t" r="r" b="b"/>
              <a:pathLst>
                <a:path w="596900" h="550544">
                  <a:moveTo>
                    <a:pt x="47485" y="301066"/>
                  </a:moveTo>
                  <a:lnTo>
                    <a:pt x="46850" y="291884"/>
                  </a:lnTo>
                  <a:lnTo>
                    <a:pt x="42824" y="283641"/>
                  </a:lnTo>
                  <a:lnTo>
                    <a:pt x="35712" y="277355"/>
                  </a:lnTo>
                  <a:lnTo>
                    <a:pt x="26695" y="274332"/>
                  </a:lnTo>
                  <a:lnTo>
                    <a:pt x="17551" y="274980"/>
                  </a:lnTo>
                  <a:lnTo>
                    <a:pt x="9309" y="279006"/>
                  </a:lnTo>
                  <a:lnTo>
                    <a:pt x="3035" y="286118"/>
                  </a:lnTo>
                  <a:lnTo>
                    <a:pt x="0" y="295122"/>
                  </a:lnTo>
                  <a:lnTo>
                    <a:pt x="635" y="304253"/>
                  </a:lnTo>
                  <a:lnTo>
                    <a:pt x="4660" y="312483"/>
                  </a:lnTo>
                  <a:lnTo>
                    <a:pt x="11785" y="318757"/>
                  </a:lnTo>
                  <a:lnTo>
                    <a:pt x="20789" y="321805"/>
                  </a:lnTo>
                  <a:lnTo>
                    <a:pt x="29933" y="321208"/>
                  </a:lnTo>
                  <a:lnTo>
                    <a:pt x="38176" y="317233"/>
                  </a:lnTo>
                  <a:lnTo>
                    <a:pt x="44462" y="310121"/>
                  </a:lnTo>
                  <a:lnTo>
                    <a:pt x="47485" y="301066"/>
                  </a:lnTo>
                  <a:close/>
                </a:path>
                <a:path w="596900" h="550544">
                  <a:moveTo>
                    <a:pt x="184238" y="512521"/>
                  </a:moveTo>
                  <a:lnTo>
                    <a:pt x="183603" y="503339"/>
                  </a:lnTo>
                  <a:lnTo>
                    <a:pt x="179578" y="495096"/>
                  </a:lnTo>
                  <a:lnTo>
                    <a:pt x="172466" y="488810"/>
                  </a:lnTo>
                  <a:lnTo>
                    <a:pt x="163449" y="485787"/>
                  </a:lnTo>
                  <a:lnTo>
                    <a:pt x="154305" y="486435"/>
                  </a:lnTo>
                  <a:lnTo>
                    <a:pt x="146062" y="490461"/>
                  </a:lnTo>
                  <a:lnTo>
                    <a:pt x="139788" y="497573"/>
                  </a:lnTo>
                  <a:lnTo>
                    <a:pt x="136753" y="506577"/>
                  </a:lnTo>
                  <a:lnTo>
                    <a:pt x="137401" y="515708"/>
                  </a:lnTo>
                  <a:lnTo>
                    <a:pt x="141414" y="523938"/>
                  </a:lnTo>
                  <a:lnTo>
                    <a:pt x="148539" y="530212"/>
                  </a:lnTo>
                  <a:lnTo>
                    <a:pt x="157543" y="533260"/>
                  </a:lnTo>
                  <a:lnTo>
                    <a:pt x="166687" y="532663"/>
                  </a:lnTo>
                  <a:lnTo>
                    <a:pt x="174929" y="528688"/>
                  </a:lnTo>
                  <a:lnTo>
                    <a:pt x="181216" y="521576"/>
                  </a:lnTo>
                  <a:lnTo>
                    <a:pt x="184238" y="512521"/>
                  </a:lnTo>
                  <a:close/>
                </a:path>
                <a:path w="596900" h="550544">
                  <a:moveTo>
                    <a:pt x="196672" y="26682"/>
                  </a:moveTo>
                  <a:lnTo>
                    <a:pt x="196024" y="17551"/>
                  </a:lnTo>
                  <a:lnTo>
                    <a:pt x="192011" y="9321"/>
                  </a:lnTo>
                  <a:lnTo>
                    <a:pt x="184886" y="3035"/>
                  </a:lnTo>
                  <a:lnTo>
                    <a:pt x="175869" y="0"/>
                  </a:lnTo>
                  <a:lnTo>
                    <a:pt x="166725" y="609"/>
                  </a:lnTo>
                  <a:lnTo>
                    <a:pt x="158483" y="4635"/>
                  </a:lnTo>
                  <a:lnTo>
                    <a:pt x="152209" y="11798"/>
                  </a:lnTo>
                  <a:lnTo>
                    <a:pt x="149174" y="20802"/>
                  </a:lnTo>
                  <a:lnTo>
                    <a:pt x="149821" y="29933"/>
                  </a:lnTo>
                  <a:lnTo>
                    <a:pt x="153835" y="38163"/>
                  </a:lnTo>
                  <a:lnTo>
                    <a:pt x="160972" y="44437"/>
                  </a:lnTo>
                  <a:lnTo>
                    <a:pt x="169964" y="47472"/>
                  </a:lnTo>
                  <a:lnTo>
                    <a:pt x="179108" y="46824"/>
                  </a:lnTo>
                  <a:lnTo>
                    <a:pt x="187350" y="42799"/>
                  </a:lnTo>
                  <a:lnTo>
                    <a:pt x="193649" y="35674"/>
                  </a:lnTo>
                  <a:lnTo>
                    <a:pt x="196672" y="26682"/>
                  </a:lnTo>
                  <a:close/>
                </a:path>
                <a:path w="596900" h="550544">
                  <a:moveTo>
                    <a:pt x="262966" y="376186"/>
                  </a:moveTo>
                  <a:lnTo>
                    <a:pt x="262331" y="367055"/>
                  </a:lnTo>
                  <a:lnTo>
                    <a:pt x="258305" y="358825"/>
                  </a:lnTo>
                  <a:lnTo>
                    <a:pt x="251193" y="352539"/>
                  </a:lnTo>
                  <a:lnTo>
                    <a:pt x="242176" y="349504"/>
                  </a:lnTo>
                  <a:lnTo>
                    <a:pt x="233032" y="350113"/>
                  </a:lnTo>
                  <a:lnTo>
                    <a:pt x="224790" y="354139"/>
                  </a:lnTo>
                  <a:lnTo>
                    <a:pt x="218516" y="361302"/>
                  </a:lnTo>
                  <a:lnTo>
                    <a:pt x="215480" y="370306"/>
                  </a:lnTo>
                  <a:lnTo>
                    <a:pt x="216115" y="379437"/>
                  </a:lnTo>
                  <a:lnTo>
                    <a:pt x="220141" y="387667"/>
                  </a:lnTo>
                  <a:lnTo>
                    <a:pt x="227266" y="393941"/>
                  </a:lnTo>
                  <a:lnTo>
                    <a:pt x="236270" y="396976"/>
                  </a:lnTo>
                  <a:lnTo>
                    <a:pt x="245414" y="396328"/>
                  </a:lnTo>
                  <a:lnTo>
                    <a:pt x="253657" y="392303"/>
                  </a:lnTo>
                  <a:lnTo>
                    <a:pt x="259943" y="385178"/>
                  </a:lnTo>
                  <a:lnTo>
                    <a:pt x="262966" y="376186"/>
                  </a:lnTo>
                  <a:close/>
                </a:path>
                <a:path w="596900" h="550544">
                  <a:moveTo>
                    <a:pt x="353034" y="220167"/>
                  </a:moveTo>
                  <a:lnTo>
                    <a:pt x="352386" y="210985"/>
                  </a:lnTo>
                  <a:lnTo>
                    <a:pt x="348373" y="202742"/>
                  </a:lnTo>
                  <a:lnTo>
                    <a:pt x="341249" y="196456"/>
                  </a:lnTo>
                  <a:lnTo>
                    <a:pt x="332244" y="193433"/>
                  </a:lnTo>
                  <a:lnTo>
                    <a:pt x="323100" y="194081"/>
                  </a:lnTo>
                  <a:lnTo>
                    <a:pt x="314858" y="198107"/>
                  </a:lnTo>
                  <a:lnTo>
                    <a:pt x="308584" y="205219"/>
                  </a:lnTo>
                  <a:lnTo>
                    <a:pt x="305549" y="214223"/>
                  </a:lnTo>
                  <a:lnTo>
                    <a:pt x="306184" y="223354"/>
                  </a:lnTo>
                  <a:lnTo>
                    <a:pt x="310210" y="231584"/>
                  </a:lnTo>
                  <a:lnTo>
                    <a:pt x="317334" y="237858"/>
                  </a:lnTo>
                  <a:lnTo>
                    <a:pt x="326339" y="240906"/>
                  </a:lnTo>
                  <a:lnTo>
                    <a:pt x="335483" y="240309"/>
                  </a:lnTo>
                  <a:lnTo>
                    <a:pt x="343725" y="236334"/>
                  </a:lnTo>
                  <a:lnTo>
                    <a:pt x="350012" y="229222"/>
                  </a:lnTo>
                  <a:lnTo>
                    <a:pt x="353034" y="220167"/>
                  </a:lnTo>
                  <a:close/>
                </a:path>
                <a:path w="596900" h="550544">
                  <a:moveTo>
                    <a:pt x="442683" y="529221"/>
                  </a:moveTo>
                  <a:lnTo>
                    <a:pt x="442036" y="520090"/>
                  </a:lnTo>
                  <a:lnTo>
                    <a:pt x="438023" y="511860"/>
                  </a:lnTo>
                  <a:lnTo>
                    <a:pt x="430898" y="505574"/>
                  </a:lnTo>
                  <a:lnTo>
                    <a:pt x="421894" y="502551"/>
                  </a:lnTo>
                  <a:lnTo>
                    <a:pt x="412750" y="503199"/>
                  </a:lnTo>
                  <a:lnTo>
                    <a:pt x="404507" y="507225"/>
                  </a:lnTo>
                  <a:lnTo>
                    <a:pt x="398233" y="514337"/>
                  </a:lnTo>
                  <a:lnTo>
                    <a:pt x="395198" y="523341"/>
                  </a:lnTo>
                  <a:lnTo>
                    <a:pt x="395833" y="532472"/>
                  </a:lnTo>
                  <a:lnTo>
                    <a:pt x="399859" y="540702"/>
                  </a:lnTo>
                  <a:lnTo>
                    <a:pt x="406984" y="546976"/>
                  </a:lnTo>
                  <a:lnTo>
                    <a:pt x="415988" y="550011"/>
                  </a:lnTo>
                  <a:lnTo>
                    <a:pt x="425132" y="549363"/>
                  </a:lnTo>
                  <a:lnTo>
                    <a:pt x="433374" y="545338"/>
                  </a:lnTo>
                  <a:lnTo>
                    <a:pt x="439661" y="538213"/>
                  </a:lnTo>
                  <a:lnTo>
                    <a:pt x="442683" y="529221"/>
                  </a:lnTo>
                  <a:close/>
                </a:path>
                <a:path w="596900" h="550544">
                  <a:moveTo>
                    <a:pt x="457111" y="39890"/>
                  </a:moveTo>
                  <a:lnTo>
                    <a:pt x="456463" y="30759"/>
                  </a:lnTo>
                  <a:lnTo>
                    <a:pt x="452450" y="22529"/>
                  </a:lnTo>
                  <a:lnTo>
                    <a:pt x="445325" y="16243"/>
                  </a:lnTo>
                  <a:lnTo>
                    <a:pt x="436321" y="13220"/>
                  </a:lnTo>
                  <a:lnTo>
                    <a:pt x="427177" y="13868"/>
                  </a:lnTo>
                  <a:lnTo>
                    <a:pt x="418934" y="17894"/>
                  </a:lnTo>
                  <a:lnTo>
                    <a:pt x="412661" y="25006"/>
                  </a:lnTo>
                  <a:lnTo>
                    <a:pt x="409625" y="34010"/>
                  </a:lnTo>
                  <a:lnTo>
                    <a:pt x="410260" y="43141"/>
                  </a:lnTo>
                  <a:lnTo>
                    <a:pt x="414274" y="51371"/>
                  </a:lnTo>
                  <a:lnTo>
                    <a:pt x="421411" y="57645"/>
                  </a:lnTo>
                  <a:lnTo>
                    <a:pt x="430415" y="60680"/>
                  </a:lnTo>
                  <a:lnTo>
                    <a:pt x="439559" y="60032"/>
                  </a:lnTo>
                  <a:lnTo>
                    <a:pt x="447802" y="56007"/>
                  </a:lnTo>
                  <a:lnTo>
                    <a:pt x="454088" y="48882"/>
                  </a:lnTo>
                  <a:lnTo>
                    <a:pt x="457111" y="39890"/>
                  </a:lnTo>
                  <a:close/>
                </a:path>
                <a:path w="596900" h="550544">
                  <a:moveTo>
                    <a:pt x="596480" y="257441"/>
                  </a:moveTo>
                  <a:lnTo>
                    <a:pt x="595845" y="248310"/>
                  </a:lnTo>
                  <a:lnTo>
                    <a:pt x="591820" y="240080"/>
                  </a:lnTo>
                  <a:lnTo>
                    <a:pt x="584708" y="233794"/>
                  </a:lnTo>
                  <a:lnTo>
                    <a:pt x="575691" y="230771"/>
                  </a:lnTo>
                  <a:lnTo>
                    <a:pt x="566547" y="231419"/>
                  </a:lnTo>
                  <a:lnTo>
                    <a:pt x="558304" y="235445"/>
                  </a:lnTo>
                  <a:lnTo>
                    <a:pt x="552030" y="242557"/>
                  </a:lnTo>
                  <a:lnTo>
                    <a:pt x="548995" y="251561"/>
                  </a:lnTo>
                  <a:lnTo>
                    <a:pt x="549643" y="260692"/>
                  </a:lnTo>
                  <a:lnTo>
                    <a:pt x="553656" y="268922"/>
                  </a:lnTo>
                  <a:lnTo>
                    <a:pt x="560781" y="275196"/>
                  </a:lnTo>
                  <a:lnTo>
                    <a:pt x="569785" y="278244"/>
                  </a:lnTo>
                  <a:lnTo>
                    <a:pt x="578929" y="277634"/>
                  </a:lnTo>
                  <a:lnTo>
                    <a:pt x="587171" y="273608"/>
                  </a:lnTo>
                  <a:lnTo>
                    <a:pt x="593458" y="266433"/>
                  </a:lnTo>
                  <a:lnTo>
                    <a:pt x="596480" y="25744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05155" y="2536063"/>
            <a:ext cx="694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del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9252" y="2912491"/>
            <a:ext cx="5085715" cy="593725"/>
            <a:chOff x="519252" y="2912491"/>
            <a:chExt cx="5085715" cy="5937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39" y="2912491"/>
              <a:ext cx="5084470" cy="1998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52" y="3134106"/>
              <a:ext cx="5079415" cy="1977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67" y="3353562"/>
              <a:ext cx="1131633" cy="15240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039" y="3701034"/>
            <a:ext cx="2276754" cy="1977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9470" y="3747261"/>
            <a:ext cx="300609" cy="106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61614" y="3701034"/>
            <a:ext cx="2399411" cy="19773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3673" y="4044822"/>
            <a:ext cx="4421733" cy="15455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7239" y="4266438"/>
            <a:ext cx="2192045" cy="19773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19252" y="4610227"/>
            <a:ext cx="4836795" cy="638810"/>
            <a:chOff x="519252" y="4610227"/>
            <a:chExt cx="4836795" cy="63881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039" y="4610227"/>
              <a:ext cx="4835423" cy="1998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242" y="5051298"/>
              <a:ext cx="2074494" cy="1977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252" y="4829683"/>
              <a:ext cx="4785410" cy="19989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20614" y="4699567"/>
            <a:ext cx="202691" cy="1276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20039" y="5398770"/>
            <a:ext cx="4585970" cy="417195"/>
            <a:chOff x="520039" y="5398770"/>
            <a:chExt cx="4585970" cy="417195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039" y="5398770"/>
              <a:ext cx="4585360" cy="1977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473" y="5618187"/>
              <a:ext cx="2413990" cy="19775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495669" y="2536063"/>
            <a:ext cx="1603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Model</a:t>
            </a:r>
            <a:r>
              <a:rPr dirty="0" sz="1800" spc="-5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Registry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526148" y="2912491"/>
            <a:ext cx="4607560" cy="419734"/>
            <a:chOff x="6526148" y="2912491"/>
            <a:chExt cx="4607560" cy="419734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6148" y="2912491"/>
              <a:ext cx="4607052" cy="1998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26148" y="3134106"/>
              <a:ext cx="2456053" cy="197739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26148" y="3479419"/>
            <a:ext cx="3827653" cy="19989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509257" y="3827526"/>
            <a:ext cx="5295265" cy="591820"/>
            <a:chOff x="6509257" y="3827526"/>
            <a:chExt cx="5295265" cy="591820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9257" y="3827526"/>
              <a:ext cx="4616831" cy="1977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3989" y="4046982"/>
              <a:ext cx="5280279" cy="19773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2813" y="4264279"/>
              <a:ext cx="991107" cy="154558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09257" y="4612385"/>
            <a:ext cx="5290820" cy="197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804" y="284226"/>
            <a:ext cx="3888104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0">
                <a:latin typeface="Segoe UI Light"/>
                <a:cs typeface="Segoe UI Light"/>
              </a:rPr>
              <a:t>Az</a:t>
            </a:r>
            <a:r>
              <a:rPr dirty="0" sz="3800" spc="-95">
                <a:latin typeface="Segoe UI Light"/>
                <a:cs typeface="Segoe UI Light"/>
              </a:rPr>
              <a:t>u</a:t>
            </a:r>
            <a:r>
              <a:rPr dirty="0" sz="3800" spc="-165">
                <a:latin typeface="Segoe UI Light"/>
                <a:cs typeface="Segoe UI Light"/>
              </a:rPr>
              <a:t>r</a:t>
            </a:r>
            <a:r>
              <a:rPr dirty="0" sz="3800">
                <a:latin typeface="Segoe UI Light"/>
                <a:cs typeface="Segoe UI Light"/>
              </a:rPr>
              <a:t>e</a:t>
            </a:r>
            <a:r>
              <a:rPr dirty="0" sz="3800" spc="-250">
                <a:latin typeface="Segoe UI Light"/>
                <a:cs typeface="Segoe UI Light"/>
              </a:rPr>
              <a:t> </a:t>
            </a:r>
            <a:r>
              <a:rPr dirty="0" sz="3800" spc="-95">
                <a:latin typeface="Segoe UI Light"/>
                <a:cs typeface="Segoe UI Light"/>
              </a:rPr>
              <a:t>Da</a:t>
            </a:r>
            <a:r>
              <a:rPr dirty="0" sz="3800" spc="-100">
                <a:latin typeface="Segoe UI Light"/>
                <a:cs typeface="Segoe UI Light"/>
              </a:rPr>
              <a:t>t</a:t>
            </a:r>
            <a:r>
              <a:rPr dirty="0" sz="3800">
                <a:latin typeface="Segoe UI Light"/>
                <a:cs typeface="Segoe UI Light"/>
              </a:rPr>
              <a:t>a</a:t>
            </a:r>
            <a:r>
              <a:rPr dirty="0" sz="3800" spc="-235">
                <a:latin typeface="Segoe UI Light"/>
                <a:cs typeface="Segoe UI Light"/>
              </a:rPr>
              <a:t> </a:t>
            </a:r>
            <a:r>
              <a:rPr dirty="0" sz="3800" spc="-105">
                <a:latin typeface="Segoe UI Light"/>
                <a:cs typeface="Segoe UI Light"/>
              </a:rPr>
              <a:t>P</a:t>
            </a:r>
            <a:r>
              <a:rPr dirty="0" sz="3800" spc="-100">
                <a:latin typeface="Segoe UI Light"/>
                <a:cs typeface="Segoe UI Light"/>
              </a:rPr>
              <a:t>l</a:t>
            </a:r>
            <a:r>
              <a:rPr dirty="0" sz="3800" spc="-95">
                <a:latin typeface="Segoe UI Light"/>
                <a:cs typeface="Segoe UI Light"/>
              </a:rPr>
              <a:t>a</a:t>
            </a:r>
            <a:r>
              <a:rPr dirty="0" sz="3800" spc="-100">
                <a:latin typeface="Segoe UI Light"/>
                <a:cs typeface="Segoe UI Light"/>
              </a:rPr>
              <a:t>t</a:t>
            </a:r>
            <a:r>
              <a:rPr dirty="0" sz="3800" spc="-105">
                <a:latin typeface="Segoe UI Light"/>
                <a:cs typeface="Segoe UI Light"/>
              </a:rPr>
              <a:t>f</a:t>
            </a:r>
            <a:r>
              <a:rPr dirty="0" sz="3800" spc="-100">
                <a:latin typeface="Segoe UI Light"/>
                <a:cs typeface="Segoe UI Light"/>
              </a:rPr>
              <a:t>o</a:t>
            </a:r>
            <a:r>
              <a:rPr dirty="0" sz="3800" spc="-114">
                <a:latin typeface="Segoe UI Light"/>
                <a:cs typeface="Segoe UI Light"/>
              </a:rPr>
              <a:t>r</a:t>
            </a:r>
            <a:r>
              <a:rPr dirty="0" sz="3800">
                <a:latin typeface="Segoe UI Light"/>
                <a:cs typeface="Segoe UI Light"/>
              </a:rPr>
              <a:t>m</a:t>
            </a:r>
            <a:endParaRPr sz="3800">
              <a:latin typeface="Segoe UI Light"/>
              <a:cs typeface="Segoe U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4025" y="1093216"/>
          <a:ext cx="11133455" cy="550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2970"/>
                <a:gridCol w="2472689"/>
                <a:gridCol w="2157095"/>
                <a:gridCol w="2103120"/>
                <a:gridCol w="2226309"/>
              </a:tblGrid>
              <a:tr h="649986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Data</a:t>
                      </a:r>
                      <a:r>
                        <a:rPr dirty="0" sz="1800" spc="-7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Collection</a:t>
                      </a:r>
                      <a:endParaRPr sz="1800">
                        <a:latin typeface="Segoe UI Light"/>
                        <a:cs typeface="Segoe UI Light"/>
                      </a:endParaRPr>
                    </a:p>
                  </a:txBody>
                  <a:tcPr marL="0" marR="0" marB="0" marT="181610"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solidFill>
                      <a:srgbClr val="003B6C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Data</a:t>
                      </a:r>
                      <a:r>
                        <a:rPr dirty="0" sz="1800" spc="-6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dirty="0" sz="1800" spc="-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Processing</a:t>
                      </a:r>
                      <a:endParaRPr sz="1800">
                        <a:latin typeface="Segoe UI Light"/>
                        <a:cs typeface="Segoe UI Light"/>
                      </a:endParaRPr>
                    </a:p>
                  </a:txBody>
                  <a:tcPr marL="0" marR="0" marB="0" marT="18161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solidFill>
                      <a:srgbClr val="003B6C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Data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dirty="0" sz="1800" spc="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Storage</a:t>
                      </a:r>
                      <a:endParaRPr sz="1800">
                        <a:latin typeface="Segoe UI Light"/>
                        <a:cs typeface="Segoe UI Light"/>
                      </a:endParaRPr>
                    </a:p>
                  </a:txBody>
                  <a:tcPr marL="0" marR="0" marB="0" marT="18161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solidFill>
                      <a:srgbClr val="003B6C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Data</a:t>
                      </a:r>
                      <a:r>
                        <a:rPr dirty="0" sz="1800" spc="-7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Analysis</a:t>
                      </a:r>
                      <a:endParaRPr sz="1800">
                        <a:latin typeface="Segoe UI Light"/>
                        <a:cs typeface="Segoe UI Light"/>
                      </a:endParaRPr>
                    </a:p>
                  </a:txBody>
                  <a:tcPr marL="0" marR="0" marB="0" marT="18161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9525">
                      <a:solidFill>
                        <a:srgbClr val="FF4343"/>
                      </a:solidFill>
                      <a:prstDash val="solid"/>
                    </a:lnB>
                    <a:solidFill>
                      <a:srgbClr val="003B6C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Presentation</a:t>
                      </a:r>
                      <a:endParaRPr sz="1800">
                        <a:latin typeface="Segoe UI Light"/>
                        <a:cs typeface="Segoe UI Light"/>
                      </a:endParaRPr>
                    </a:p>
                  </a:txBody>
                  <a:tcPr marL="0" marR="0" marB="0" marT="181610">
                    <a:lnL w="12700">
                      <a:solidFill>
                        <a:srgbClr val="333333"/>
                      </a:solidFill>
                      <a:prstDash val="solid"/>
                    </a:lnL>
                    <a:lnT w="12700">
                      <a:solidFill>
                        <a:srgbClr val="333333"/>
                      </a:solidFill>
                      <a:prstDash val="solid"/>
                    </a:lnT>
                    <a:solidFill>
                      <a:srgbClr val="003B6C"/>
                    </a:solidFill>
                  </a:tcPr>
                </a:tc>
              </a:tr>
              <a:tr h="597662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Factory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7960">
                    <a:lnR w="12700">
                      <a:solidFill>
                        <a:srgbClr val="333333"/>
                      </a:solidFill>
                      <a:prstDash val="solid"/>
                    </a:lnR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Factory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79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7960">
                    <a:lnL w="127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333333"/>
                      </a:solidFill>
                      <a:prstDash val="solid"/>
                    </a:lnR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Machine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Learning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333333"/>
                      </a:solidFill>
                      <a:prstDash val="solid"/>
                    </a:lnR>
                    <a:lnT w="9525">
                      <a:solidFill>
                        <a:srgbClr val="FF4343"/>
                      </a:solidFill>
                      <a:prstDash val="solid"/>
                    </a:lnT>
                    <a:lnB w="9525">
                      <a:solidFill>
                        <a:srgbClr val="FF434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dirty="0" sz="1400" spc="-5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333333"/>
                      </a:solidFill>
                      <a:prstDash val="solid"/>
                    </a:lnL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598297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IoT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230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 marR="61976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Table/Blob/File/ </a:t>
                      </a:r>
                      <a:r>
                        <a:rPr dirty="0" sz="1400" spc="-37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Queue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9525">
                      <a:solidFill>
                        <a:srgbClr val="FF434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embedded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Import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1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Export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635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 marR="105092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Cloud</a:t>
                      </a:r>
                      <a:r>
                        <a:rPr dirty="0" sz="1400" spc="-7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dirty="0" sz="1400" spc="-5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 marR="54737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dirty="0" sz="1400" spc="-37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SharePoint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6808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Tools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445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HPC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Batch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DWH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Analysis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Cloud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23825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530733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Big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Tools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55575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Functions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3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3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3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3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300" spc="-1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dirty="0" sz="13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3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300">
                        <a:latin typeface="Segoe UI"/>
                        <a:cs typeface="Segoe UI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DSVM</a:t>
                      </a:r>
                      <a:r>
                        <a:rPr dirty="0" sz="1400" spc="-1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DLVM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Notebook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599693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Search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865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Stream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8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Blockchain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(Bletchley</a:t>
                      </a:r>
                      <a:r>
                        <a:rPr dirty="0" sz="1400" spc="-1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8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Cognitive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8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Excel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89865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599719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Backup/Restore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MySQL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PostgreSQL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8382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Stream</a:t>
                      </a:r>
                      <a:r>
                        <a:rPr dirty="0" sz="1400" spc="-5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QlikView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Tableau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lnB w="3175">
                      <a:solidFill>
                        <a:srgbClr val="333333"/>
                      </a:solidFill>
                      <a:prstDash val="solid"/>
                    </a:lnB>
                    <a:solidFill>
                      <a:srgbClr val="4EB0FF"/>
                    </a:solidFill>
                  </a:tcPr>
                </a:tc>
              </a:tr>
              <a:tr h="599681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Other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Tools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(AzCopy)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MySQL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PostgreSQL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8382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VM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+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333333"/>
                      </a:solidFill>
                      <a:prstDash val="solid"/>
                    </a:lnT>
                    <a:solidFill>
                      <a:srgbClr val="4EB0FF"/>
                    </a:solidFill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/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VM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(SS*S)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333333"/>
                      </a:solidFill>
                      <a:prstDash val="solid"/>
                    </a:lnL>
                    <a:lnT w="3175">
                      <a:solidFill>
                        <a:srgbClr val="333333"/>
                      </a:solidFill>
                      <a:prstDash val="solid"/>
                    </a:lnT>
                    <a:solidFill>
                      <a:srgbClr val="4EB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86080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5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Runs</a:t>
            </a:r>
            <a:r>
              <a:rPr dirty="0" sz="1950" spc="2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Experiments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5876" y="1563370"/>
            <a:ext cx="1203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Experiment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339" y="1940179"/>
            <a:ext cx="3809491" cy="1998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427" y="2225801"/>
            <a:ext cx="2810764" cy="1977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7205" y="2507107"/>
            <a:ext cx="2648712" cy="154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95876" y="3032582"/>
            <a:ext cx="4343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6609" y="3412997"/>
            <a:ext cx="5581776" cy="1977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3809" y="3694938"/>
            <a:ext cx="4453255" cy="1965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4539" y="4259707"/>
            <a:ext cx="6698996" cy="1998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83809" y="3978402"/>
            <a:ext cx="2629789" cy="1977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7427" y="4541646"/>
            <a:ext cx="6232144" cy="19989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595876" y="5069585"/>
            <a:ext cx="1903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Run</a:t>
            </a:r>
            <a:r>
              <a:rPr dirty="0" sz="1800" spc="-3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configuration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10227" y="5445378"/>
            <a:ext cx="7069455" cy="419734"/>
            <a:chOff x="4610227" y="5445378"/>
            <a:chExt cx="7069455" cy="419734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227" y="5445378"/>
              <a:ext cx="7069455" cy="1998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2259" y="5685700"/>
              <a:ext cx="562355" cy="179031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05191" y="2405633"/>
            <a:ext cx="2383790" cy="2776855"/>
          </a:xfrm>
          <a:custGeom>
            <a:avLst/>
            <a:gdLst/>
            <a:ahLst/>
            <a:cxnLst/>
            <a:rect l="l" t="t" r="r" b="b"/>
            <a:pathLst>
              <a:path w="2383790" h="2776854">
                <a:moveTo>
                  <a:pt x="682003" y="1135888"/>
                </a:moveTo>
                <a:lnTo>
                  <a:pt x="313734" y="1829137"/>
                </a:lnTo>
                <a:lnTo>
                  <a:pt x="124622" y="2185130"/>
                </a:lnTo>
                <a:lnTo>
                  <a:pt x="54950" y="2316285"/>
                </a:lnTo>
                <a:lnTo>
                  <a:pt x="44997" y="2335022"/>
                </a:lnTo>
                <a:lnTo>
                  <a:pt x="23271" y="2373617"/>
                </a:lnTo>
                <a:lnTo>
                  <a:pt x="8794" y="2413338"/>
                </a:lnTo>
                <a:lnTo>
                  <a:pt x="1169" y="2453623"/>
                </a:lnTo>
                <a:lnTo>
                  <a:pt x="0" y="2493911"/>
                </a:lnTo>
                <a:lnTo>
                  <a:pt x="4889" y="2533640"/>
                </a:lnTo>
                <a:lnTo>
                  <a:pt x="15442" y="2572249"/>
                </a:lnTo>
                <a:lnTo>
                  <a:pt x="31261" y="2609178"/>
                </a:lnTo>
                <a:lnTo>
                  <a:pt x="51950" y="2643863"/>
                </a:lnTo>
                <a:lnTo>
                  <a:pt x="77114" y="2675745"/>
                </a:lnTo>
                <a:lnTo>
                  <a:pt x="106355" y="2704262"/>
                </a:lnTo>
                <a:lnTo>
                  <a:pt x="139278" y="2728853"/>
                </a:lnTo>
                <a:lnTo>
                  <a:pt x="175487" y="2748956"/>
                </a:lnTo>
                <a:lnTo>
                  <a:pt x="214584" y="2764010"/>
                </a:lnTo>
                <a:lnTo>
                  <a:pt x="256174" y="2773455"/>
                </a:lnTo>
                <a:lnTo>
                  <a:pt x="299860" y="2776728"/>
                </a:lnTo>
                <a:lnTo>
                  <a:pt x="1330997" y="2776728"/>
                </a:lnTo>
                <a:lnTo>
                  <a:pt x="1860500" y="2776728"/>
                </a:lnTo>
                <a:lnTo>
                  <a:pt x="2055580" y="2776728"/>
                </a:lnTo>
                <a:lnTo>
                  <a:pt x="2083448" y="2776728"/>
                </a:lnTo>
                <a:lnTo>
                  <a:pt x="2127134" y="2773455"/>
                </a:lnTo>
                <a:lnTo>
                  <a:pt x="2168724" y="2764010"/>
                </a:lnTo>
                <a:lnTo>
                  <a:pt x="2207822" y="2748956"/>
                </a:lnTo>
                <a:lnTo>
                  <a:pt x="2244030" y="2728853"/>
                </a:lnTo>
                <a:lnTo>
                  <a:pt x="2276954" y="2704262"/>
                </a:lnTo>
                <a:lnTo>
                  <a:pt x="2306196" y="2675745"/>
                </a:lnTo>
                <a:lnTo>
                  <a:pt x="2331361" y="2643863"/>
                </a:lnTo>
                <a:lnTo>
                  <a:pt x="2352051" y="2609178"/>
                </a:lnTo>
                <a:lnTo>
                  <a:pt x="2367872" y="2572249"/>
                </a:lnTo>
                <a:lnTo>
                  <a:pt x="2378427" y="2533640"/>
                </a:lnTo>
                <a:lnTo>
                  <a:pt x="2383319" y="2493911"/>
                </a:lnTo>
                <a:lnTo>
                  <a:pt x="2382152" y="2453623"/>
                </a:lnTo>
                <a:lnTo>
                  <a:pt x="2374530" y="2413338"/>
                </a:lnTo>
                <a:lnTo>
                  <a:pt x="2360058" y="2373617"/>
                </a:lnTo>
                <a:lnTo>
                  <a:pt x="2338337" y="2335022"/>
                </a:lnTo>
                <a:lnTo>
                  <a:pt x="1970053" y="1641772"/>
                </a:lnTo>
                <a:lnTo>
                  <a:pt x="1780934" y="1285779"/>
                </a:lnTo>
                <a:lnTo>
                  <a:pt x="1711259" y="1154624"/>
                </a:lnTo>
                <a:lnTo>
                  <a:pt x="1701305" y="1135888"/>
                </a:lnTo>
                <a:lnTo>
                  <a:pt x="1701305" y="479202"/>
                </a:lnTo>
                <a:lnTo>
                  <a:pt x="1701305" y="141986"/>
                </a:lnTo>
                <a:lnTo>
                  <a:pt x="1701305" y="17748"/>
                </a:lnTo>
                <a:lnTo>
                  <a:pt x="1701305" y="0"/>
                </a:lnTo>
                <a:lnTo>
                  <a:pt x="1112021" y="0"/>
                </a:lnTo>
                <a:lnTo>
                  <a:pt x="809416" y="0"/>
                </a:lnTo>
                <a:lnTo>
                  <a:pt x="697930" y="0"/>
                </a:lnTo>
                <a:lnTo>
                  <a:pt x="682003" y="0"/>
                </a:lnTo>
                <a:lnTo>
                  <a:pt x="682003" y="1135888"/>
                </a:lnTo>
                <a:close/>
              </a:path>
              <a:path w="2383790" h="2776854">
                <a:moveTo>
                  <a:pt x="213246" y="2025395"/>
                </a:moveTo>
                <a:lnTo>
                  <a:pt x="2170062" y="2025395"/>
                </a:lnTo>
              </a:path>
              <a:path w="2383790" h="2776854">
                <a:moveTo>
                  <a:pt x="1328814" y="501395"/>
                </a:moveTo>
                <a:lnTo>
                  <a:pt x="1693050" y="501395"/>
                </a:lnTo>
              </a:path>
              <a:path w="2383790" h="2776854">
                <a:moveTo>
                  <a:pt x="1328814" y="1001267"/>
                </a:moveTo>
                <a:lnTo>
                  <a:pt x="1693050" y="1001267"/>
                </a:lnTo>
              </a:path>
              <a:path w="2383790" h="2776854">
                <a:moveTo>
                  <a:pt x="1328814" y="1525523"/>
                </a:moveTo>
                <a:lnTo>
                  <a:pt x="1897266" y="1525523"/>
                </a:lnTo>
              </a:path>
              <a:path w="2383790" h="2776854">
                <a:moveTo>
                  <a:pt x="417462" y="0"/>
                </a:moveTo>
                <a:lnTo>
                  <a:pt x="1965846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42099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5">
                <a:solidFill>
                  <a:srgbClr val="000000"/>
                </a:solidFill>
              </a:rPr>
              <a:t> ML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10">
                <a:solidFill>
                  <a:srgbClr val="000000"/>
                </a:solidFill>
              </a:rPr>
              <a:t>service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Image and</a:t>
            </a:r>
            <a:r>
              <a:rPr dirty="0" sz="1950" spc="-2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Registry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99111" y="1763267"/>
            <a:ext cx="1032510" cy="684530"/>
            <a:chOff x="6499111" y="1763267"/>
            <a:chExt cx="1032510" cy="684530"/>
          </a:xfrm>
        </p:grpSpPr>
        <p:sp>
          <p:nvSpPr>
            <p:cNvPr id="4" name="object 4"/>
            <p:cNvSpPr/>
            <p:nvPr/>
          </p:nvSpPr>
          <p:spPr>
            <a:xfrm>
              <a:off x="6499111" y="1763267"/>
              <a:ext cx="1032510" cy="684530"/>
            </a:xfrm>
            <a:custGeom>
              <a:avLst/>
              <a:gdLst/>
              <a:ahLst/>
              <a:cxnLst/>
              <a:rect l="l" t="t" r="r" b="b"/>
              <a:pathLst>
                <a:path w="1032509" h="684530">
                  <a:moveTo>
                    <a:pt x="816215" y="110617"/>
                  </a:moveTo>
                  <a:lnTo>
                    <a:pt x="804785" y="123444"/>
                  </a:lnTo>
                  <a:lnTo>
                    <a:pt x="791221" y="146200"/>
                  </a:lnTo>
                  <a:lnTo>
                    <a:pt x="782671" y="172815"/>
                  </a:lnTo>
                  <a:lnTo>
                    <a:pt x="778763" y="200810"/>
                  </a:lnTo>
                  <a:lnTo>
                    <a:pt x="779131" y="227711"/>
                  </a:lnTo>
                  <a:lnTo>
                    <a:pt x="781819" y="246185"/>
                  </a:lnTo>
                  <a:lnTo>
                    <a:pt x="786830" y="264445"/>
                  </a:lnTo>
                  <a:lnTo>
                    <a:pt x="794150" y="281896"/>
                  </a:lnTo>
                  <a:lnTo>
                    <a:pt x="803769" y="297942"/>
                  </a:lnTo>
                  <a:lnTo>
                    <a:pt x="795131" y="302567"/>
                  </a:lnTo>
                  <a:lnTo>
                    <a:pt x="750645" y="319518"/>
                  </a:lnTo>
                  <a:lnTo>
                    <a:pt x="694549" y="326644"/>
                  </a:lnTo>
                  <a:lnTo>
                    <a:pt x="3415" y="326644"/>
                  </a:lnTo>
                  <a:lnTo>
                    <a:pt x="1383" y="342646"/>
                  </a:lnTo>
                  <a:lnTo>
                    <a:pt x="0" y="383484"/>
                  </a:lnTo>
                  <a:lnTo>
                    <a:pt x="3653" y="424084"/>
                  </a:lnTo>
                  <a:lnTo>
                    <a:pt x="12330" y="463875"/>
                  </a:lnTo>
                  <a:lnTo>
                    <a:pt x="26021" y="502285"/>
                  </a:lnTo>
                  <a:lnTo>
                    <a:pt x="35292" y="521462"/>
                  </a:lnTo>
                  <a:lnTo>
                    <a:pt x="36308" y="523621"/>
                  </a:lnTo>
                  <a:lnTo>
                    <a:pt x="67038" y="568029"/>
                  </a:lnTo>
                  <a:lnTo>
                    <a:pt x="103145" y="604789"/>
                  </a:lnTo>
                  <a:lnTo>
                    <a:pt x="143940" y="634198"/>
                  </a:lnTo>
                  <a:lnTo>
                    <a:pt x="188733" y="656554"/>
                  </a:lnTo>
                  <a:lnTo>
                    <a:pt x="236836" y="672153"/>
                  </a:lnTo>
                  <a:lnTo>
                    <a:pt x="287561" y="681295"/>
                  </a:lnTo>
                  <a:lnTo>
                    <a:pt x="340219" y="684276"/>
                  </a:lnTo>
                  <a:lnTo>
                    <a:pt x="391202" y="682578"/>
                  </a:lnTo>
                  <a:lnTo>
                    <a:pt x="440753" y="677468"/>
                  </a:lnTo>
                  <a:lnTo>
                    <a:pt x="488729" y="668920"/>
                  </a:lnTo>
                  <a:lnTo>
                    <a:pt x="534987" y="656907"/>
                  </a:lnTo>
                  <a:lnTo>
                    <a:pt x="579386" y="641404"/>
                  </a:lnTo>
                  <a:lnTo>
                    <a:pt x="621783" y="622384"/>
                  </a:lnTo>
                  <a:lnTo>
                    <a:pt x="662037" y="599821"/>
                  </a:lnTo>
                  <a:lnTo>
                    <a:pt x="700004" y="573688"/>
                  </a:lnTo>
                  <a:lnTo>
                    <a:pt x="735543" y="543961"/>
                  </a:lnTo>
                  <a:lnTo>
                    <a:pt x="768512" y="510613"/>
                  </a:lnTo>
                  <a:lnTo>
                    <a:pt x="798769" y="473618"/>
                  </a:lnTo>
                  <a:lnTo>
                    <a:pt x="826170" y="432949"/>
                  </a:lnTo>
                  <a:lnTo>
                    <a:pt x="850575" y="388580"/>
                  </a:lnTo>
                  <a:lnTo>
                    <a:pt x="871841" y="340487"/>
                  </a:lnTo>
                  <a:lnTo>
                    <a:pt x="917225" y="339056"/>
                  </a:lnTo>
                  <a:lnTo>
                    <a:pt x="960121" y="327231"/>
                  </a:lnTo>
                  <a:lnTo>
                    <a:pt x="997231" y="303428"/>
                  </a:lnTo>
                  <a:lnTo>
                    <a:pt x="1025257" y="266065"/>
                  </a:lnTo>
                  <a:lnTo>
                    <a:pt x="1032496" y="251206"/>
                  </a:lnTo>
                  <a:lnTo>
                    <a:pt x="1018018" y="242697"/>
                  </a:lnTo>
                  <a:lnTo>
                    <a:pt x="991631" y="230886"/>
                  </a:lnTo>
                  <a:lnTo>
                    <a:pt x="895463" y="230886"/>
                  </a:lnTo>
                  <a:lnTo>
                    <a:pt x="887664" y="199276"/>
                  </a:lnTo>
                  <a:lnTo>
                    <a:pt x="872984" y="170132"/>
                  </a:lnTo>
                  <a:lnTo>
                    <a:pt x="853064" y="143964"/>
                  </a:lnTo>
                  <a:lnTo>
                    <a:pt x="829550" y="121285"/>
                  </a:lnTo>
                  <a:lnTo>
                    <a:pt x="816215" y="110617"/>
                  </a:lnTo>
                  <a:close/>
                </a:path>
                <a:path w="1032509" h="684530">
                  <a:moveTo>
                    <a:pt x="642098" y="216027"/>
                  </a:moveTo>
                  <a:lnTo>
                    <a:pt x="92950" y="216027"/>
                  </a:lnTo>
                  <a:lnTo>
                    <a:pt x="92950" y="326644"/>
                  </a:lnTo>
                  <a:lnTo>
                    <a:pt x="642098" y="326644"/>
                  </a:lnTo>
                  <a:lnTo>
                    <a:pt x="642098" y="216027"/>
                  </a:lnTo>
                  <a:close/>
                </a:path>
                <a:path w="1032509" h="684530">
                  <a:moveTo>
                    <a:pt x="958740" y="224027"/>
                  </a:moveTo>
                  <a:lnTo>
                    <a:pt x="926685" y="224373"/>
                  </a:lnTo>
                  <a:lnTo>
                    <a:pt x="895463" y="230886"/>
                  </a:lnTo>
                  <a:lnTo>
                    <a:pt x="991631" y="230886"/>
                  </a:lnTo>
                  <a:lnTo>
                    <a:pt x="989796" y="230064"/>
                  </a:lnTo>
                  <a:lnTo>
                    <a:pt x="958740" y="224027"/>
                  </a:lnTo>
                  <a:close/>
                </a:path>
                <a:path w="1032509" h="684530">
                  <a:moveTo>
                    <a:pt x="535926" y="0"/>
                  </a:moveTo>
                  <a:lnTo>
                    <a:pt x="409307" y="0"/>
                  </a:lnTo>
                  <a:lnTo>
                    <a:pt x="409307" y="108585"/>
                  </a:lnTo>
                  <a:lnTo>
                    <a:pt x="199122" y="108585"/>
                  </a:lnTo>
                  <a:lnTo>
                    <a:pt x="199122" y="216027"/>
                  </a:lnTo>
                  <a:lnTo>
                    <a:pt x="535926" y="216027"/>
                  </a:lnTo>
                  <a:lnTo>
                    <a:pt x="53592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11099" y="1780031"/>
              <a:ext cx="515620" cy="512445"/>
            </a:xfrm>
            <a:custGeom>
              <a:avLst/>
              <a:gdLst/>
              <a:ahLst/>
              <a:cxnLst/>
              <a:rect l="l" t="t" r="r" b="b"/>
              <a:pathLst>
                <a:path w="515620" h="512444">
                  <a:moveTo>
                    <a:pt x="91452" y="216408"/>
                  </a:moveTo>
                  <a:lnTo>
                    <a:pt x="0" y="216408"/>
                  </a:lnTo>
                  <a:lnTo>
                    <a:pt x="0" y="309372"/>
                  </a:lnTo>
                  <a:lnTo>
                    <a:pt x="91452" y="309372"/>
                  </a:lnTo>
                  <a:lnTo>
                    <a:pt x="91452" y="216408"/>
                  </a:lnTo>
                  <a:close/>
                </a:path>
                <a:path w="515620" h="512444">
                  <a:moveTo>
                    <a:pt x="198132" y="216408"/>
                  </a:moveTo>
                  <a:lnTo>
                    <a:pt x="105168" y="216408"/>
                  </a:lnTo>
                  <a:lnTo>
                    <a:pt x="105168" y="309372"/>
                  </a:lnTo>
                  <a:lnTo>
                    <a:pt x="198132" y="309372"/>
                  </a:lnTo>
                  <a:lnTo>
                    <a:pt x="198132" y="216408"/>
                  </a:lnTo>
                  <a:close/>
                </a:path>
                <a:path w="515620" h="512444">
                  <a:moveTo>
                    <a:pt x="198132" y="106680"/>
                  </a:moveTo>
                  <a:lnTo>
                    <a:pt x="105168" y="106680"/>
                  </a:lnTo>
                  <a:lnTo>
                    <a:pt x="105168" y="202692"/>
                  </a:lnTo>
                  <a:lnTo>
                    <a:pt x="198132" y="202692"/>
                  </a:lnTo>
                  <a:lnTo>
                    <a:pt x="198132" y="106680"/>
                  </a:lnTo>
                  <a:close/>
                </a:path>
                <a:path w="515620" h="512444">
                  <a:moveTo>
                    <a:pt x="216420" y="486918"/>
                  </a:moveTo>
                  <a:lnTo>
                    <a:pt x="214426" y="477151"/>
                  </a:lnTo>
                  <a:lnTo>
                    <a:pt x="209029" y="469163"/>
                  </a:lnTo>
                  <a:lnTo>
                    <a:pt x="201041" y="463765"/>
                  </a:lnTo>
                  <a:lnTo>
                    <a:pt x="191274" y="461772"/>
                  </a:lnTo>
                  <a:lnTo>
                    <a:pt x="181495" y="463765"/>
                  </a:lnTo>
                  <a:lnTo>
                    <a:pt x="173507" y="469163"/>
                  </a:lnTo>
                  <a:lnTo>
                    <a:pt x="168109" y="477151"/>
                  </a:lnTo>
                  <a:lnTo>
                    <a:pt x="166128" y="486918"/>
                  </a:lnTo>
                  <a:lnTo>
                    <a:pt x="168109" y="496697"/>
                  </a:lnTo>
                  <a:lnTo>
                    <a:pt x="173507" y="504685"/>
                  </a:lnTo>
                  <a:lnTo>
                    <a:pt x="181495" y="510082"/>
                  </a:lnTo>
                  <a:lnTo>
                    <a:pt x="191274" y="512064"/>
                  </a:lnTo>
                  <a:lnTo>
                    <a:pt x="201041" y="510082"/>
                  </a:lnTo>
                  <a:lnTo>
                    <a:pt x="209029" y="504685"/>
                  </a:lnTo>
                  <a:lnTo>
                    <a:pt x="214426" y="496697"/>
                  </a:lnTo>
                  <a:lnTo>
                    <a:pt x="216420" y="486918"/>
                  </a:lnTo>
                  <a:close/>
                </a:path>
                <a:path w="515620" h="512444">
                  <a:moveTo>
                    <a:pt x="303288" y="216408"/>
                  </a:moveTo>
                  <a:lnTo>
                    <a:pt x="211848" y="216408"/>
                  </a:lnTo>
                  <a:lnTo>
                    <a:pt x="211848" y="309372"/>
                  </a:lnTo>
                  <a:lnTo>
                    <a:pt x="303288" y="309372"/>
                  </a:lnTo>
                  <a:lnTo>
                    <a:pt x="303288" y="216408"/>
                  </a:lnTo>
                  <a:close/>
                </a:path>
                <a:path w="515620" h="512444">
                  <a:moveTo>
                    <a:pt x="303288" y="106680"/>
                  </a:moveTo>
                  <a:lnTo>
                    <a:pt x="211848" y="106680"/>
                  </a:lnTo>
                  <a:lnTo>
                    <a:pt x="211848" y="202692"/>
                  </a:lnTo>
                  <a:lnTo>
                    <a:pt x="303288" y="202692"/>
                  </a:lnTo>
                  <a:lnTo>
                    <a:pt x="303288" y="106680"/>
                  </a:lnTo>
                  <a:close/>
                </a:path>
                <a:path w="515620" h="512444">
                  <a:moveTo>
                    <a:pt x="409968" y="216408"/>
                  </a:moveTo>
                  <a:lnTo>
                    <a:pt x="317004" y="216408"/>
                  </a:lnTo>
                  <a:lnTo>
                    <a:pt x="317004" y="309372"/>
                  </a:lnTo>
                  <a:lnTo>
                    <a:pt x="409968" y="309372"/>
                  </a:lnTo>
                  <a:lnTo>
                    <a:pt x="409968" y="216408"/>
                  </a:lnTo>
                  <a:close/>
                </a:path>
                <a:path w="515620" h="512444">
                  <a:moveTo>
                    <a:pt x="409968" y="106680"/>
                  </a:moveTo>
                  <a:lnTo>
                    <a:pt x="317004" y="106680"/>
                  </a:lnTo>
                  <a:lnTo>
                    <a:pt x="317004" y="202692"/>
                  </a:lnTo>
                  <a:lnTo>
                    <a:pt x="409968" y="202692"/>
                  </a:lnTo>
                  <a:lnTo>
                    <a:pt x="409968" y="106680"/>
                  </a:lnTo>
                  <a:close/>
                </a:path>
                <a:path w="515620" h="512444">
                  <a:moveTo>
                    <a:pt x="409968" y="0"/>
                  </a:moveTo>
                  <a:lnTo>
                    <a:pt x="317004" y="0"/>
                  </a:lnTo>
                  <a:lnTo>
                    <a:pt x="317004" y="94488"/>
                  </a:lnTo>
                  <a:lnTo>
                    <a:pt x="409968" y="94488"/>
                  </a:lnTo>
                  <a:lnTo>
                    <a:pt x="409968" y="0"/>
                  </a:lnTo>
                  <a:close/>
                </a:path>
                <a:path w="515620" h="512444">
                  <a:moveTo>
                    <a:pt x="515124" y="216408"/>
                  </a:moveTo>
                  <a:lnTo>
                    <a:pt x="423684" y="216408"/>
                  </a:lnTo>
                  <a:lnTo>
                    <a:pt x="423684" y="309372"/>
                  </a:lnTo>
                  <a:lnTo>
                    <a:pt x="515124" y="309372"/>
                  </a:lnTo>
                  <a:lnTo>
                    <a:pt x="515124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6371" y="2249423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22986" y="0"/>
                  </a:moveTo>
                  <a:lnTo>
                    <a:pt x="18796" y="0"/>
                  </a:lnTo>
                  <a:lnTo>
                    <a:pt x="11465" y="1339"/>
                  </a:lnTo>
                  <a:lnTo>
                    <a:pt x="5492" y="5095"/>
                  </a:lnTo>
                  <a:lnTo>
                    <a:pt x="1472" y="10876"/>
                  </a:lnTo>
                  <a:lnTo>
                    <a:pt x="0" y="18287"/>
                  </a:lnTo>
                  <a:lnTo>
                    <a:pt x="1472" y="25699"/>
                  </a:lnTo>
                  <a:lnTo>
                    <a:pt x="5492" y="31480"/>
                  </a:lnTo>
                  <a:lnTo>
                    <a:pt x="11465" y="35236"/>
                  </a:lnTo>
                  <a:lnTo>
                    <a:pt x="18796" y="36575"/>
                  </a:lnTo>
                  <a:lnTo>
                    <a:pt x="25967" y="35236"/>
                  </a:lnTo>
                  <a:lnTo>
                    <a:pt x="31591" y="31480"/>
                  </a:lnTo>
                  <a:lnTo>
                    <a:pt x="35262" y="25699"/>
                  </a:lnTo>
                  <a:lnTo>
                    <a:pt x="36575" y="18287"/>
                  </a:lnTo>
                  <a:lnTo>
                    <a:pt x="36575" y="12953"/>
                  </a:lnTo>
                  <a:lnTo>
                    <a:pt x="35559" y="10795"/>
                  </a:lnTo>
                  <a:lnTo>
                    <a:pt x="34544" y="13970"/>
                  </a:lnTo>
                  <a:lnTo>
                    <a:pt x="31369" y="15112"/>
                  </a:lnTo>
                  <a:lnTo>
                    <a:pt x="25019" y="15112"/>
                  </a:lnTo>
                  <a:lnTo>
                    <a:pt x="21971" y="11811"/>
                  </a:lnTo>
                  <a:lnTo>
                    <a:pt x="21971" y="4317"/>
                  </a:lnTo>
                  <a:lnTo>
                    <a:pt x="22986" y="2159"/>
                  </a:lnTo>
                  <a:lnTo>
                    <a:pt x="25019" y="1015"/>
                  </a:lnTo>
                  <a:lnTo>
                    <a:pt x="2298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83679" y="2311907"/>
              <a:ext cx="285115" cy="117475"/>
            </a:xfrm>
            <a:custGeom>
              <a:avLst/>
              <a:gdLst/>
              <a:ahLst/>
              <a:cxnLst/>
              <a:rect l="l" t="t" r="r" b="b"/>
              <a:pathLst>
                <a:path w="285115" h="117475">
                  <a:moveTo>
                    <a:pt x="170561" y="0"/>
                  </a:moveTo>
                  <a:lnTo>
                    <a:pt x="132143" y="7985"/>
                  </a:lnTo>
                  <a:lnTo>
                    <a:pt x="78061" y="13414"/>
                  </a:lnTo>
                  <a:lnTo>
                    <a:pt x="58971" y="13827"/>
                  </a:lnTo>
                  <a:lnTo>
                    <a:pt x="25273" y="13715"/>
                  </a:lnTo>
                  <a:lnTo>
                    <a:pt x="12838" y="13414"/>
                  </a:lnTo>
                  <a:lnTo>
                    <a:pt x="0" y="12826"/>
                  </a:lnTo>
                  <a:lnTo>
                    <a:pt x="29823" y="40871"/>
                  </a:lnTo>
                  <a:lnTo>
                    <a:pt x="63034" y="65776"/>
                  </a:lnTo>
                  <a:lnTo>
                    <a:pt x="100965" y="86709"/>
                  </a:lnTo>
                  <a:lnTo>
                    <a:pt x="144949" y="102837"/>
                  </a:lnTo>
                  <a:lnTo>
                    <a:pt x="196320" y="113327"/>
                  </a:lnTo>
                  <a:lnTo>
                    <a:pt x="256413" y="117347"/>
                  </a:lnTo>
                  <a:lnTo>
                    <a:pt x="284988" y="117347"/>
                  </a:lnTo>
                  <a:lnTo>
                    <a:pt x="243391" y="92243"/>
                  </a:lnTo>
                  <a:lnTo>
                    <a:pt x="211296" y="63865"/>
                  </a:lnTo>
                  <a:lnTo>
                    <a:pt x="187440" y="32891"/>
                  </a:lnTo>
                  <a:lnTo>
                    <a:pt x="170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99663" y="1807216"/>
            <a:ext cx="596900" cy="550545"/>
            <a:chOff x="499663" y="1807216"/>
            <a:chExt cx="596900" cy="550545"/>
          </a:xfrm>
        </p:grpSpPr>
        <p:sp>
          <p:nvSpPr>
            <p:cNvPr id="9" name="object 9"/>
            <p:cNvSpPr/>
            <p:nvPr/>
          </p:nvSpPr>
          <p:spPr>
            <a:xfrm>
              <a:off x="515632" y="1828419"/>
              <a:ext cx="562610" cy="506095"/>
            </a:xfrm>
            <a:custGeom>
              <a:avLst/>
              <a:gdLst/>
              <a:ahLst/>
              <a:cxnLst/>
              <a:rect l="l" t="t" r="r" b="b"/>
              <a:pathLst>
                <a:path w="562610" h="506094">
                  <a:moveTo>
                    <a:pt x="144398" y="489965"/>
                  </a:moveTo>
                  <a:lnTo>
                    <a:pt x="0" y="271271"/>
                  </a:lnTo>
                  <a:lnTo>
                    <a:pt x="156565" y="0"/>
                  </a:lnTo>
                  <a:lnTo>
                    <a:pt x="418172" y="15747"/>
                  </a:lnTo>
                  <a:lnTo>
                    <a:pt x="562584" y="234441"/>
                  </a:lnTo>
                  <a:lnTo>
                    <a:pt x="406019" y="505586"/>
                  </a:lnTo>
                  <a:lnTo>
                    <a:pt x="144398" y="489965"/>
                  </a:lnTo>
                  <a:close/>
                </a:path>
                <a:path w="562610" h="506094">
                  <a:moveTo>
                    <a:pt x="144398" y="489965"/>
                  </a:moveTo>
                  <a:lnTo>
                    <a:pt x="418172" y="1574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7679" y="2179574"/>
              <a:ext cx="184150" cy="154940"/>
            </a:xfrm>
            <a:custGeom>
              <a:avLst/>
              <a:gdLst/>
              <a:ahLst/>
              <a:cxnLst/>
              <a:rect l="l" t="t" r="r" b="b"/>
              <a:pathLst>
                <a:path w="184150" h="154939">
                  <a:moveTo>
                    <a:pt x="183756" y="1548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6808" y="2025269"/>
              <a:ext cx="251460" cy="38100"/>
            </a:xfrm>
            <a:custGeom>
              <a:avLst/>
              <a:gdLst/>
              <a:ahLst/>
              <a:cxnLst/>
              <a:rect l="l" t="t" r="r" b="b"/>
              <a:pathLst>
                <a:path w="251459" h="38100">
                  <a:moveTo>
                    <a:pt x="251193" y="379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7679" y="2063242"/>
              <a:ext cx="340360" cy="116839"/>
            </a:xfrm>
            <a:custGeom>
              <a:avLst/>
              <a:gdLst/>
              <a:ahLst/>
              <a:cxnLst/>
              <a:rect l="l" t="t" r="r" b="b"/>
              <a:pathLst>
                <a:path w="340359" h="116839">
                  <a:moveTo>
                    <a:pt x="340321" y="0"/>
                  </a:moveTo>
                  <a:lnTo>
                    <a:pt x="0" y="116332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2673" y="2098421"/>
              <a:ext cx="226060" cy="81915"/>
            </a:xfrm>
            <a:custGeom>
              <a:avLst/>
              <a:gdLst/>
              <a:ahLst/>
              <a:cxnLst/>
              <a:rect l="l" t="t" r="r" b="b"/>
              <a:pathLst>
                <a:path w="226059" h="81914">
                  <a:moveTo>
                    <a:pt x="0" y="0"/>
                  </a:moveTo>
                  <a:lnTo>
                    <a:pt x="225920" y="8178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9239" y="1827276"/>
              <a:ext cx="158750" cy="198755"/>
            </a:xfrm>
            <a:custGeom>
              <a:avLst/>
              <a:gdLst/>
              <a:ahLst/>
              <a:cxnLst/>
              <a:rect l="l" t="t" r="r" b="b"/>
              <a:pathLst>
                <a:path w="158750" h="198755">
                  <a:moveTo>
                    <a:pt x="0" y="0"/>
                  </a:moveTo>
                  <a:lnTo>
                    <a:pt x="158483" y="198500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9239" y="1827276"/>
              <a:ext cx="69850" cy="353060"/>
            </a:xfrm>
            <a:custGeom>
              <a:avLst/>
              <a:gdLst/>
              <a:ahLst/>
              <a:cxnLst/>
              <a:rect l="l" t="t" r="r" b="b"/>
              <a:pathLst>
                <a:path w="69850" h="353060">
                  <a:moveTo>
                    <a:pt x="0" y="0"/>
                  </a:moveTo>
                  <a:lnTo>
                    <a:pt x="69354" y="352933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9656" y="1807222"/>
              <a:ext cx="596900" cy="550545"/>
            </a:xfrm>
            <a:custGeom>
              <a:avLst/>
              <a:gdLst/>
              <a:ahLst/>
              <a:cxnLst/>
              <a:rect l="l" t="t" r="r" b="b"/>
              <a:pathLst>
                <a:path w="596900" h="550544">
                  <a:moveTo>
                    <a:pt x="47485" y="301066"/>
                  </a:moveTo>
                  <a:lnTo>
                    <a:pt x="46850" y="291884"/>
                  </a:lnTo>
                  <a:lnTo>
                    <a:pt x="42824" y="283641"/>
                  </a:lnTo>
                  <a:lnTo>
                    <a:pt x="35712" y="277355"/>
                  </a:lnTo>
                  <a:lnTo>
                    <a:pt x="26695" y="274332"/>
                  </a:lnTo>
                  <a:lnTo>
                    <a:pt x="17551" y="274980"/>
                  </a:lnTo>
                  <a:lnTo>
                    <a:pt x="9309" y="279006"/>
                  </a:lnTo>
                  <a:lnTo>
                    <a:pt x="3035" y="286118"/>
                  </a:lnTo>
                  <a:lnTo>
                    <a:pt x="0" y="295122"/>
                  </a:lnTo>
                  <a:lnTo>
                    <a:pt x="635" y="304253"/>
                  </a:lnTo>
                  <a:lnTo>
                    <a:pt x="4660" y="312483"/>
                  </a:lnTo>
                  <a:lnTo>
                    <a:pt x="11785" y="318757"/>
                  </a:lnTo>
                  <a:lnTo>
                    <a:pt x="20789" y="321805"/>
                  </a:lnTo>
                  <a:lnTo>
                    <a:pt x="29933" y="321208"/>
                  </a:lnTo>
                  <a:lnTo>
                    <a:pt x="38176" y="317233"/>
                  </a:lnTo>
                  <a:lnTo>
                    <a:pt x="44462" y="310121"/>
                  </a:lnTo>
                  <a:lnTo>
                    <a:pt x="47485" y="301066"/>
                  </a:lnTo>
                  <a:close/>
                </a:path>
                <a:path w="596900" h="550544">
                  <a:moveTo>
                    <a:pt x="184238" y="512521"/>
                  </a:moveTo>
                  <a:lnTo>
                    <a:pt x="183603" y="503339"/>
                  </a:lnTo>
                  <a:lnTo>
                    <a:pt x="179578" y="495096"/>
                  </a:lnTo>
                  <a:lnTo>
                    <a:pt x="172466" y="488810"/>
                  </a:lnTo>
                  <a:lnTo>
                    <a:pt x="163449" y="485787"/>
                  </a:lnTo>
                  <a:lnTo>
                    <a:pt x="154305" y="486435"/>
                  </a:lnTo>
                  <a:lnTo>
                    <a:pt x="146062" y="490461"/>
                  </a:lnTo>
                  <a:lnTo>
                    <a:pt x="139788" y="497573"/>
                  </a:lnTo>
                  <a:lnTo>
                    <a:pt x="136753" y="506577"/>
                  </a:lnTo>
                  <a:lnTo>
                    <a:pt x="137401" y="515708"/>
                  </a:lnTo>
                  <a:lnTo>
                    <a:pt x="141414" y="523938"/>
                  </a:lnTo>
                  <a:lnTo>
                    <a:pt x="148539" y="530212"/>
                  </a:lnTo>
                  <a:lnTo>
                    <a:pt x="157543" y="533260"/>
                  </a:lnTo>
                  <a:lnTo>
                    <a:pt x="166687" y="532663"/>
                  </a:lnTo>
                  <a:lnTo>
                    <a:pt x="174929" y="528688"/>
                  </a:lnTo>
                  <a:lnTo>
                    <a:pt x="181216" y="521576"/>
                  </a:lnTo>
                  <a:lnTo>
                    <a:pt x="184238" y="512521"/>
                  </a:lnTo>
                  <a:close/>
                </a:path>
                <a:path w="596900" h="550544">
                  <a:moveTo>
                    <a:pt x="196672" y="26682"/>
                  </a:moveTo>
                  <a:lnTo>
                    <a:pt x="196024" y="17551"/>
                  </a:lnTo>
                  <a:lnTo>
                    <a:pt x="192011" y="9321"/>
                  </a:lnTo>
                  <a:lnTo>
                    <a:pt x="184886" y="3035"/>
                  </a:lnTo>
                  <a:lnTo>
                    <a:pt x="175869" y="0"/>
                  </a:lnTo>
                  <a:lnTo>
                    <a:pt x="166725" y="609"/>
                  </a:lnTo>
                  <a:lnTo>
                    <a:pt x="158483" y="4635"/>
                  </a:lnTo>
                  <a:lnTo>
                    <a:pt x="152209" y="11798"/>
                  </a:lnTo>
                  <a:lnTo>
                    <a:pt x="149174" y="20802"/>
                  </a:lnTo>
                  <a:lnTo>
                    <a:pt x="149821" y="29933"/>
                  </a:lnTo>
                  <a:lnTo>
                    <a:pt x="153835" y="38163"/>
                  </a:lnTo>
                  <a:lnTo>
                    <a:pt x="160972" y="44437"/>
                  </a:lnTo>
                  <a:lnTo>
                    <a:pt x="169964" y="47472"/>
                  </a:lnTo>
                  <a:lnTo>
                    <a:pt x="179108" y="46824"/>
                  </a:lnTo>
                  <a:lnTo>
                    <a:pt x="187350" y="42799"/>
                  </a:lnTo>
                  <a:lnTo>
                    <a:pt x="193649" y="35674"/>
                  </a:lnTo>
                  <a:lnTo>
                    <a:pt x="196672" y="26682"/>
                  </a:lnTo>
                  <a:close/>
                </a:path>
                <a:path w="596900" h="550544">
                  <a:moveTo>
                    <a:pt x="262966" y="376186"/>
                  </a:moveTo>
                  <a:lnTo>
                    <a:pt x="262331" y="367055"/>
                  </a:lnTo>
                  <a:lnTo>
                    <a:pt x="258305" y="358825"/>
                  </a:lnTo>
                  <a:lnTo>
                    <a:pt x="251193" y="352539"/>
                  </a:lnTo>
                  <a:lnTo>
                    <a:pt x="242176" y="349504"/>
                  </a:lnTo>
                  <a:lnTo>
                    <a:pt x="233032" y="350113"/>
                  </a:lnTo>
                  <a:lnTo>
                    <a:pt x="224790" y="354139"/>
                  </a:lnTo>
                  <a:lnTo>
                    <a:pt x="218516" y="361302"/>
                  </a:lnTo>
                  <a:lnTo>
                    <a:pt x="215480" y="370306"/>
                  </a:lnTo>
                  <a:lnTo>
                    <a:pt x="216115" y="379437"/>
                  </a:lnTo>
                  <a:lnTo>
                    <a:pt x="220141" y="387667"/>
                  </a:lnTo>
                  <a:lnTo>
                    <a:pt x="227266" y="393941"/>
                  </a:lnTo>
                  <a:lnTo>
                    <a:pt x="236270" y="396976"/>
                  </a:lnTo>
                  <a:lnTo>
                    <a:pt x="245414" y="396328"/>
                  </a:lnTo>
                  <a:lnTo>
                    <a:pt x="253657" y="392303"/>
                  </a:lnTo>
                  <a:lnTo>
                    <a:pt x="259943" y="385178"/>
                  </a:lnTo>
                  <a:lnTo>
                    <a:pt x="262966" y="376186"/>
                  </a:lnTo>
                  <a:close/>
                </a:path>
                <a:path w="596900" h="550544">
                  <a:moveTo>
                    <a:pt x="353034" y="220167"/>
                  </a:moveTo>
                  <a:lnTo>
                    <a:pt x="352386" y="210985"/>
                  </a:lnTo>
                  <a:lnTo>
                    <a:pt x="348373" y="202742"/>
                  </a:lnTo>
                  <a:lnTo>
                    <a:pt x="341249" y="196456"/>
                  </a:lnTo>
                  <a:lnTo>
                    <a:pt x="332244" y="193433"/>
                  </a:lnTo>
                  <a:lnTo>
                    <a:pt x="323100" y="194081"/>
                  </a:lnTo>
                  <a:lnTo>
                    <a:pt x="314858" y="198107"/>
                  </a:lnTo>
                  <a:lnTo>
                    <a:pt x="308584" y="205219"/>
                  </a:lnTo>
                  <a:lnTo>
                    <a:pt x="305549" y="214223"/>
                  </a:lnTo>
                  <a:lnTo>
                    <a:pt x="306184" y="223354"/>
                  </a:lnTo>
                  <a:lnTo>
                    <a:pt x="310210" y="231584"/>
                  </a:lnTo>
                  <a:lnTo>
                    <a:pt x="317334" y="237858"/>
                  </a:lnTo>
                  <a:lnTo>
                    <a:pt x="326339" y="240906"/>
                  </a:lnTo>
                  <a:lnTo>
                    <a:pt x="335483" y="240309"/>
                  </a:lnTo>
                  <a:lnTo>
                    <a:pt x="343725" y="236334"/>
                  </a:lnTo>
                  <a:lnTo>
                    <a:pt x="350012" y="229222"/>
                  </a:lnTo>
                  <a:lnTo>
                    <a:pt x="353034" y="220167"/>
                  </a:lnTo>
                  <a:close/>
                </a:path>
                <a:path w="596900" h="550544">
                  <a:moveTo>
                    <a:pt x="442683" y="529221"/>
                  </a:moveTo>
                  <a:lnTo>
                    <a:pt x="442036" y="520090"/>
                  </a:lnTo>
                  <a:lnTo>
                    <a:pt x="438023" y="511860"/>
                  </a:lnTo>
                  <a:lnTo>
                    <a:pt x="430898" y="505574"/>
                  </a:lnTo>
                  <a:lnTo>
                    <a:pt x="421894" y="502551"/>
                  </a:lnTo>
                  <a:lnTo>
                    <a:pt x="412750" y="503199"/>
                  </a:lnTo>
                  <a:lnTo>
                    <a:pt x="404507" y="507225"/>
                  </a:lnTo>
                  <a:lnTo>
                    <a:pt x="398233" y="514337"/>
                  </a:lnTo>
                  <a:lnTo>
                    <a:pt x="395198" y="523341"/>
                  </a:lnTo>
                  <a:lnTo>
                    <a:pt x="395833" y="532472"/>
                  </a:lnTo>
                  <a:lnTo>
                    <a:pt x="399859" y="540702"/>
                  </a:lnTo>
                  <a:lnTo>
                    <a:pt x="406984" y="546976"/>
                  </a:lnTo>
                  <a:lnTo>
                    <a:pt x="415988" y="550011"/>
                  </a:lnTo>
                  <a:lnTo>
                    <a:pt x="425132" y="549363"/>
                  </a:lnTo>
                  <a:lnTo>
                    <a:pt x="433374" y="545338"/>
                  </a:lnTo>
                  <a:lnTo>
                    <a:pt x="439661" y="538213"/>
                  </a:lnTo>
                  <a:lnTo>
                    <a:pt x="442683" y="529221"/>
                  </a:lnTo>
                  <a:close/>
                </a:path>
                <a:path w="596900" h="550544">
                  <a:moveTo>
                    <a:pt x="457111" y="39890"/>
                  </a:moveTo>
                  <a:lnTo>
                    <a:pt x="456463" y="30759"/>
                  </a:lnTo>
                  <a:lnTo>
                    <a:pt x="452450" y="22529"/>
                  </a:lnTo>
                  <a:lnTo>
                    <a:pt x="445325" y="16243"/>
                  </a:lnTo>
                  <a:lnTo>
                    <a:pt x="436321" y="13220"/>
                  </a:lnTo>
                  <a:lnTo>
                    <a:pt x="427177" y="13868"/>
                  </a:lnTo>
                  <a:lnTo>
                    <a:pt x="418934" y="17894"/>
                  </a:lnTo>
                  <a:lnTo>
                    <a:pt x="412661" y="25006"/>
                  </a:lnTo>
                  <a:lnTo>
                    <a:pt x="409625" y="34010"/>
                  </a:lnTo>
                  <a:lnTo>
                    <a:pt x="410260" y="43141"/>
                  </a:lnTo>
                  <a:lnTo>
                    <a:pt x="414274" y="51371"/>
                  </a:lnTo>
                  <a:lnTo>
                    <a:pt x="421411" y="57645"/>
                  </a:lnTo>
                  <a:lnTo>
                    <a:pt x="430415" y="60680"/>
                  </a:lnTo>
                  <a:lnTo>
                    <a:pt x="439559" y="60032"/>
                  </a:lnTo>
                  <a:lnTo>
                    <a:pt x="447802" y="56007"/>
                  </a:lnTo>
                  <a:lnTo>
                    <a:pt x="454088" y="48882"/>
                  </a:lnTo>
                  <a:lnTo>
                    <a:pt x="457111" y="39890"/>
                  </a:lnTo>
                  <a:close/>
                </a:path>
                <a:path w="596900" h="550544">
                  <a:moveTo>
                    <a:pt x="596480" y="257441"/>
                  </a:moveTo>
                  <a:lnTo>
                    <a:pt x="595845" y="248310"/>
                  </a:lnTo>
                  <a:lnTo>
                    <a:pt x="591820" y="240080"/>
                  </a:lnTo>
                  <a:lnTo>
                    <a:pt x="584708" y="233794"/>
                  </a:lnTo>
                  <a:lnTo>
                    <a:pt x="575691" y="230771"/>
                  </a:lnTo>
                  <a:lnTo>
                    <a:pt x="566547" y="231419"/>
                  </a:lnTo>
                  <a:lnTo>
                    <a:pt x="558304" y="235445"/>
                  </a:lnTo>
                  <a:lnTo>
                    <a:pt x="552030" y="242557"/>
                  </a:lnTo>
                  <a:lnTo>
                    <a:pt x="548995" y="251561"/>
                  </a:lnTo>
                  <a:lnTo>
                    <a:pt x="549643" y="260692"/>
                  </a:lnTo>
                  <a:lnTo>
                    <a:pt x="553656" y="268922"/>
                  </a:lnTo>
                  <a:lnTo>
                    <a:pt x="560781" y="275196"/>
                  </a:lnTo>
                  <a:lnTo>
                    <a:pt x="569785" y="278244"/>
                  </a:lnTo>
                  <a:lnTo>
                    <a:pt x="578929" y="277634"/>
                  </a:lnTo>
                  <a:lnTo>
                    <a:pt x="587171" y="273608"/>
                  </a:lnTo>
                  <a:lnTo>
                    <a:pt x="593458" y="266433"/>
                  </a:lnTo>
                  <a:lnTo>
                    <a:pt x="596480" y="25744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05155" y="2536063"/>
            <a:ext cx="1610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r>
              <a:rPr dirty="0" sz="1800" spc="-3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contains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26" y="2933700"/>
            <a:ext cx="108699" cy="1329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211" y="2914650"/>
            <a:ext cx="786917" cy="152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596" y="3281934"/>
            <a:ext cx="119329" cy="13220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53211" y="3262121"/>
            <a:ext cx="4656455" cy="416559"/>
            <a:chOff x="753211" y="3262121"/>
            <a:chExt cx="4656455" cy="416559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60" y="3479418"/>
              <a:ext cx="2766060" cy="1987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211" y="3262121"/>
              <a:ext cx="4655972" cy="19773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61326" y="3827526"/>
            <a:ext cx="4157345" cy="416559"/>
            <a:chOff x="761326" y="3827526"/>
            <a:chExt cx="4157345" cy="416559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645" y="3827526"/>
              <a:ext cx="4148810" cy="1977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326" y="4046982"/>
              <a:ext cx="1572806" cy="19659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8840" y="3847338"/>
            <a:ext cx="118084" cy="13246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05155" y="4635245"/>
            <a:ext cx="2073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0078D3"/>
                </a:solidFill>
                <a:latin typeface="Segoe UI"/>
                <a:cs typeface="Segoe UI"/>
              </a:rPr>
              <a:t>Two</a:t>
            </a:r>
            <a:r>
              <a:rPr dirty="0" sz="1800" spc="-45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"/>
                <a:cs typeface="Segoe UI"/>
              </a:rPr>
              <a:t>types</a:t>
            </a:r>
            <a:r>
              <a:rPr dirty="0" sz="1800" spc="-15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dirty="0" sz="1800" spc="-20">
                <a:solidFill>
                  <a:srgbClr val="0078D3"/>
                </a:solidFill>
                <a:latin typeface="Segoe UI"/>
                <a:cs typeface="Segoe UI"/>
              </a:rPr>
              <a:t>of</a:t>
            </a:r>
            <a:r>
              <a:rPr dirty="0" sz="1800" spc="-3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"/>
                <a:cs typeface="Segoe UI"/>
              </a:rPr>
              <a:t>images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6790" y="5033771"/>
            <a:ext cx="127571" cy="133222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767270" y="5012563"/>
            <a:ext cx="4097020" cy="419734"/>
            <a:chOff x="767270" y="5012563"/>
            <a:chExt cx="4097020" cy="419734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270" y="5015230"/>
              <a:ext cx="1142555" cy="1971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6463" y="5012563"/>
              <a:ext cx="2853309" cy="1998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998" y="5101903"/>
              <a:ext cx="54038" cy="127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461" y="5234178"/>
              <a:ext cx="3980688" cy="19773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5272" y="5599938"/>
            <a:ext cx="139090" cy="132422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755294" y="5580126"/>
            <a:ext cx="4650740" cy="591820"/>
            <a:chOff x="755294" y="5580126"/>
            <a:chExt cx="4650740" cy="59182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7270" y="5580126"/>
              <a:ext cx="1293431" cy="1976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7338" y="5580126"/>
              <a:ext cx="3108833" cy="1977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294" y="5799543"/>
              <a:ext cx="4650333" cy="1977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645" y="6018999"/>
              <a:ext cx="1716887" cy="15242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495669" y="2536063"/>
            <a:ext cx="1584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Registry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26148" y="2912491"/>
            <a:ext cx="3879469" cy="19989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6516496" y="3262121"/>
            <a:ext cx="5186680" cy="591820"/>
            <a:chOff x="6516496" y="3262121"/>
            <a:chExt cx="5186680" cy="591820"/>
          </a:xfrm>
        </p:grpSpPr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6148" y="3262121"/>
              <a:ext cx="5060696" cy="1977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6496" y="3481577"/>
              <a:ext cx="5186680" cy="1977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17766" y="3701033"/>
              <a:ext cx="743965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837304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Concept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Model</a:t>
            </a:r>
            <a:r>
              <a:rPr dirty="0" sz="1950" spc="-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Management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36892" y="2191511"/>
            <a:ext cx="4535805" cy="3144520"/>
            <a:chOff x="7136892" y="2191511"/>
            <a:chExt cx="4535805" cy="3144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6036" y="2200655"/>
              <a:ext cx="4517135" cy="31257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1464" y="2196083"/>
              <a:ext cx="4526280" cy="3134995"/>
            </a:xfrm>
            <a:custGeom>
              <a:avLst/>
              <a:gdLst/>
              <a:ahLst/>
              <a:cxnLst/>
              <a:rect l="l" t="t" r="r" b="b"/>
              <a:pathLst>
                <a:path w="4526280" h="3134995">
                  <a:moveTo>
                    <a:pt x="0" y="3134867"/>
                  </a:moveTo>
                  <a:lnTo>
                    <a:pt x="4526280" y="3134867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3134867"/>
                  </a:lnTo>
                  <a:close/>
                </a:path>
              </a:pathLst>
            </a:custGeom>
            <a:ln w="9144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913" y="3214751"/>
            <a:ext cx="4076827" cy="223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06957" y="3588130"/>
            <a:ext cx="4036060" cy="469900"/>
            <a:chOff x="1306957" y="3588130"/>
            <a:chExt cx="4036060" cy="4699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57" y="3588130"/>
              <a:ext cx="4035679" cy="223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0579" y="3835018"/>
              <a:ext cx="2985516" cy="22301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6957" y="4209922"/>
            <a:ext cx="4568317" cy="2230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155" y="2228215"/>
            <a:ext cx="3444875" cy="2583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Management in Azure ML </a:t>
            </a:r>
            <a:r>
              <a:rPr dirty="0" sz="1800" spc="-48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usually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involves these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four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dirty="0" sz="1800" spc="-4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1: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dirty="0" sz="1800" spc="-8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2: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dirty="0" sz="1800" spc="-8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3: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dirty="0" sz="1800" spc="-8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4: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11528" y="4583303"/>
            <a:ext cx="4883785" cy="469900"/>
            <a:chOff x="1311528" y="4583303"/>
            <a:chExt cx="4883785" cy="4699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528" y="4583303"/>
              <a:ext cx="4883404" cy="223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4990" y="4827778"/>
              <a:ext cx="4126992" cy="225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66331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Deployment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4797" y="1802384"/>
            <a:ext cx="4498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Deployment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instantiation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of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9279" y="2875534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Web</a:t>
            </a:r>
            <a:r>
              <a:rPr dirty="0" sz="1800" spc="-6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service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023" y="3346196"/>
            <a:ext cx="4667885" cy="445770"/>
            <a:chOff x="623023" y="3346196"/>
            <a:chExt cx="4667885" cy="4457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023" y="3346196"/>
              <a:ext cx="4149636" cy="223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62" y="3593084"/>
              <a:ext cx="4659249" cy="19862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31291" y="3837432"/>
            <a:ext cx="4234815" cy="226060"/>
            <a:chOff x="631291" y="3837432"/>
            <a:chExt cx="4234815" cy="2260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91" y="3837432"/>
              <a:ext cx="679856" cy="174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311" y="3938221"/>
              <a:ext cx="60944" cy="14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163" y="3839972"/>
              <a:ext cx="3426714" cy="22301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30618" y="4213352"/>
            <a:ext cx="4385945" cy="468630"/>
            <a:chOff x="630618" y="4213352"/>
            <a:chExt cx="4385945" cy="4686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062" y="4213352"/>
              <a:ext cx="4384929" cy="223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618" y="4460240"/>
              <a:ext cx="586092" cy="1718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10" y="4558489"/>
              <a:ext cx="60944" cy="14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675" y="4460240"/>
              <a:ext cx="2547366" cy="22174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31062" y="4835144"/>
            <a:ext cx="4339590" cy="469900"/>
            <a:chOff x="631062" y="4835144"/>
            <a:chExt cx="4339590" cy="46990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062" y="4835144"/>
              <a:ext cx="4339590" cy="223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553" y="5082032"/>
              <a:ext cx="4178604" cy="2230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3023" y="5455411"/>
            <a:ext cx="4354106" cy="22298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557641" y="2875534"/>
            <a:ext cx="1219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dirty="0" sz="1800" spc="-9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Module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66738" y="3346196"/>
            <a:ext cx="4571365" cy="715645"/>
            <a:chOff x="6666738" y="3346196"/>
            <a:chExt cx="4571365" cy="715645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6738" y="3346196"/>
              <a:ext cx="4530343" cy="2230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9024" y="3593084"/>
              <a:ext cx="4569079" cy="2217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4358" y="3839972"/>
              <a:ext cx="2491740" cy="22174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6674993" y="4213352"/>
            <a:ext cx="1739264" cy="469900"/>
            <a:chOff x="6674993" y="4213352"/>
            <a:chExt cx="1739264" cy="469900"/>
          </a:xfrm>
        </p:grpSpPr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85280" y="4213352"/>
              <a:ext cx="1728851" cy="2230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4993" y="4460240"/>
              <a:ext cx="1335912" cy="223012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94141" y="4213352"/>
            <a:ext cx="1616075" cy="22288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190860" y="4265548"/>
            <a:ext cx="236855" cy="11963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674739" y="4835144"/>
            <a:ext cx="4340225" cy="469900"/>
            <a:chOff x="6674739" y="4835144"/>
            <a:chExt cx="4340225" cy="46990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74739" y="4835144"/>
              <a:ext cx="4339716" cy="2230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85280" y="5082032"/>
              <a:ext cx="4178554" cy="22301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666738" y="5455411"/>
            <a:ext cx="4907280" cy="469900"/>
            <a:chOff x="6666738" y="5455411"/>
            <a:chExt cx="4907280" cy="469900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6738" y="5455411"/>
              <a:ext cx="4647818" cy="2229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82867" y="5702261"/>
              <a:ext cx="4891151" cy="22302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900045" y="2266060"/>
            <a:ext cx="6428740" cy="431165"/>
            <a:chOff x="2900045" y="2266060"/>
            <a:chExt cx="6428740" cy="431165"/>
          </a:xfrm>
        </p:grpSpPr>
        <p:sp>
          <p:nvSpPr>
            <p:cNvPr id="38" name="object 38"/>
            <p:cNvSpPr/>
            <p:nvPr/>
          </p:nvSpPr>
          <p:spPr>
            <a:xfrm>
              <a:off x="2953512" y="2272283"/>
              <a:ext cx="6362065" cy="0"/>
            </a:xfrm>
            <a:custGeom>
              <a:avLst/>
              <a:gdLst/>
              <a:ahLst/>
              <a:cxnLst/>
              <a:rect l="l" t="t" r="r" b="b"/>
              <a:pathLst>
                <a:path w="6362065" h="0">
                  <a:moveTo>
                    <a:pt x="636206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78D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900045" y="2266060"/>
              <a:ext cx="6428740" cy="431165"/>
            </a:xfrm>
            <a:custGeom>
              <a:avLst/>
              <a:gdLst/>
              <a:ahLst/>
              <a:cxnLst/>
              <a:rect l="l" t="t" r="r" b="b"/>
              <a:pathLst>
                <a:path w="6428740" h="431164">
                  <a:moveTo>
                    <a:pt x="45339" y="305054"/>
                  </a:moveTo>
                  <a:lnTo>
                    <a:pt x="32639" y="304800"/>
                  </a:lnTo>
                  <a:lnTo>
                    <a:pt x="32004" y="342900"/>
                  </a:lnTo>
                  <a:lnTo>
                    <a:pt x="44704" y="343027"/>
                  </a:lnTo>
                  <a:lnTo>
                    <a:pt x="45339" y="305054"/>
                  </a:lnTo>
                  <a:close/>
                </a:path>
                <a:path w="6428740" h="431164">
                  <a:moveTo>
                    <a:pt x="46355" y="254254"/>
                  </a:moveTo>
                  <a:lnTo>
                    <a:pt x="33655" y="254000"/>
                  </a:lnTo>
                  <a:lnTo>
                    <a:pt x="32893" y="292100"/>
                  </a:lnTo>
                  <a:lnTo>
                    <a:pt x="45593" y="292354"/>
                  </a:lnTo>
                  <a:lnTo>
                    <a:pt x="46355" y="254254"/>
                  </a:lnTo>
                  <a:close/>
                </a:path>
                <a:path w="6428740" h="431164">
                  <a:moveTo>
                    <a:pt x="47244" y="203454"/>
                  </a:moveTo>
                  <a:lnTo>
                    <a:pt x="34544" y="203200"/>
                  </a:lnTo>
                  <a:lnTo>
                    <a:pt x="33909" y="241300"/>
                  </a:lnTo>
                  <a:lnTo>
                    <a:pt x="46609" y="241554"/>
                  </a:lnTo>
                  <a:lnTo>
                    <a:pt x="47244" y="203454"/>
                  </a:lnTo>
                  <a:close/>
                </a:path>
                <a:path w="6428740" h="431164">
                  <a:moveTo>
                    <a:pt x="48260" y="152654"/>
                  </a:moveTo>
                  <a:lnTo>
                    <a:pt x="35560" y="152400"/>
                  </a:lnTo>
                  <a:lnTo>
                    <a:pt x="34798" y="190500"/>
                  </a:lnTo>
                  <a:lnTo>
                    <a:pt x="47498" y="190754"/>
                  </a:lnTo>
                  <a:lnTo>
                    <a:pt x="48260" y="152654"/>
                  </a:lnTo>
                  <a:close/>
                </a:path>
                <a:path w="6428740" h="431164">
                  <a:moveTo>
                    <a:pt x="49149" y="101854"/>
                  </a:moveTo>
                  <a:lnTo>
                    <a:pt x="36449" y="101600"/>
                  </a:lnTo>
                  <a:lnTo>
                    <a:pt x="35814" y="139700"/>
                  </a:lnTo>
                  <a:lnTo>
                    <a:pt x="48514" y="139954"/>
                  </a:lnTo>
                  <a:lnTo>
                    <a:pt x="49149" y="101854"/>
                  </a:lnTo>
                  <a:close/>
                </a:path>
                <a:path w="6428740" h="431164">
                  <a:moveTo>
                    <a:pt x="50165" y="51054"/>
                  </a:moveTo>
                  <a:lnTo>
                    <a:pt x="37465" y="50800"/>
                  </a:lnTo>
                  <a:lnTo>
                    <a:pt x="36703" y="88900"/>
                  </a:lnTo>
                  <a:lnTo>
                    <a:pt x="49403" y="89154"/>
                  </a:lnTo>
                  <a:lnTo>
                    <a:pt x="50165" y="51054"/>
                  </a:lnTo>
                  <a:close/>
                </a:path>
                <a:path w="6428740" h="431164">
                  <a:moveTo>
                    <a:pt x="51054" y="254"/>
                  </a:moveTo>
                  <a:lnTo>
                    <a:pt x="38354" y="0"/>
                  </a:lnTo>
                  <a:lnTo>
                    <a:pt x="37592" y="38100"/>
                  </a:lnTo>
                  <a:lnTo>
                    <a:pt x="50292" y="38354"/>
                  </a:lnTo>
                  <a:lnTo>
                    <a:pt x="51054" y="254"/>
                  </a:lnTo>
                  <a:close/>
                </a:path>
                <a:path w="6428740" h="431164">
                  <a:moveTo>
                    <a:pt x="76200" y="355473"/>
                  </a:moveTo>
                  <a:lnTo>
                    <a:pt x="0" y="354076"/>
                  </a:lnTo>
                  <a:lnTo>
                    <a:pt x="36703" y="431038"/>
                  </a:lnTo>
                  <a:lnTo>
                    <a:pt x="69824" y="367665"/>
                  </a:lnTo>
                  <a:lnTo>
                    <a:pt x="76123" y="355600"/>
                  </a:lnTo>
                  <a:lnTo>
                    <a:pt x="76200" y="355473"/>
                  </a:lnTo>
                  <a:close/>
                </a:path>
                <a:path w="6428740" h="431164">
                  <a:moveTo>
                    <a:pt x="6397371" y="305054"/>
                  </a:moveTo>
                  <a:lnTo>
                    <a:pt x="6384671" y="304800"/>
                  </a:lnTo>
                  <a:lnTo>
                    <a:pt x="6384036" y="342900"/>
                  </a:lnTo>
                  <a:lnTo>
                    <a:pt x="6396736" y="343027"/>
                  </a:lnTo>
                  <a:lnTo>
                    <a:pt x="6397371" y="305054"/>
                  </a:lnTo>
                  <a:close/>
                </a:path>
                <a:path w="6428740" h="431164">
                  <a:moveTo>
                    <a:pt x="6398387" y="254254"/>
                  </a:moveTo>
                  <a:lnTo>
                    <a:pt x="6385687" y="254000"/>
                  </a:lnTo>
                  <a:lnTo>
                    <a:pt x="6384925" y="292100"/>
                  </a:lnTo>
                  <a:lnTo>
                    <a:pt x="6397625" y="292354"/>
                  </a:lnTo>
                  <a:lnTo>
                    <a:pt x="6398387" y="254254"/>
                  </a:lnTo>
                  <a:close/>
                </a:path>
                <a:path w="6428740" h="431164">
                  <a:moveTo>
                    <a:pt x="6399276" y="203454"/>
                  </a:moveTo>
                  <a:lnTo>
                    <a:pt x="6386576" y="203200"/>
                  </a:lnTo>
                  <a:lnTo>
                    <a:pt x="6385941" y="241300"/>
                  </a:lnTo>
                  <a:lnTo>
                    <a:pt x="6398641" y="241554"/>
                  </a:lnTo>
                  <a:lnTo>
                    <a:pt x="6399276" y="203454"/>
                  </a:lnTo>
                  <a:close/>
                </a:path>
                <a:path w="6428740" h="431164">
                  <a:moveTo>
                    <a:pt x="6400292" y="152654"/>
                  </a:moveTo>
                  <a:lnTo>
                    <a:pt x="6387592" y="152400"/>
                  </a:lnTo>
                  <a:lnTo>
                    <a:pt x="6386830" y="190500"/>
                  </a:lnTo>
                  <a:lnTo>
                    <a:pt x="6399530" y="190754"/>
                  </a:lnTo>
                  <a:lnTo>
                    <a:pt x="6400292" y="152654"/>
                  </a:lnTo>
                  <a:close/>
                </a:path>
                <a:path w="6428740" h="431164">
                  <a:moveTo>
                    <a:pt x="6401181" y="101854"/>
                  </a:moveTo>
                  <a:lnTo>
                    <a:pt x="6388481" y="101600"/>
                  </a:lnTo>
                  <a:lnTo>
                    <a:pt x="6387846" y="139700"/>
                  </a:lnTo>
                  <a:lnTo>
                    <a:pt x="6400546" y="139954"/>
                  </a:lnTo>
                  <a:lnTo>
                    <a:pt x="6401181" y="101854"/>
                  </a:lnTo>
                  <a:close/>
                </a:path>
                <a:path w="6428740" h="431164">
                  <a:moveTo>
                    <a:pt x="6402197" y="51054"/>
                  </a:moveTo>
                  <a:lnTo>
                    <a:pt x="6389497" y="50800"/>
                  </a:lnTo>
                  <a:lnTo>
                    <a:pt x="6388735" y="88900"/>
                  </a:lnTo>
                  <a:lnTo>
                    <a:pt x="6401435" y="89154"/>
                  </a:lnTo>
                  <a:lnTo>
                    <a:pt x="6402197" y="51054"/>
                  </a:lnTo>
                  <a:close/>
                </a:path>
                <a:path w="6428740" h="431164">
                  <a:moveTo>
                    <a:pt x="6403086" y="254"/>
                  </a:moveTo>
                  <a:lnTo>
                    <a:pt x="6390386" y="0"/>
                  </a:lnTo>
                  <a:lnTo>
                    <a:pt x="6389624" y="38100"/>
                  </a:lnTo>
                  <a:lnTo>
                    <a:pt x="6402324" y="38354"/>
                  </a:lnTo>
                  <a:lnTo>
                    <a:pt x="6403086" y="254"/>
                  </a:lnTo>
                  <a:close/>
                </a:path>
                <a:path w="6428740" h="431164">
                  <a:moveTo>
                    <a:pt x="6428232" y="355473"/>
                  </a:moveTo>
                  <a:lnTo>
                    <a:pt x="6352032" y="354076"/>
                  </a:lnTo>
                  <a:lnTo>
                    <a:pt x="6388735" y="431038"/>
                  </a:lnTo>
                  <a:lnTo>
                    <a:pt x="6421856" y="367665"/>
                  </a:lnTo>
                  <a:lnTo>
                    <a:pt x="6428156" y="355600"/>
                  </a:lnTo>
                  <a:lnTo>
                    <a:pt x="6428232" y="35547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66331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Datastore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92115" y="1884045"/>
            <a:ext cx="5177155" cy="372110"/>
            <a:chOff x="5492115" y="1884045"/>
            <a:chExt cx="5177155" cy="372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2115" y="1884045"/>
              <a:ext cx="5176646" cy="197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2115" y="2111629"/>
              <a:ext cx="764159" cy="14427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4020" y="2795397"/>
            <a:ext cx="5795009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5163" y="3012694"/>
            <a:ext cx="2951098" cy="19989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498846" y="3706114"/>
            <a:ext cx="5478145" cy="374015"/>
            <a:chOff x="5498846" y="3706114"/>
            <a:chExt cx="5478145" cy="3740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8498" y="3706114"/>
              <a:ext cx="5468493" cy="1998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8846" y="3927729"/>
              <a:ext cx="1898903" cy="1524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498846" y="4621148"/>
            <a:ext cx="5657850" cy="372110"/>
            <a:chOff x="5498846" y="4621148"/>
            <a:chExt cx="5657850" cy="3721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6720" y="4621148"/>
              <a:ext cx="5649722" cy="1977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8846" y="4838445"/>
              <a:ext cx="3220211" cy="154559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522475" y="2170176"/>
            <a:ext cx="2097405" cy="2517775"/>
          </a:xfrm>
          <a:custGeom>
            <a:avLst/>
            <a:gdLst/>
            <a:ahLst/>
            <a:cxnLst/>
            <a:rect l="l" t="t" r="r" b="b"/>
            <a:pathLst>
              <a:path w="2097404" h="2517775">
                <a:moveTo>
                  <a:pt x="1143" y="1704086"/>
                </a:moveTo>
                <a:lnTo>
                  <a:pt x="5244" y="1712583"/>
                </a:lnTo>
                <a:lnTo>
                  <a:pt x="8715" y="1721104"/>
                </a:lnTo>
                <a:lnTo>
                  <a:pt x="13448" y="1729624"/>
                </a:lnTo>
                <a:lnTo>
                  <a:pt x="57907" y="1760760"/>
                </a:lnTo>
                <a:lnTo>
                  <a:pt x="110911" y="1782087"/>
                </a:lnTo>
                <a:lnTo>
                  <a:pt x="179098" y="1801891"/>
                </a:lnTo>
                <a:lnTo>
                  <a:pt x="218496" y="1811156"/>
                </a:lnTo>
                <a:lnTo>
                  <a:pt x="261221" y="1819961"/>
                </a:lnTo>
                <a:lnTo>
                  <a:pt x="307119" y="1828279"/>
                </a:lnTo>
                <a:lnTo>
                  <a:pt x="356032" y="1836083"/>
                </a:lnTo>
                <a:lnTo>
                  <a:pt x="407805" y="1843348"/>
                </a:lnTo>
                <a:lnTo>
                  <a:pt x="462282" y="1850047"/>
                </a:lnTo>
                <a:lnTo>
                  <a:pt x="519307" y="1856154"/>
                </a:lnTo>
                <a:lnTo>
                  <a:pt x="578724" y="1861641"/>
                </a:lnTo>
                <a:lnTo>
                  <a:pt x="640377" y="1866482"/>
                </a:lnTo>
                <a:lnTo>
                  <a:pt x="704110" y="1870652"/>
                </a:lnTo>
                <a:lnTo>
                  <a:pt x="769766" y="1874122"/>
                </a:lnTo>
                <a:lnTo>
                  <a:pt x="837191" y="1876868"/>
                </a:lnTo>
                <a:lnTo>
                  <a:pt x="906227" y="1878862"/>
                </a:lnTo>
                <a:lnTo>
                  <a:pt x="976719" y="1880077"/>
                </a:lnTo>
                <a:lnTo>
                  <a:pt x="1048512" y="1880489"/>
                </a:lnTo>
                <a:lnTo>
                  <a:pt x="1120304" y="1880077"/>
                </a:lnTo>
                <a:lnTo>
                  <a:pt x="1190796" y="1878862"/>
                </a:lnTo>
                <a:lnTo>
                  <a:pt x="1259832" y="1876868"/>
                </a:lnTo>
                <a:lnTo>
                  <a:pt x="1327257" y="1874122"/>
                </a:lnTo>
                <a:lnTo>
                  <a:pt x="1392913" y="1870652"/>
                </a:lnTo>
                <a:lnTo>
                  <a:pt x="1456646" y="1866482"/>
                </a:lnTo>
                <a:lnTo>
                  <a:pt x="1518299" y="1861641"/>
                </a:lnTo>
                <a:lnTo>
                  <a:pt x="1577716" y="1856154"/>
                </a:lnTo>
                <a:lnTo>
                  <a:pt x="1634741" y="1850047"/>
                </a:lnTo>
                <a:lnTo>
                  <a:pt x="1689218" y="1843348"/>
                </a:lnTo>
                <a:lnTo>
                  <a:pt x="1740991" y="1836083"/>
                </a:lnTo>
                <a:lnTo>
                  <a:pt x="1789904" y="1828279"/>
                </a:lnTo>
                <a:lnTo>
                  <a:pt x="1835802" y="1819961"/>
                </a:lnTo>
                <a:lnTo>
                  <a:pt x="1878527" y="1811156"/>
                </a:lnTo>
                <a:lnTo>
                  <a:pt x="1917925" y="1801891"/>
                </a:lnTo>
                <a:lnTo>
                  <a:pt x="1986112" y="1782087"/>
                </a:lnTo>
                <a:lnTo>
                  <a:pt x="2039116" y="1760760"/>
                </a:lnTo>
                <a:lnTo>
                  <a:pt x="2075688" y="1738122"/>
                </a:lnTo>
                <a:lnTo>
                  <a:pt x="2091297" y="1712815"/>
                </a:lnTo>
                <a:lnTo>
                  <a:pt x="2095881" y="1704086"/>
                </a:lnTo>
                <a:lnTo>
                  <a:pt x="2095968" y="1752941"/>
                </a:lnTo>
                <a:lnTo>
                  <a:pt x="2096056" y="1801797"/>
                </a:lnTo>
                <a:lnTo>
                  <a:pt x="2096144" y="1850653"/>
                </a:lnTo>
                <a:lnTo>
                  <a:pt x="2096936" y="2290357"/>
                </a:lnTo>
                <a:lnTo>
                  <a:pt x="2097024" y="2339213"/>
                </a:lnTo>
                <a:lnTo>
                  <a:pt x="2073864" y="2376688"/>
                </a:lnTo>
                <a:lnTo>
                  <a:pt x="2034170" y="2400210"/>
                </a:lnTo>
                <a:lnTo>
                  <a:pt x="1976727" y="2422281"/>
                </a:lnTo>
                <a:lnTo>
                  <a:pt x="1902955" y="2442661"/>
                </a:lnTo>
                <a:lnTo>
                  <a:pt x="1860388" y="2452140"/>
                </a:lnTo>
                <a:lnTo>
                  <a:pt x="1814272" y="2461106"/>
                </a:lnTo>
                <a:lnTo>
                  <a:pt x="1764782" y="2469528"/>
                </a:lnTo>
                <a:lnTo>
                  <a:pt x="1712097" y="2477376"/>
                </a:lnTo>
                <a:lnTo>
                  <a:pt x="1656394" y="2484620"/>
                </a:lnTo>
                <a:lnTo>
                  <a:pt x="1597850" y="2491230"/>
                </a:lnTo>
                <a:lnTo>
                  <a:pt x="1536642" y="2497175"/>
                </a:lnTo>
                <a:lnTo>
                  <a:pt x="1472949" y="2502425"/>
                </a:lnTo>
                <a:lnTo>
                  <a:pt x="1406946" y="2506951"/>
                </a:lnTo>
                <a:lnTo>
                  <a:pt x="1338813" y="2510721"/>
                </a:lnTo>
                <a:lnTo>
                  <a:pt x="1268725" y="2513706"/>
                </a:lnTo>
                <a:lnTo>
                  <a:pt x="1196861" y="2515876"/>
                </a:lnTo>
                <a:lnTo>
                  <a:pt x="1123397" y="2517200"/>
                </a:lnTo>
                <a:lnTo>
                  <a:pt x="1048512" y="2517648"/>
                </a:lnTo>
                <a:lnTo>
                  <a:pt x="973626" y="2517200"/>
                </a:lnTo>
                <a:lnTo>
                  <a:pt x="900162" y="2515876"/>
                </a:lnTo>
                <a:lnTo>
                  <a:pt x="828298" y="2513706"/>
                </a:lnTo>
                <a:lnTo>
                  <a:pt x="758210" y="2510721"/>
                </a:lnTo>
                <a:lnTo>
                  <a:pt x="690077" y="2506951"/>
                </a:lnTo>
                <a:lnTo>
                  <a:pt x="624074" y="2502425"/>
                </a:lnTo>
                <a:lnTo>
                  <a:pt x="560381" y="2497175"/>
                </a:lnTo>
                <a:lnTo>
                  <a:pt x="499173" y="2491230"/>
                </a:lnTo>
                <a:lnTo>
                  <a:pt x="440629" y="2484620"/>
                </a:lnTo>
                <a:lnTo>
                  <a:pt x="384926" y="2477376"/>
                </a:lnTo>
                <a:lnTo>
                  <a:pt x="332241" y="2469528"/>
                </a:lnTo>
                <a:lnTo>
                  <a:pt x="282751" y="2461106"/>
                </a:lnTo>
                <a:lnTo>
                  <a:pt x="236635" y="2452140"/>
                </a:lnTo>
                <a:lnTo>
                  <a:pt x="194068" y="2442661"/>
                </a:lnTo>
                <a:lnTo>
                  <a:pt x="155230" y="2432698"/>
                </a:lnTo>
                <a:lnTo>
                  <a:pt x="89445" y="2411442"/>
                </a:lnTo>
                <a:lnTo>
                  <a:pt x="40699" y="2388615"/>
                </a:lnTo>
                <a:lnTo>
                  <a:pt x="10411" y="2364458"/>
                </a:lnTo>
                <a:lnTo>
                  <a:pt x="0" y="2339213"/>
                </a:lnTo>
                <a:lnTo>
                  <a:pt x="87" y="2290357"/>
                </a:lnTo>
                <a:lnTo>
                  <a:pt x="175" y="2241501"/>
                </a:lnTo>
                <a:lnTo>
                  <a:pt x="1055" y="1752941"/>
                </a:lnTo>
                <a:lnTo>
                  <a:pt x="1143" y="1704086"/>
                </a:lnTo>
                <a:close/>
              </a:path>
              <a:path w="2097404" h="2517775">
                <a:moveTo>
                  <a:pt x="1143" y="978915"/>
                </a:moveTo>
                <a:lnTo>
                  <a:pt x="5244" y="987411"/>
                </a:lnTo>
                <a:lnTo>
                  <a:pt x="8715" y="995918"/>
                </a:lnTo>
                <a:lnTo>
                  <a:pt x="13448" y="1004401"/>
                </a:lnTo>
                <a:lnTo>
                  <a:pt x="57907" y="1035466"/>
                </a:lnTo>
                <a:lnTo>
                  <a:pt x="110911" y="1056802"/>
                </a:lnTo>
                <a:lnTo>
                  <a:pt x="179098" y="1076619"/>
                </a:lnTo>
                <a:lnTo>
                  <a:pt x="218496" y="1085892"/>
                </a:lnTo>
                <a:lnTo>
                  <a:pt x="261221" y="1094705"/>
                </a:lnTo>
                <a:lnTo>
                  <a:pt x="307119" y="1103032"/>
                </a:lnTo>
                <a:lnTo>
                  <a:pt x="356032" y="1110845"/>
                </a:lnTo>
                <a:lnTo>
                  <a:pt x="407805" y="1118119"/>
                </a:lnTo>
                <a:lnTo>
                  <a:pt x="462282" y="1124827"/>
                </a:lnTo>
                <a:lnTo>
                  <a:pt x="519307" y="1130942"/>
                </a:lnTo>
                <a:lnTo>
                  <a:pt x="578724" y="1136438"/>
                </a:lnTo>
                <a:lnTo>
                  <a:pt x="640377" y="1141287"/>
                </a:lnTo>
                <a:lnTo>
                  <a:pt x="704110" y="1145463"/>
                </a:lnTo>
                <a:lnTo>
                  <a:pt x="769766" y="1148940"/>
                </a:lnTo>
                <a:lnTo>
                  <a:pt x="837191" y="1151691"/>
                </a:lnTo>
                <a:lnTo>
                  <a:pt x="906227" y="1153688"/>
                </a:lnTo>
                <a:lnTo>
                  <a:pt x="976719" y="1154907"/>
                </a:lnTo>
                <a:lnTo>
                  <a:pt x="1048512" y="1155319"/>
                </a:lnTo>
                <a:lnTo>
                  <a:pt x="1120304" y="1154907"/>
                </a:lnTo>
                <a:lnTo>
                  <a:pt x="1190796" y="1153688"/>
                </a:lnTo>
                <a:lnTo>
                  <a:pt x="1259832" y="1151691"/>
                </a:lnTo>
                <a:lnTo>
                  <a:pt x="1327257" y="1148940"/>
                </a:lnTo>
                <a:lnTo>
                  <a:pt x="1392913" y="1145463"/>
                </a:lnTo>
                <a:lnTo>
                  <a:pt x="1456646" y="1141287"/>
                </a:lnTo>
                <a:lnTo>
                  <a:pt x="1518299" y="1136438"/>
                </a:lnTo>
                <a:lnTo>
                  <a:pt x="1577716" y="1130942"/>
                </a:lnTo>
                <a:lnTo>
                  <a:pt x="1634741" y="1124827"/>
                </a:lnTo>
                <a:lnTo>
                  <a:pt x="1689218" y="1118119"/>
                </a:lnTo>
                <a:lnTo>
                  <a:pt x="1740991" y="1110845"/>
                </a:lnTo>
                <a:lnTo>
                  <a:pt x="1789904" y="1103032"/>
                </a:lnTo>
                <a:lnTo>
                  <a:pt x="1835802" y="1094705"/>
                </a:lnTo>
                <a:lnTo>
                  <a:pt x="1878527" y="1085892"/>
                </a:lnTo>
                <a:lnTo>
                  <a:pt x="1917925" y="1076619"/>
                </a:lnTo>
                <a:lnTo>
                  <a:pt x="1986112" y="1056802"/>
                </a:lnTo>
                <a:lnTo>
                  <a:pt x="2039116" y="1035466"/>
                </a:lnTo>
                <a:lnTo>
                  <a:pt x="2075688" y="1012825"/>
                </a:lnTo>
                <a:lnTo>
                  <a:pt x="2091297" y="987643"/>
                </a:lnTo>
                <a:lnTo>
                  <a:pt x="2095881" y="978915"/>
                </a:lnTo>
                <a:lnTo>
                  <a:pt x="2095968" y="1027771"/>
                </a:lnTo>
                <a:lnTo>
                  <a:pt x="2096056" y="1076627"/>
                </a:lnTo>
                <a:lnTo>
                  <a:pt x="2096144" y="1125483"/>
                </a:lnTo>
                <a:lnTo>
                  <a:pt x="2096936" y="1565187"/>
                </a:lnTo>
                <a:lnTo>
                  <a:pt x="2097024" y="1614043"/>
                </a:lnTo>
                <a:lnTo>
                  <a:pt x="2073864" y="1651518"/>
                </a:lnTo>
                <a:lnTo>
                  <a:pt x="2034170" y="1675040"/>
                </a:lnTo>
                <a:lnTo>
                  <a:pt x="1976727" y="1697111"/>
                </a:lnTo>
                <a:lnTo>
                  <a:pt x="1902955" y="1717491"/>
                </a:lnTo>
                <a:lnTo>
                  <a:pt x="1860388" y="1726970"/>
                </a:lnTo>
                <a:lnTo>
                  <a:pt x="1814272" y="1735936"/>
                </a:lnTo>
                <a:lnTo>
                  <a:pt x="1764782" y="1744358"/>
                </a:lnTo>
                <a:lnTo>
                  <a:pt x="1712097" y="1752206"/>
                </a:lnTo>
                <a:lnTo>
                  <a:pt x="1656394" y="1759450"/>
                </a:lnTo>
                <a:lnTo>
                  <a:pt x="1597850" y="1766060"/>
                </a:lnTo>
                <a:lnTo>
                  <a:pt x="1536642" y="1772005"/>
                </a:lnTo>
                <a:lnTo>
                  <a:pt x="1472949" y="1777255"/>
                </a:lnTo>
                <a:lnTo>
                  <a:pt x="1406946" y="1781781"/>
                </a:lnTo>
                <a:lnTo>
                  <a:pt x="1338813" y="1785551"/>
                </a:lnTo>
                <a:lnTo>
                  <a:pt x="1268725" y="1788536"/>
                </a:lnTo>
                <a:lnTo>
                  <a:pt x="1196861" y="1790706"/>
                </a:lnTo>
                <a:lnTo>
                  <a:pt x="1123397" y="1792030"/>
                </a:lnTo>
                <a:lnTo>
                  <a:pt x="1048512" y="1792478"/>
                </a:lnTo>
                <a:lnTo>
                  <a:pt x="973626" y="1792030"/>
                </a:lnTo>
                <a:lnTo>
                  <a:pt x="900162" y="1790706"/>
                </a:lnTo>
                <a:lnTo>
                  <a:pt x="828298" y="1788536"/>
                </a:lnTo>
                <a:lnTo>
                  <a:pt x="758210" y="1785551"/>
                </a:lnTo>
                <a:lnTo>
                  <a:pt x="690077" y="1781781"/>
                </a:lnTo>
                <a:lnTo>
                  <a:pt x="624074" y="1777255"/>
                </a:lnTo>
                <a:lnTo>
                  <a:pt x="560381" y="1772005"/>
                </a:lnTo>
                <a:lnTo>
                  <a:pt x="499173" y="1766060"/>
                </a:lnTo>
                <a:lnTo>
                  <a:pt x="440629" y="1759450"/>
                </a:lnTo>
                <a:lnTo>
                  <a:pt x="384926" y="1752206"/>
                </a:lnTo>
                <a:lnTo>
                  <a:pt x="332241" y="1744358"/>
                </a:lnTo>
                <a:lnTo>
                  <a:pt x="282751" y="1735936"/>
                </a:lnTo>
                <a:lnTo>
                  <a:pt x="236635" y="1726970"/>
                </a:lnTo>
                <a:lnTo>
                  <a:pt x="194068" y="1717491"/>
                </a:lnTo>
                <a:lnTo>
                  <a:pt x="155230" y="1707528"/>
                </a:lnTo>
                <a:lnTo>
                  <a:pt x="89445" y="1686272"/>
                </a:lnTo>
                <a:lnTo>
                  <a:pt x="40699" y="1663445"/>
                </a:lnTo>
                <a:lnTo>
                  <a:pt x="10411" y="1639288"/>
                </a:lnTo>
                <a:lnTo>
                  <a:pt x="0" y="1614043"/>
                </a:lnTo>
                <a:lnTo>
                  <a:pt x="87" y="1565187"/>
                </a:lnTo>
                <a:lnTo>
                  <a:pt x="175" y="1516331"/>
                </a:lnTo>
                <a:lnTo>
                  <a:pt x="263" y="1467475"/>
                </a:lnTo>
                <a:lnTo>
                  <a:pt x="351" y="1418619"/>
                </a:lnTo>
                <a:lnTo>
                  <a:pt x="439" y="1369763"/>
                </a:lnTo>
                <a:lnTo>
                  <a:pt x="1055" y="1027771"/>
                </a:lnTo>
                <a:lnTo>
                  <a:pt x="1143" y="978915"/>
                </a:lnTo>
                <a:close/>
              </a:path>
              <a:path w="2097404" h="2517775">
                <a:moveTo>
                  <a:pt x="1143" y="253746"/>
                </a:moveTo>
                <a:lnTo>
                  <a:pt x="5244" y="262241"/>
                </a:lnTo>
                <a:lnTo>
                  <a:pt x="8715" y="270748"/>
                </a:lnTo>
                <a:lnTo>
                  <a:pt x="13448" y="279231"/>
                </a:lnTo>
                <a:lnTo>
                  <a:pt x="57907" y="310293"/>
                </a:lnTo>
                <a:lnTo>
                  <a:pt x="110911" y="331620"/>
                </a:lnTo>
                <a:lnTo>
                  <a:pt x="179098" y="351424"/>
                </a:lnTo>
                <a:lnTo>
                  <a:pt x="218496" y="360689"/>
                </a:lnTo>
                <a:lnTo>
                  <a:pt x="261221" y="369494"/>
                </a:lnTo>
                <a:lnTo>
                  <a:pt x="307119" y="377812"/>
                </a:lnTo>
                <a:lnTo>
                  <a:pt x="356032" y="385616"/>
                </a:lnTo>
                <a:lnTo>
                  <a:pt x="407805" y="392881"/>
                </a:lnTo>
                <a:lnTo>
                  <a:pt x="462282" y="399580"/>
                </a:lnTo>
                <a:lnTo>
                  <a:pt x="519307" y="405687"/>
                </a:lnTo>
                <a:lnTo>
                  <a:pt x="578724" y="411174"/>
                </a:lnTo>
                <a:lnTo>
                  <a:pt x="640377" y="416015"/>
                </a:lnTo>
                <a:lnTo>
                  <a:pt x="704110" y="420185"/>
                </a:lnTo>
                <a:lnTo>
                  <a:pt x="769766" y="423655"/>
                </a:lnTo>
                <a:lnTo>
                  <a:pt x="837191" y="426401"/>
                </a:lnTo>
                <a:lnTo>
                  <a:pt x="906227" y="428395"/>
                </a:lnTo>
                <a:lnTo>
                  <a:pt x="976719" y="429610"/>
                </a:lnTo>
                <a:lnTo>
                  <a:pt x="1048512" y="430022"/>
                </a:lnTo>
                <a:lnTo>
                  <a:pt x="1120304" y="429610"/>
                </a:lnTo>
                <a:lnTo>
                  <a:pt x="1190796" y="428395"/>
                </a:lnTo>
                <a:lnTo>
                  <a:pt x="1259832" y="426401"/>
                </a:lnTo>
                <a:lnTo>
                  <a:pt x="1327257" y="423655"/>
                </a:lnTo>
                <a:lnTo>
                  <a:pt x="1392913" y="420185"/>
                </a:lnTo>
                <a:lnTo>
                  <a:pt x="1456646" y="416015"/>
                </a:lnTo>
                <a:lnTo>
                  <a:pt x="1518299" y="411174"/>
                </a:lnTo>
                <a:lnTo>
                  <a:pt x="1577716" y="405687"/>
                </a:lnTo>
                <a:lnTo>
                  <a:pt x="1634741" y="399580"/>
                </a:lnTo>
                <a:lnTo>
                  <a:pt x="1689218" y="392881"/>
                </a:lnTo>
                <a:lnTo>
                  <a:pt x="1740991" y="385616"/>
                </a:lnTo>
                <a:lnTo>
                  <a:pt x="1789904" y="377812"/>
                </a:lnTo>
                <a:lnTo>
                  <a:pt x="1835802" y="369494"/>
                </a:lnTo>
                <a:lnTo>
                  <a:pt x="1878527" y="360689"/>
                </a:lnTo>
                <a:lnTo>
                  <a:pt x="1917925" y="351424"/>
                </a:lnTo>
                <a:lnTo>
                  <a:pt x="1986112" y="331620"/>
                </a:lnTo>
                <a:lnTo>
                  <a:pt x="2039116" y="310293"/>
                </a:lnTo>
                <a:lnTo>
                  <a:pt x="2075688" y="287654"/>
                </a:lnTo>
                <a:lnTo>
                  <a:pt x="2091297" y="262473"/>
                </a:lnTo>
                <a:lnTo>
                  <a:pt x="2095881" y="253746"/>
                </a:lnTo>
                <a:lnTo>
                  <a:pt x="2095968" y="302601"/>
                </a:lnTo>
                <a:lnTo>
                  <a:pt x="2096056" y="351457"/>
                </a:lnTo>
                <a:lnTo>
                  <a:pt x="2096144" y="400312"/>
                </a:lnTo>
                <a:lnTo>
                  <a:pt x="2096232" y="449165"/>
                </a:lnTo>
                <a:lnTo>
                  <a:pt x="2096320" y="498018"/>
                </a:lnTo>
                <a:lnTo>
                  <a:pt x="2096408" y="546869"/>
                </a:lnTo>
                <a:lnTo>
                  <a:pt x="2096496" y="595717"/>
                </a:lnTo>
                <a:lnTo>
                  <a:pt x="2096584" y="644563"/>
                </a:lnTo>
                <a:lnTo>
                  <a:pt x="2096672" y="693407"/>
                </a:lnTo>
                <a:lnTo>
                  <a:pt x="2096760" y="742247"/>
                </a:lnTo>
                <a:lnTo>
                  <a:pt x="2096848" y="791084"/>
                </a:lnTo>
                <a:lnTo>
                  <a:pt x="2096936" y="839917"/>
                </a:lnTo>
                <a:lnTo>
                  <a:pt x="2097024" y="888746"/>
                </a:lnTo>
                <a:lnTo>
                  <a:pt x="2094391" y="901489"/>
                </a:lnTo>
                <a:lnTo>
                  <a:pt x="2056324" y="938148"/>
                </a:lnTo>
                <a:lnTo>
                  <a:pt x="2007578" y="960975"/>
                </a:lnTo>
                <a:lnTo>
                  <a:pt x="1941793" y="982231"/>
                </a:lnTo>
                <a:lnTo>
                  <a:pt x="1902955" y="992194"/>
                </a:lnTo>
                <a:lnTo>
                  <a:pt x="1860388" y="1001673"/>
                </a:lnTo>
                <a:lnTo>
                  <a:pt x="1814272" y="1010639"/>
                </a:lnTo>
                <a:lnTo>
                  <a:pt x="1764782" y="1019061"/>
                </a:lnTo>
                <a:lnTo>
                  <a:pt x="1712097" y="1026909"/>
                </a:lnTo>
                <a:lnTo>
                  <a:pt x="1656394" y="1034153"/>
                </a:lnTo>
                <a:lnTo>
                  <a:pt x="1597850" y="1040763"/>
                </a:lnTo>
                <a:lnTo>
                  <a:pt x="1536642" y="1046708"/>
                </a:lnTo>
                <a:lnTo>
                  <a:pt x="1472949" y="1051958"/>
                </a:lnTo>
                <a:lnTo>
                  <a:pt x="1406946" y="1056484"/>
                </a:lnTo>
                <a:lnTo>
                  <a:pt x="1338813" y="1060254"/>
                </a:lnTo>
                <a:lnTo>
                  <a:pt x="1268725" y="1063239"/>
                </a:lnTo>
                <a:lnTo>
                  <a:pt x="1196861" y="1065409"/>
                </a:lnTo>
                <a:lnTo>
                  <a:pt x="1123397" y="1066733"/>
                </a:lnTo>
                <a:lnTo>
                  <a:pt x="1048512" y="1067181"/>
                </a:lnTo>
                <a:lnTo>
                  <a:pt x="973626" y="1066733"/>
                </a:lnTo>
                <a:lnTo>
                  <a:pt x="900162" y="1065409"/>
                </a:lnTo>
                <a:lnTo>
                  <a:pt x="828298" y="1063239"/>
                </a:lnTo>
                <a:lnTo>
                  <a:pt x="758210" y="1060254"/>
                </a:lnTo>
                <a:lnTo>
                  <a:pt x="690077" y="1056484"/>
                </a:lnTo>
                <a:lnTo>
                  <a:pt x="624074" y="1051958"/>
                </a:lnTo>
                <a:lnTo>
                  <a:pt x="560381" y="1046708"/>
                </a:lnTo>
                <a:lnTo>
                  <a:pt x="499173" y="1040763"/>
                </a:lnTo>
                <a:lnTo>
                  <a:pt x="440629" y="1034153"/>
                </a:lnTo>
                <a:lnTo>
                  <a:pt x="384926" y="1026909"/>
                </a:lnTo>
                <a:lnTo>
                  <a:pt x="332241" y="1019061"/>
                </a:lnTo>
                <a:lnTo>
                  <a:pt x="282751" y="1010639"/>
                </a:lnTo>
                <a:lnTo>
                  <a:pt x="236635" y="1001673"/>
                </a:lnTo>
                <a:lnTo>
                  <a:pt x="194068" y="992194"/>
                </a:lnTo>
                <a:lnTo>
                  <a:pt x="155230" y="982231"/>
                </a:lnTo>
                <a:lnTo>
                  <a:pt x="89445" y="960975"/>
                </a:lnTo>
                <a:lnTo>
                  <a:pt x="40699" y="938148"/>
                </a:lnTo>
                <a:lnTo>
                  <a:pt x="10411" y="913991"/>
                </a:lnTo>
                <a:lnTo>
                  <a:pt x="0" y="888746"/>
                </a:lnTo>
                <a:lnTo>
                  <a:pt x="87" y="839917"/>
                </a:lnTo>
                <a:lnTo>
                  <a:pt x="175" y="791084"/>
                </a:lnTo>
                <a:lnTo>
                  <a:pt x="263" y="742247"/>
                </a:lnTo>
                <a:lnTo>
                  <a:pt x="351" y="693407"/>
                </a:lnTo>
                <a:lnTo>
                  <a:pt x="439" y="644563"/>
                </a:lnTo>
                <a:lnTo>
                  <a:pt x="527" y="595717"/>
                </a:lnTo>
                <a:lnTo>
                  <a:pt x="615" y="546869"/>
                </a:lnTo>
                <a:lnTo>
                  <a:pt x="703" y="498018"/>
                </a:lnTo>
                <a:lnTo>
                  <a:pt x="791" y="449165"/>
                </a:lnTo>
                <a:lnTo>
                  <a:pt x="879" y="400312"/>
                </a:lnTo>
                <a:lnTo>
                  <a:pt x="967" y="351457"/>
                </a:lnTo>
                <a:lnTo>
                  <a:pt x="1055" y="302601"/>
                </a:lnTo>
                <a:lnTo>
                  <a:pt x="1143" y="253746"/>
                </a:lnTo>
                <a:close/>
              </a:path>
              <a:path w="2097404" h="2517775">
                <a:moveTo>
                  <a:pt x="1048512" y="0"/>
                </a:moveTo>
                <a:lnTo>
                  <a:pt x="1123817" y="470"/>
                </a:lnTo>
                <a:lnTo>
                  <a:pt x="1197619" y="1860"/>
                </a:lnTo>
                <a:lnTo>
                  <a:pt x="1269723" y="4137"/>
                </a:lnTo>
                <a:lnTo>
                  <a:pt x="1339933" y="7266"/>
                </a:lnTo>
                <a:lnTo>
                  <a:pt x="1408054" y="11215"/>
                </a:lnTo>
                <a:lnTo>
                  <a:pt x="1473892" y="15952"/>
                </a:lnTo>
                <a:lnTo>
                  <a:pt x="1537251" y="21442"/>
                </a:lnTo>
                <a:lnTo>
                  <a:pt x="1597936" y="27652"/>
                </a:lnTo>
                <a:lnTo>
                  <a:pt x="1655752" y="34550"/>
                </a:lnTo>
                <a:lnTo>
                  <a:pt x="1710504" y="42102"/>
                </a:lnTo>
                <a:lnTo>
                  <a:pt x="1761997" y="50276"/>
                </a:lnTo>
                <a:lnTo>
                  <a:pt x="1810036" y="59037"/>
                </a:lnTo>
                <a:lnTo>
                  <a:pt x="1854426" y="68353"/>
                </a:lnTo>
                <a:lnTo>
                  <a:pt x="1894971" y="78191"/>
                </a:lnTo>
                <a:lnTo>
                  <a:pt x="1963748" y="99300"/>
                </a:lnTo>
                <a:lnTo>
                  <a:pt x="2014807" y="122099"/>
                </a:lnTo>
                <a:lnTo>
                  <a:pt x="2046586" y="146321"/>
                </a:lnTo>
                <a:lnTo>
                  <a:pt x="2057527" y="171703"/>
                </a:lnTo>
                <a:lnTo>
                  <a:pt x="2054759" y="184523"/>
                </a:lnTo>
                <a:lnTo>
                  <a:pt x="2014807" y="221308"/>
                </a:lnTo>
                <a:lnTo>
                  <a:pt x="1963748" y="244107"/>
                </a:lnTo>
                <a:lnTo>
                  <a:pt x="1894971" y="265216"/>
                </a:lnTo>
                <a:lnTo>
                  <a:pt x="1854426" y="275054"/>
                </a:lnTo>
                <a:lnTo>
                  <a:pt x="1810036" y="284370"/>
                </a:lnTo>
                <a:lnTo>
                  <a:pt x="1761998" y="293131"/>
                </a:lnTo>
                <a:lnTo>
                  <a:pt x="1710504" y="301305"/>
                </a:lnTo>
                <a:lnTo>
                  <a:pt x="1655752" y="308857"/>
                </a:lnTo>
                <a:lnTo>
                  <a:pt x="1597936" y="315755"/>
                </a:lnTo>
                <a:lnTo>
                  <a:pt x="1537251" y="321965"/>
                </a:lnTo>
                <a:lnTo>
                  <a:pt x="1473892" y="327455"/>
                </a:lnTo>
                <a:lnTo>
                  <a:pt x="1408054" y="332192"/>
                </a:lnTo>
                <a:lnTo>
                  <a:pt x="1339933" y="336141"/>
                </a:lnTo>
                <a:lnTo>
                  <a:pt x="1269723" y="339270"/>
                </a:lnTo>
                <a:lnTo>
                  <a:pt x="1197619" y="341547"/>
                </a:lnTo>
                <a:lnTo>
                  <a:pt x="1123817" y="342937"/>
                </a:lnTo>
                <a:lnTo>
                  <a:pt x="1048512" y="343408"/>
                </a:lnTo>
                <a:lnTo>
                  <a:pt x="973206" y="342937"/>
                </a:lnTo>
                <a:lnTo>
                  <a:pt x="899404" y="341547"/>
                </a:lnTo>
                <a:lnTo>
                  <a:pt x="827300" y="339270"/>
                </a:lnTo>
                <a:lnTo>
                  <a:pt x="757090" y="336141"/>
                </a:lnTo>
                <a:lnTo>
                  <a:pt x="688969" y="332192"/>
                </a:lnTo>
                <a:lnTo>
                  <a:pt x="623131" y="327455"/>
                </a:lnTo>
                <a:lnTo>
                  <a:pt x="559772" y="321965"/>
                </a:lnTo>
                <a:lnTo>
                  <a:pt x="499087" y="315755"/>
                </a:lnTo>
                <a:lnTo>
                  <a:pt x="441271" y="308857"/>
                </a:lnTo>
                <a:lnTo>
                  <a:pt x="386519" y="301305"/>
                </a:lnTo>
                <a:lnTo>
                  <a:pt x="335026" y="293131"/>
                </a:lnTo>
                <a:lnTo>
                  <a:pt x="286987" y="284370"/>
                </a:lnTo>
                <a:lnTo>
                  <a:pt x="242597" y="275054"/>
                </a:lnTo>
                <a:lnTo>
                  <a:pt x="202052" y="265216"/>
                </a:lnTo>
                <a:lnTo>
                  <a:pt x="133275" y="244107"/>
                </a:lnTo>
                <a:lnTo>
                  <a:pt x="82216" y="221308"/>
                </a:lnTo>
                <a:lnTo>
                  <a:pt x="50437" y="197086"/>
                </a:lnTo>
                <a:lnTo>
                  <a:pt x="39496" y="171703"/>
                </a:lnTo>
                <a:lnTo>
                  <a:pt x="42264" y="158884"/>
                </a:lnTo>
                <a:lnTo>
                  <a:pt x="82216" y="122099"/>
                </a:lnTo>
                <a:lnTo>
                  <a:pt x="133275" y="99300"/>
                </a:lnTo>
                <a:lnTo>
                  <a:pt x="202052" y="78191"/>
                </a:lnTo>
                <a:lnTo>
                  <a:pt x="242597" y="68353"/>
                </a:lnTo>
                <a:lnTo>
                  <a:pt x="286987" y="59037"/>
                </a:lnTo>
                <a:lnTo>
                  <a:pt x="335025" y="50276"/>
                </a:lnTo>
                <a:lnTo>
                  <a:pt x="386519" y="42102"/>
                </a:lnTo>
                <a:lnTo>
                  <a:pt x="441271" y="34550"/>
                </a:lnTo>
                <a:lnTo>
                  <a:pt x="499087" y="27652"/>
                </a:lnTo>
                <a:lnTo>
                  <a:pt x="559772" y="21442"/>
                </a:lnTo>
                <a:lnTo>
                  <a:pt x="623131" y="15952"/>
                </a:lnTo>
                <a:lnTo>
                  <a:pt x="688969" y="11215"/>
                </a:lnTo>
                <a:lnTo>
                  <a:pt x="757090" y="7266"/>
                </a:lnTo>
                <a:lnTo>
                  <a:pt x="827300" y="4137"/>
                </a:lnTo>
                <a:lnTo>
                  <a:pt x="899404" y="1860"/>
                </a:lnTo>
                <a:lnTo>
                  <a:pt x="973206" y="470"/>
                </a:lnTo>
                <a:lnTo>
                  <a:pt x="1048512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5934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ML: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How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15">
                <a:solidFill>
                  <a:srgbClr val="000000"/>
                </a:solidFill>
              </a:rPr>
              <a:t>to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deploy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models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at</a:t>
            </a:r>
            <a:r>
              <a:rPr dirty="0" sz="3600" spc="-5">
                <a:solidFill>
                  <a:srgbClr val="000000"/>
                </a:solidFill>
              </a:rPr>
              <a:t> scale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799589" y="2070660"/>
            <a:ext cx="10485755" cy="3834765"/>
            <a:chOff x="799589" y="2070660"/>
            <a:chExt cx="10485755" cy="3834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89" y="2070660"/>
              <a:ext cx="10485668" cy="3834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909" y="2325949"/>
              <a:ext cx="250895" cy="168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66331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Pipeline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3046476"/>
            <a:ext cx="5507736" cy="20787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9772" y="1835150"/>
            <a:ext cx="5777865" cy="389255"/>
            <a:chOff x="519772" y="1835150"/>
            <a:chExt cx="5777865" cy="389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72" y="1835150"/>
              <a:ext cx="5693321" cy="1750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320" y="2048509"/>
              <a:ext cx="5764847" cy="17589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19772" y="5338571"/>
            <a:ext cx="5118100" cy="600710"/>
            <a:chOff x="519772" y="5338571"/>
            <a:chExt cx="5118100" cy="6007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320" y="5550026"/>
              <a:ext cx="4509325" cy="174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72" y="5338571"/>
              <a:ext cx="5117503" cy="1739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320" y="5765304"/>
              <a:ext cx="4642294" cy="17395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26719" y="2286000"/>
            <a:ext cx="5910580" cy="562610"/>
          </a:xfrm>
          <a:custGeom>
            <a:avLst/>
            <a:gdLst/>
            <a:ahLst/>
            <a:cxnLst/>
            <a:rect l="l" t="t" r="r" b="b"/>
            <a:pathLst>
              <a:path w="5910580" h="562610">
                <a:moveTo>
                  <a:pt x="5910072" y="0"/>
                </a:moveTo>
                <a:lnTo>
                  <a:pt x="0" y="0"/>
                </a:lnTo>
                <a:lnTo>
                  <a:pt x="0" y="562355"/>
                </a:lnTo>
                <a:lnTo>
                  <a:pt x="5910072" y="562355"/>
                </a:lnTo>
                <a:lnTo>
                  <a:pt x="591007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6719" y="2286000"/>
            <a:ext cx="5910580" cy="56261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35"/>
              </a:spcBef>
            </a:pPr>
            <a:r>
              <a:rPr dirty="0" sz="1400">
                <a:latin typeface="Segoe UI Semilight"/>
                <a:cs typeface="Segoe UI Semilight"/>
              </a:rPr>
              <a:t>A</a:t>
            </a:r>
            <a:r>
              <a:rPr dirty="0" sz="1400" spc="-5">
                <a:latin typeface="Segoe UI Semilight"/>
                <a:cs typeface="Segoe UI Semilight"/>
              </a:rPr>
              <a:t> </a:t>
            </a:r>
            <a:r>
              <a:rPr dirty="0" sz="1400" spc="-5">
                <a:solidFill>
                  <a:srgbClr val="006FC0"/>
                </a:solidFill>
                <a:latin typeface="Segoe UI Semilight"/>
                <a:cs typeface="Segoe UI Semilight"/>
              </a:rPr>
              <a:t>step</a:t>
            </a:r>
            <a:r>
              <a:rPr dirty="0" sz="1400" spc="15">
                <a:solidFill>
                  <a:srgbClr val="006FC0"/>
                </a:solidFill>
                <a:latin typeface="Segoe UI Semilight"/>
                <a:cs typeface="Segoe UI Semilight"/>
              </a:rPr>
              <a:t> </a:t>
            </a:r>
            <a:r>
              <a:rPr dirty="0" sz="1400">
                <a:latin typeface="Segoe UI Semilight"/>
                <a:cs typeface="Segoe UI Semilight"/>
              </a:rPr>
              <a:t>is a</a:t>
            </a:r>
            <a:r>
              <a:rPr dirty="0" sz="1400" spc="10">
                <a:latin typeface="Segoe UI Semilight"/>
                <a:cs typeface="Segoe UI Semilight"/>
              </a:rPr>
              <a:t> </a:t>
            </a:r>
            <a:r>
              <a:rPr dirty="0" sz="1400" spc="-5">
                <a:latin typeface="Segoe UI Semilight"/>
                <a:cs typeface="Segoe UI Semilight"/>
              </a:rPr>
              <a:t>computational</a:t>
            </a:r>
            <a:r>
              <a:rPr dirty="0" sz="1400" spc="5">
                <a:latin typeface="Segoe UI Semilight"/>
                <a:cs typeface="Segoe UI Semilight"/>
              </a:rPr>
              <a:t> </a:t>
            </a:r>
            <a:r>
              <a:rPr dirty="0" sz="1400" spc="-5">
                <a:latin typeface="Segoe UI Semilight"/>
                <a:cs typeface="Segoe UI Semilight"/>
              </a:rPr>
              <a:t>unit</a:t>
            </a:r>
            <a:r>
              <a:rPr dirty="0" sz="1400" spc="20">
                <a:latin typeface="Segoe UI Semilight"/>
                <a:cs typeface="Segoe UI Semilight"/>
              </a:rPr>
              <a:t> </a:t>
            </a:r>
            <a:r>
              <a:rPr dirty="0" sz="1400">
                <a:latin typeface="Segoe UI Semilight"/>
                <a:cs typeface="Segoe UI Semilight"/>
              </a:rPr>
              <a:t>in</a:t>
            </a:r>
            <a:r>
              <a:rPr dirty="0" sz="1400" spc="5">
                <a:latin typeface="Segoe UI Semilight"/>
                <a:cs typeface="Segoe UI Semilight"/>
              </a:rPr>
              <a:t> </a:t>
            </a:r>
            <a:r>
              <a:rPr dirty="0" sz="1400" spc="-5">
                <a:latin typeface="Segoe UI Semilight"/>
                <a:cs typeface="Segoe UI Semilight"/>
              </a:rPr>
              <a:t>the</a:t>
            </a:r>
            <a:r>
              <a:rPr dirty="0" sz="1400" spc="25">
                <a:latin typeface="Segoe UI Semilight"/>
                <a:cs typeface="Segoe UI Semilight"/>
              </a:rPr>
              <a:t> </a:t>
            </a:r>
            <a:r>
              <a:rPr dirty="0" sz="1400" spc="-5">
                <a:latin typeface="Segoe UI Semilight"/>
                <a:cs typeface="Segoe UI Semilight"/>
              </a:rPr>
              <a:t>pipeline.</a:t>
            </a:r>
            <a:endParaRPr sz="1400">
              <a:latin typeface="Segoe UI Semilight"/>
              <a:cs typeface="Segoe UI Semiligh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4060" y="2625217"/>
            <a:ext cx="4242409" cy="17386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87869" y="2475357"/>
            <a:ext cx="2628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egoe UI Semilight"/>
                <a:cs typeface="Segoe UI Semilight"/>
              </a:rPr>
              <a:t>How</a:t>
            </a:r>
            <a:r>
              <a:rPr dirty="0" sz="2400" spc="-35">
                <a:latin typeface="Segoe UI Semilight"/>
                <a:cs typeface="Segoe UI Semilight"/>
              </a:rPr>
              <a:t> </a:t>
            </a:r>
            <a:r>
              <a:rPr dirty="0" sz="2400">
                <a:latin typeface="Segoe UI Semilight"/>
                <a:cs typeface="Segoe UI Semilight"/>
              </a:rPr>
              <a:t>pipelines</a:t>
            </a:r>
            <a:r>
              <a:rPr dirty="0" sz="2400" spc="-30">
                <a:latin typeface="Segoe UI Semilight"/>
                <a:cs typeface="Segoe UI Semilight"/>
              </a:rPr>
              <a:t> </a:t>
            </a:r>
            <a:r>
              <a:rPr dirty="0" sz="2400" spc="-5">
                <a:latin typeface="Segoe UI Semilight"/>
                <a:cs typeface="Segoe UI Semilight"/>
              </a:rPr>
              <a:t>help?</a:t>
            </a:r>
            <a:endParaRPr sz="2400">
              <a:latin typeface="Segoe UI Semilight"/>
              <a:cs typeface="Segoe UI Semi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70318" y="2978657"/>
            <a:ext cx="4266565" cy="387350"/>
            <a:chOff x="7370318" y="2978657"/>
            <a:chExt cx="4266565" cy="38735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6033" y="2978657"/>
              <a:ext cx="4260850" cy="1739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0318" y="3190112"/>
              <a:ext cx="4118229" cy="17589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63586" y="3481578"/>
            <a:ext cx="4441825" cy="600710"/>
            <a:chOff x="7363586" y="3481578"/>
            <a:chExt cx="4441825" cy="60071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3586" y="3481578"/>
              <a:ext cx="4220337" cy="1739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4983" y="3694938"/>
              <a:ext cx="4440428" cy="1739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9174" y="3908298"/>
              <a:ext cx="2418588" cy="17398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075169" y="2920364"/>
            <a:ext cx="622935" cy="1962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89B000"/>
                </a:solidFill>
                <a:latin typeface="Wingdings"/>
                <a:cs typeface="Wingdings"/>
              </a:rPr>
              <a:t></a:t>
            </a:r>
            <a:endParaRPr sz="14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0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89B000"/>
                </a:solidFill>
                <a:latin typeface="Wingdings"/>
                <a:cs typeface="Wingdings"/>
              </a:rPr>
              <a:t></a:t>
            </a:r>
            <a:endParaRPr sz="14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5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Wingdings"/>
              <a:cs typeface="Wingdings"/>
            </a:endParaRPr>
          </a:p>
          <a:p>
            <a:pPr algn="r" marR="5080">
              <a:lnSpc>
                <a:spcPct val="100000"/>
              </a:lnSpc>
            </a:pPr>
            <a:r>
              <a:rPr dirty="0" sz="1400">
                <a:solidFill>
                  <a:srgbClr val="89B000"/>
                </a:solidFill>
                <a:latin typeface="Wingdings"/>
                <a:cs typeface="Wingdings"/>
              </a:rPr>
              <a:t></a:t>
            </a:r>
            <a:endParaRPr sz="14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89B000"/>
                </a:solidFill>
                <a:latin typeface="Wingdings"/>
                <a:cs typeface="Wingdings"/>
              </a:rPr>
              <a:t></a:t>
            </a:r>
            <a:endParaRPr sz="1400">
              <a:latin typeface="Wingdings"/>
              <a:cs typeface="Wingding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22056" y="4195953"/>
            <a:ext cx="4035425" cy="388620"/>
            <a:chOff x="7822056" y="4195953"/>
            <a:chExt cx="4035425" cy="3886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2056" y="4195953"/>
              <a:ext cx="4035044" cy="1758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2183" y="4409313"/>
              <a:ext cx="1941322" cy="17487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62825" y="4698872"/>
            <a:ext cx="4148328" cy="13601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362570" y="4914138"/>
            <a:ext cx="4227195" cy="561340"/>
            <a:chOff x="7362570" y="4914138"/>
            <a:chExt cx="4227195" cy="56134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2570" y="5127498"/>
              <a:ext cx="3548126" cy="1739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0317" y="4914138"/>
              <a:ext cx="4115688" cy="1739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73873" y="5340858"/>
              <a:ext cx="4215765" cy="134111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69682" y="5554217"/>
            <a:ext cx="1784096" cy="1739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76618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Pipeline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Python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SDK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8714" y="1906651"/>
            <a:ext cx="6434455" cy="444754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Machine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Learning SDK offers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imperative</a:t>
            </a:r>
            <a:r>
              <a:rPr dirty="0" sz="1800" spc="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constructs </a:t>
            </a:r>
            <a:r>
              <a:rPr dirty="0" sz="1800" spc="-48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for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sequencing and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parallelizing</a:t>
            </a:r>
            <a:r>
              <a:rPr dirty="0" sz="1800" spc="3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steps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pipelines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when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no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dependency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present.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Segoe UI Semibold"/>
              <a:cs typeface="Segoe UI Semibold"/>
            </a:endParaRPr>
          </a:p>
          <a:p>
            <a:pPr marL="12700" marR="175895">
              <a:lnSpc>
                <a:spcPts val="1939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Using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declarative</a:t>
            </a:r>
            <a:r>
              <a:rPr dirty="0" sz="1800" spc="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dependencies,</a:t>
            </a: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you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can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optimize</a:t>
            </a: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your </a:t>
            </a:r>
            <a:r>
              <a:rPr dirty="0" sz="1800" spc="-47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tasks.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  <a:spcBef>
                <a:spcPts val="790"/>
              </a:spcBef>
            </a:pP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SDK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includes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framework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pre-built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modules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for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common tasks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latin typeface="Segoe UI"/>
                <a:cs typeface="Segoe UI"/>
              </a:rPr>
              <a:t>such</a:t>
            </a:r>
            <a:r>
              <a:rPr dirty="0" sz="1600" spc="-5">
                <a:latin typeface="Segoe UI"/>
                <a:cs typeface="Segoe UI"/>
              </a:rPr>
              <a:t> as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data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transfer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 spc="-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model</a:t>
            </a:r>
            <a:r>
              <a:rPr dirty="0" sz="1600" spc="-10">
                <a:latin typeface="Segoe UI"/>
                <a:cs typeface="Segoe UI"/>
              </a:rPr>
              <a:t> publishing.</a:t>
            </a:r>
            <a:endParaRPr sz="1600">
              <a:latin typeface="Segoe UI"/>
              <a:cs typeface="Segoe UI"/>
            </a:endParaRPr>
          </a:p>
          <a:p>
            <a:pPr marL="12700" marR="372745">
              <a:lnSpc>
                <a:spcPts val="1730"/>
              </a:lnSpc>
              <a:spcBef>
                <a:spcPts val="515"/>
              </a:spcBef>
            </a:pPr>
            <a:r>
              <a:rPr dirty="0" sz="1600" spc="-5">
                <a:latin typeface="Segoe UI"/>
                <a:cs typeface="Segoe UI"/>
              </a:rPr>
              <a:t>The framework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can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be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extended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to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model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your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own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conventions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by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implementing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custom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steps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that </a:t>
            </a:r>
            <a:r>
              <a:rPr dirty="0" sz="1600" spc="-15">
                <a:latin typeface="Segoe UI"/>
                <a:cs typeface="Segoe UI"/>
              </a:rPr>
              <a:t>are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reusable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across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pipelines.</a:t>
            </a:r>
            <a:endParaRPr sz="1600">
              <a:latin typeface="Segoe UI"/>
              <a:cs typeface="Segoe UI"/>
            </a:endParaRPr>
          </a:p>
          <a:p>
            <a:pPr marL="12700" marR="229870">
              <a:lnSpc>
                <a:spcPts val="1730"/>
              </a:lnSpc>
              <a:spcBef>
                <a:spcPts val="500"/>
              </a:spcBef>
            </a:pPr>
            <a:r>
              <a:rPr dirty="0" sz="1600" spc="-10">
                <a:latin typeface="Segoe UI"/>
                <a:cs typeface="Segoe UI"/>
              </a:rPr>
              <a:t>Compute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targets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 spc="-10">
                <a:latin typeface="Segoe UI"/>
                <a:cs typeface="Segoe UI"/>
              </a:rPr>
              <a:t> storage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resources</a:t>
            </a:r>
            <a:r>
              <a:rPr dirty="0" sz="1600" spc="3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can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also be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managed</a:t>
            </a:r>
            <a:r>
              <a:rPr dirty="0" sz="1600" spc="-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directly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from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 </a:t>
            </a:r>
            <a:r>
              <a:rPr dirty="0" sz="1600" spc="-10">
                <a:latin typeface="Segoe UI"/>
                <a:cs typeface="Segoe UI"/>
              </a:rPr>
              <a:t>SDK.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egoe UI"/>
              <a:cs typeface="Segoe UI"/>
            </a:endParaRPr>
          </a:p>
          <a:p>
            <a:pPr marL="12700" marR="15875">
              <a:lnSpc>
                <a:spcPts val="1939"/>
              </a:lnSpc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Pipelines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can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be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saved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as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templates</a:t>
            </a:r>
            <a:r>
              <a:rPr dirty="0" sz="1800" spc="3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can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be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deployed</a:t>
            </a: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a </a:t>
            </a:r>
            <a:r>
              <a:rPr dirty="0" sz="1800" spc="-48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REST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endpoint</a:t>
            </a:r>
            <a:r>
              <a:rPr dirty="0" sz="1800" spc="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you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can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schedule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batch-scoring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or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retraining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jobs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267" y="2520695"/>
            <a:ext cx="3148584" cy="27569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96367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Pipelines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Advantages</a:t>
            </a:r>
            <a:endParaRPr sz="1950">
              <a:latin typeface="Segoe UI"/>
              <a:cs typeface="Segoe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571" y="2042667"/>
          <a:ext cx="11336020" cy="373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5160"/>
                <a:gridCol w="6880225"/>
              </a:tblGrid>
              <a:tr h="360426">
                <a:tc>
                  <a:txBody>
                    <a:bodyPr/>
                    <a:lstStyle/>
                    <a:p>
                      <a:pPr marL="10699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750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Advantage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2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750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35571" y="3369564"/>
            <a:ext cx="11336020" cy="0"/>
          </a:xfrm>
          <a:custGeom>
            <a:avLst/>
            <a:gdLst/>
            <a:ahLst/>
            <a:cxnLst/>
            <a:rect l="l" t="t" r="r" b="b"/>
            <a:pathLst>
              <a:path w="11336020" h="0">
                <a:moveTo>
                  <a:pt x="0" y="0"/>
                </a:moveTo>
                <a:lnTo>
                  <a:pt x="11336007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5571" y="4329684"/>
            <a:ext cx="11336020" cy="0"/>
          </a:xfrm>
          <a:custGeom>
            <a:avLst/>
            <a:gdLst/>
            <a:ahLst/>
            <a:cxnLst/>
            <a:rect l="l" t="t" r="r" b="b"/>
            <a:pathLst>
              <a:path w="11336020" h="0">
                <a:moveTo>
                  <a:pt x="0" y="0"/>
                </a:moveTo>
                <a:lnTo>
                  <a:pt x="11336007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5571" y="5175630"/>
            <a:ext cx="11336020" cy="0"/>
          </a:xfrm>
          <a:custGeom>
            <a:avLst/>
            <a:gdLst/>
            <a:ahLst/>
            <a:cxnLst/>
            <a:rect l="l" t="t" r="r" b="b"/>
            <a:pathLst>
              <a:path w="11336020" h="0">
                <a:moveTo>
                  <a:pt x="0" y="0"/>
                </a:moveTo>
                <a:lnTo>
                  <a:pt x="11336007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5571" y="6135738"/>
            <a:ext cx="11336020" cy="0"/>
          </a:xfrm>
          <a:custGeom>
            <a:avLst/>
            <a:gdLst/>
            <a:ahLst/>
            <a:cxnLst/>
            <a:rect l="l" t="t" r="r" b="b"/>
            <a:pathLst>
              <a:path w="11336020" h="0">
                <a:moveTo>
                  <a:pt x="0" y="0"/>
                </a:moveTo>
                <a:lnTo>
                  <a:pt x="11336007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25" y="2836926"/>
            <a:ext cx="1099096" cy="1525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6839" y="2883154"/>
            <a:ext cx="395710" cy="106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8783" y="2590926"/>
            <a:ext cx="7287259" cy="1988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3228" y="2834767"/>
            <a:ext cx="7518146" cy="1998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6242" y="3080766"/>
            <a:ext cx="3692016" cy="1977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4202" y="3797046"/>
            <a:ext cx="2620911" cy="19672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976242" y="3553205"/>
            <a:ext cx="7701280" cy="441959"/>
            <a:chOff x="3976242" y="3553205"/>
            <a:chExt cx="7701280" cy="441959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3608" y="3553205"/>
              <a:ext cx="7693406" cy="1977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6242" y="3794886"/>
              <a:ext cx="7278624" cy="19989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1035" y="4040885"/>
            <a:ext cx="5919216" cy="19773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202" y="4700142"/>
            <a:ext cx="1030744" cy="19761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977004" y="4576064"/>
            <a:ext cx="7004684" cy="443865"/>
            <a:chOff x="3977004" y="4576064"/>
            <a:chExt cx="7004684" cy="44386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85386" y="4576064"/>
              <a:ext cx="6996303" cy="1998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7004" y="4819904"/>
              <a:ext cx="6612763" cy="19989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1045" y="5603176"/>
            <a:ext cx="2261323" cy="19765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85386" y="5357114"/>
            <a:ext cx="7720330" cy="20002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971035" y="5603176"/>
            <a:ext cx="7015480" cy="441959"/>
            <a:chOff x="3971035" y="5603176"/>
            <a:chExt cx="7015480" cy="441959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1035" y="5603176"/>
              <a:ext cx="7014971" cy="1977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3227" y="5844844"/>
              <a:ext cx="5464937" cy="199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66331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5">
                <a:solidFill>
                  <a:srgbClr val="000000"/>
                </a:solidFill>
              </a:rPr>
              <a:t>Artifact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Compute</a:t>
            </a:r>
            <a:r>
              <a:rPr dirty="0" sz="1950" spc="-1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40">
                <a:solidFill>
                  <a:srgbClr val="000000"/>
                </a:solidFill>
                <a:latin typeface="Segoe UI"/>
                <a:cs typeface="Segoe UI"/>
              </a:rPr>
              <a:t>Target</a:t>
            </a:r>
            <a:endParaRPr sz="1950">
              <a:latin typeface="Segoe UI"/>
              <a:cs typeface="Segoe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37935" y="1849627"/>
          <a:ext cx="6052820" cy="411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0425"/>
                <a:gridCol w="1242060"/>
                <a:gridCol w="1391919"/>
              </a:tblGrid>
              <a:tr h="358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Compute</a:t>
                      </a:r>
                      <a:r>
                        <a:rPr dirty="0" sz="1400" spc="-65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Target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63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spc="-15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Training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spc="-5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Deployment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</a:tr>
              <a:tr h="358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Local</a:t>
                      </a:r>
                      <a:r>
                        <a:rPr dirty="0" sz="1400" spc="-3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Computer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1440" marR="3848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400">
                          <a:latin typeface="Segoe UI Semilight"/>
                          <a:cs typeface="Segoe UI Semilight"/>
                        </a:rPr>
                        <a:t>A</a:t>
                      </a: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 Linux</a:t>
                      </a:r>
                      <a:r>
                        <a:rPr dirty="0" sz="1400" spc="1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VM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 in</a:t>
                      </a:r>
                      <a:r>
                        <a:rPr dirty="0" sz="1400" spc="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(such</a:t>
                      </a:r>
                      <a:r>
                        <a:rPr dirty="0" sz="1400" spc="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the</a:t>
                      </a:r>
                      <a:r>
                        <a:rPr dirty="0" sz="1400" spc="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Data </a:t>
                      </a:r>
                      <a:r>
                        <a:rPr dirty="0" sz="1400" spc="-37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Science</a:t>
                      </a:r>
                      <a:r>
                        <a:rPr dirty="0" sz="1400" spc="1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5">
                          <a:latin typeface="Segoe UI Semilight"/>
                          <a:cs typeface="Segoe UI Semilight"/>
                        </a:rPr>
                        <a:t>Virtual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Machine)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4859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-3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ML</a:t>
                      </a:r>
                      <a:r>
                        <a:rPr dirty="0" sz="1400" spc="-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Compute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64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-3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Databricks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Data</a:t>
                      </a: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 Lake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Analytics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Apache</a:t>
                      </a: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 Spark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for</a:t>
                      </a: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HDInsight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215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-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Container</a:t>
                      </a:r>
                      <a:r>
                        <a:rPr dirty="0" sz="1400" spc="-1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Instance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85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-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Kubernetes</a:t>
                      </a:r>
                      <a:r>
                        <a:rPr dirty="0" sz="1400" spc="1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5">
                          <a:latin typeface="Segoe UI Semilight"/>
                          <a:cs typeface="Segoe UI Semilight"/>
                        </a:rPr>
                        <a:t>Service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85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dirty="0" sz="1400" spc="-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IoT</a:t>
                      </a:r>
                      <a:r>
                        <a:rPr dirty="0" sz="1400" spc="-2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Edge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85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585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Field-programmable</a:t>
                      </a:r>
                      <a:r>
                        <a:rPr dirty="0" sz="1400" spc="-3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gate</a:t>
                      </a:r>
                      <a:r>
                        <a:rPr dirty="0" sz="1400">
                          <a:latin typeface="Segoe UI Semilight"/>
                          <a:cs typeface="Segoe UI Semilight"/>
                        </a:rPr>
                        <a:t> array</a:t>
                      </a:r>
                      <a:r>
                        <a:rPr dirty="0" sz="1400" spc="-35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dirty="0" sz="1400" spc="-5">
                          <a:latin typeface="Segoe UI Semilight"/>
                          <a:cs typeface="Segoe UI Semilight"/>
                        </a:rPr>
                        <a:t>(FPGA)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40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6985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16929" y="1401826"/>
            <a:ext cx="3895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Currently</a:t>
            </a:r>
            <a:r>
              <a:rPr dirty="0" sz="1800" spc="-4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supported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compute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targets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8358" y="2607436"/>
            <a:ext cx="4420870" cy="716915"/>
            <a:chOff x="528358" y="2607436"/>
            <a:chExt cx="4420870" cy="7169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358" y="2607436"/>
              <a:ext cx="4420323" cy="223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33" y="2854324"/>
              <a:ext cx="3968089" cy="223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397" y="3101212"/>
              <a:ext cx="3953941" cy="22301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20319" y="3474592"/>
            <a:ext cx="4450080" cy="469900"/>
            <a:chOff x="520319" y="3474592"/>
            <a:chExt cx="4450080" cy="4699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439" y="3474592"/>
              <a:ext cx="4447705" cy="2230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319" y="3721480"/>
              <a:ext cx="3587496" cy="22301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874" y="4096384"/>
            <a:ext cx="3622992" cy="22301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9874" y="4469765"/>
            <a:ext cx="3841750" cy="666115"/>
            <a:chOff x="519874" y="4469765"/>
            <a:chExt cx="3841750" cy="66611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874" y="4469765"/>
              <a:ext cx="3645344" cy="223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397" y="4716653"/>
              <a:ext cx="3824782" cy="2217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574" y="4963541"/>
              <a:ext cx="2000377" cy="17183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1962" y="6364490"/>
            <a:ext cx="4642459" cy="150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404" y="700278"/>
            <a:ext cx="25349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00"/>
                </a:solidFill>
              </a:rPr>
              <a:t>The</a:t>
            </a:r>
            <a:r>
              <a:rPr dirty="0" sz="3600" spc="-8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Context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958078" y="1309496"/>
            <a:ext cx="5606415" cy="4646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Deployment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multiple</a:t>
            </a:r>
            <a:r>
              <a:rPr dirty="0" sz="1800" spc="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targets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buClr>
                <a:srgbClr val="0078D3"/>
              </a:buClr>
              <a:buFont typeface="Arial MT"/>
              <a:buChar char="•"/>
            </a:pPr>
            <a:endParaRPr sz="20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Help with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ease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of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preparation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78D3"/>
              </a:buClr>
              <a:buFont typeface="Arial MT"/>
              <a:buChar char="•"/>
            </a:pPr>
            <a:endParaRPr sz="20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Automated Machine Learning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78D3"/>
              </a:buClr>
              <a:buFont typeface="Arial MT"/>
              <a:buChar char="•"/>
            </a:pPr>
            <a:endParaRPr sz="20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Distributed</a:t>
            </a:r>
            <a:r>
              <a:rPr dirty="0" sz="1800" spc="-3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Training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78D3"/>
              </a:buClr>
              <a:buFont typeface="Arial MT"/>
              <a:buChar char="•"/>
            </a:pPr>
            <a:endParaRPr sz="20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both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Web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Service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Batch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modes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78D3"/>
              </a:buClr>
              <a:buFont typeface="Arial MT"/>
              <a:buChar char="•"/>
            </a:pPr>
            <a:endParaRPr sz="20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Strong</a:t>
            </a:r>
            <a:r>
              <a:rPr dirty="0" sz="1800" spc="-4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Spark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(Databricks)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78D3"/>
              </a:buClr>
              <a:buFont typeface="Arial MT"/>
              <a:buChar char="•"/>
            </a:pPr>
            <a:endParaRPr sz="20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more training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 &amp;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deployment</a:t>
            </a: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platforms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78D3"/>
              </a:buClr>
              <a:buFont typeface="Arial MT"/>
              <a:buChar char="•"/>
            </a:pPr>
            <a:endParaRPr sz="20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Better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Integration with other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services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-5"/>
              <a:t>No</a:t>
            </a:r>
            <a:r>
              <a:rPr dirty="0" spc="-10"/>
              <a:t> </a:t>
            </a:r>
            <a:r>
              <a:rPr dirty="0" spc="-5"/>
              <a:t>Need </a:t>
            </a:r>
            <a:r>
              <a:rPr dirty="0" spc="-10"/>
              <a:t>to</a:t>
            </a:r>
            <a:r>
              <a:rPr dirty="0" spc="5"/>
              <a:t> </a:t>
            </a:r>
            <a:r>
              <a:rPr dirty="0" spc="-10"/>
              <a:t>have</a:t>
            </a:r>
            <a:r>
              <a:rPr dirty="0" spc="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pre-defined</a:t>
            </a:r>
            <a:r>
              <a:rPr dirty="0" spc="10"/>
              <a:t> </a:t>
            </a:r>
            <a:r>
              <a:rPr dirty="0" spc="-5"/>
              <a:t>GUI </a:t>
            </a:r>
            <a:r>
              <a:rPr dirty="0"/>
              <a:t>Interface</a:t>
            </a: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78D3"/>
              </a:buClr>
              <a:buFont typeface="Arial MT"/>
              <a:buChar char="•"/>
            </a:pPr>
            <a:endParaRPr sz="200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-5"/>
              <a:t>End-to-End</a:t>
            </a:r>
            <a:r>
              <a:rPr dirty="0" spc="10"/>
              <a:t> </a:t>
            </a:r>
            <a:r>
              <a:rPr dirty="0" spc="-5"/>
              <a:t>Lifecycle</a:t>
            </a:r>
            <a:r>
              <a:rPr dirty="0" spc="20"/>
              <a:t> </a:t>
            </a:r>
            <a:r>
              <a:rPr dirty="0"/>
              <a:t>and </a:t>
            </a:r>
            <a:r>
              <a:rPr dirty="0" spc="-5"/>
              <a:t>processes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78D3"/>
              </a:buClr>
              <a:buFont typeface="Arial MT"/>
              <a:buChar char="•"/>
            </a:pPr>
            <a:endParaRPr sz="205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-5"/>
              <a:t>Open</a:t>
            </a:r>
            <a:r>
              <a:rPr dirty="0" spc="10"/>
              <a:t> </a:t>
            </a:r>
            <a:r>
              <a:rPr dirty="0" spc="-10"/>
              <a:t>to </a:t>
            </a:r>
            <a:r>
              <a:rPr dirty="0" spc="-5"/>
              <a:t>frameworks and</a:t>
            </a:r>
            <a:r>
              <a:rPr dirty="0" spc="-10"/>
              <a:t> </a:t>
            </a:r>
            <a:r>
              <a:rPr dirty="0" spc="-5"/>
              <a:t>tools</a:t>
            </a: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78D3"/>
              </a:buClr>
              <a:buFont typeface="Arial MT"/>
              <a:buChar char="•"/>
            </a:pPr>
            <a:endParaRPr sz="200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5"/>
              <a:t>Support</a:t>
            </a:r>
            <a:r>
              <a:rPr dirty="0" spc="-10"/>
              <a:t> </a:t>
            </a:r>
            <a:r>
              <a:rPr dirty="0" spc="-5"/>
              <a:t>Deep Learning</a:t>
            </a:r>
            <a:r>
              <a:rPr dirty="0" spc="-10"/>
              <a:t> </a:t>
            </a:r>
            <a:r>
              <a:rPr dirty="0" spc="-5"/>
              <a:t>frameworks</a:t>
            </a: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78D3"/>
              </a:buClr>
              <a:buFont typeface="Arial MT"/>
              <a:buChar char="•"/>
            </a:pPr>
            <a:endParaRPr sz="200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-5"/>
              <a:t>Help</a:t>
            </a:r>
            <a:r>
              <a:rPr dirty="0"/>
              <a:t> </a:t>
            </a:r>
            <a:r>
              <a:rPr dirty="0" spc="-5"/>
              <a:t>with</a:t>
            </a:r>
            <a:r>
              <a:rPr dirty="0" spc="10"/>
              <a:t> </a:t>
            </a:r>
            <a:r>
              <a:rPr dirty="0" spc="-5"/>
              <a:t>Environment</a:t>
            </a:r>
            <a:r>
              <a:rPr dirty="0" spc="-25"/>
              <a:t> </a:t>
            </a:r>
            <a:r>
              <a:rPr dirty="0" spc="-5"/>
              <a:t>isolations</a:t>
            </a: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78D3"/>
              </a:buClr>
              <a:buFont typeface="Arial MT"/>
              <a:buChar char="•"/>
            </a:pPr>
            <a:endParaRPr sz="205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pc="-5"/>
              <a:t>Better management</a:t>
            </a:r>
            <a:r>
              <a:rPr dirty="0" spc="5"/>
              <a:t> </a:t>
            </a:r>
            <a:r>
              <a:rPr dirty="0" spc="-10"/>
              <a:t>of</a:t>
            </a:r>
            <a:r>
              <a:rPr dirty="0" spc="-5"/>
              <a:t> </a:t>
            </a:r>
            <a:r>
              <a:rPr dirty="0"/>
              <a:t>models</a:t>
            </a:r>
            <a:r>
              <a:rPr dirty="0" spc="10"/>
              <a:t> </a:t>
            </a:r>
            <a:r>
              <a:rPr dirty="0"/>
              <a:t>&amp;</a:t>
            </a:r>
            <a:r>
              <a:rPr dirty="0" spc="-10"/>
              <a:t> </a:t>
            </a:r>
            <a:r>
              <a:rPr dirty="0" spc="-5"/>
              <a:t>experiments</a:t>
            </a:r>
          </a:p>
          <a:p>
            <a:pPr>
              <a:lnSpc>
                <a:spcPct val="100000"/>
              </a:lnSpc>
              <a:buClr>
                <a:srgbClr val="0078D3"/>
              </a:buClr>
              <a:buFont typeface="Arial MT"/>
              <a:buChar char="•"/>
            </a:pPr>
            <a:endParaRPr sz="2050"/>
          </a:p>
          <a:p>
            <a:pPr marL="299085" indent="-287020">
              <a:lnSpc>
                <a:spcPct val="100000"/>
              </a:lnSpc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/>
              <a:t>Especially on</a:t>
            </a:r>
            <a:r>
              <a:rPr dirty="0" spc="-15"/>
              <a:t> </a:t>
            </a:r>
            <a:r>
              <a:rPr dirty="0" spc="-20"/>
              <a:t>Tracking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10"/>
              <a:t> </a:t>
            </a:r>
            <a:r>
              <a:rPr dirty="0" spc="-5"/>
              <a:t>Monitoring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18909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Currently</a:t>
            </a:r>
            <a:r>
              <a:rPr dirty="0" sz="1950" spc="3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Supported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Compute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35">
                <a:solidFill>
                  <a:srgbClr val="000000"/>
                </a:solidFill>
                <a:latin typeface="Segoe UI"/>
                <a:cs typeface="Segoe UI"/>
              </a:rPr>
              <a:t>Targets</a:t>
            </a:r>
            <a:endParaRPr sz="1950">
              <a:latin typeface="Segoe UI"/>
              <a:cs typeface="Segoe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0849" y="2054811"/>
          <a:ext cx="11183620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780"/>
                <a:gridCol w="1645285"/>
                <a:gridCol w="1816734"/>
                <a:gridCol w="2505075"/>
                <a:gridCol w="2151379"/>
              </a:tblGrid>
              <a:tr h="5972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Compute</a:t>
                      </a:r>
                      <a:r>
                        <a:rPr dirty="0" sz="1800" spc="-6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800" spc="-10">
                          <a:latin typeface="Segoe UI"/>
                          <a:cs typeface="Segoe UI"/>
                        </a:rPr>
                        <a:t>target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216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GPU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algn="ctr" marR="220979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acceleration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78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R="4635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Segoe UI"/>
                          <a:cs typeface="Segoe UI"/>
                        </a:rPr>
                        <a:t>Hyperdrive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Automated</a:t>
                      </a:r>
                      <a:r>
                        <a:rPr dirty="0" sz="1800" spc="-5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800" spc="-10"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algn="ctr" marL="9779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selection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78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1800" spc="-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800">
                          <a:latin typeface="Segoe UI"/>
                          <a:cs typeface="Segoe UI"/>
                        </a:rPr>
                        <a:t>be</a:t>
                      </a:r>
                      <a:r>
                        <a:rPr dirty="0" sz="1800" spc="-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800">
                          <a:latin typeface="Segoe UI"/>
                          <a:cs typeface="Segoe UI"/>
                        </a:rPr>
                        <a:t>used</a:t>
                      </a:r>
                      <a:r>
                        <a:rPr dirty="0" sz="1800" spc="-4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800" spc="-5">
                          <a:latin typeface="Segoe UI"/>
                          <a:cs typeface="Segoe UI"/>
                        </a:rPr>
                        <a:t>in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algn="ctr" marR="7620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Segoe UI"/>
                          <a:cs typeface="Segoe UI"/>
                        </a:rPr>
                        <a:t>pipelines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78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</a:tr>
              <a:tr h="453263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Local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computer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20979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"/>
                          <a:cs typeface="Segoe UI"/>
                        </a:rPr>
                        <a:t>Maybe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099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  <a:tr h="844423">
                <a:tc>
                  <a:txBody>
                    <a:bodyPr/>
                    <a:lstStyle/>
                    <a:p>
                      <a:pPr marL="28575" marR="9525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</a:rPr>
                        <a:t>Data Science </a:t>
                      </a: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</a:rPr>
                        <a:t>Virtual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</a:rPr>
                        <a:t>Machine </a:t>
                      </a:r>
                      <a:r>
                        <a:rPr dirty="0" sz="1800" spc="-480">
                          <a:solidFill>
                            <a:srgbClr val="0462C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(DSVM)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6700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R="220979">
                        <a:lnSpc>
                          <a:spcPct val="100000"/>
                        </a:lnSpc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444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R="4699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444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r" marR="110998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444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47419">
                        <a:lnSpc>
                          <a:spcPct val="100000"/>
                        </a:lnSpc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444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  <a:tr h="453263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Azure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ML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compute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2034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699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099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7419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  <a:tr h="453263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Azure</a:t>
                      </a:r>
                      <a:r>
                        <a:rPr dirty="0" u="heavy" sz="1800" spc="-6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Databricks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20979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099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7419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  <a:tr h="453390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Azure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Data</a:t>
                      </a:r>
                      <a:r>
                        <a:rPr dirty="0" u="heavy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Lake</a:t>
                      </a:r>
                      <a:r>
                        <a:rPr dirty="0" u="heavy" sz="1800" spc="-3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Analytics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7419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8585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  <a:tr h="453224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Azure</a:t>
                      </a:r>
                      <a:r>
                        <a:rPr dirty="0" u="heavy" sz="1800" spc="-6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HDInsight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0922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7419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800">
                          <a:latin typeface="Segoe UI Symbol"/>
                          <a:cs typeface="Segoe UI Symbol"/>
                        </a:rPr>
                        <a:t>✓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B="0" marT="109220"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00849" y="1552321"/>
            <a:ext cx="11183620" cy="0"/>
          </a:xfrm>
          <a:custGeom>
            <a:avLst/>
            <a:gdLst/>
            <a:ahLst/>
            <a:cxnLst/>
            <a:rect l="l" t="t" r="r" b="b"/>
            <a:pathLst>
              <a:path w="11183620" h="0">
                <a:moveTo>
                  <a:pt x="0" y="0"/>
                </a:moveTo>
                <a:lnTo>
                  <a:pt x="11183404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0051" y="6271056"/>
            <a:ext cx="78676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8"/>
              </a:rPr>
              <a:t>https://docs.microsoft.com/en-us/azure/machine-learning/service/how-to-set-up-training-targets#supported-compute-targets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0438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5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35">
                <a:solidFill>
                  <a:srgbClr val="000000"/>
                </a:solidFill>
                <a:latin typeface="Segoe UI"/>
                <a:cs typeface="Segoe UI"/>
              </a:rPr>
              <a:t>Track</a:t>
            </a:r>
            <a:r>
              <a:rPr dirty="0" sz="1950" spc="1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experiments</a:t>
            </a:r>
            <a:r>
              <a:rPr dirty="0" sz="1950" spc="4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training</a:t>
            </a:r>
            <a:r>
              <a:rPr dirty="0" sz="1950" spc="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metrics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129" y="2023872"/>
            <a:ext cx="2251870" cy="2228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5233" y="2769616"/>
            <a:ext cx="10737850" cy="719455"/>
            <a:chOff x="525233" y="2769616"/>
            <a:chExt cx="10737850" cy="719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3" y="2772156"/>
              <a:ext cx="1405801" cy="2228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666" y="2769616"/>
              <a:ext cx="9101074" cy="2255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475" y="3016504"/>
              <a:ext cx="2115299" cy="224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1643" y="3019044"/>
              <a:ext cx="1294765" cy="2230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9118" y="3016504"/>
              <a:ext cx="6926326" cy="2255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397" y="3265932"/>
              <a:ext cx="8931325" cy="22301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21332" y="2870405"/>
            <a:ext cx="60944" cy="143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45794" y="3639311"/>
            <a:ext cx="2620645" cy="223520"/>
            <a:chOff x="1145794" y="3639311"/>
            <a:chExt cx="2620645" cy="22352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794" y="3639311"/>
              <a:ext cx="2479802" cy="223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9251" y="3648455"/>
              <a:ext cx="106679" cy="19646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6397" y="3691509"/>
            <a:ext cx="510044" cy="1196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6397" y="4012691"/>
            <a:ext cx="2001189" cy="22301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28129" y="4758309"/>
            <a:ext cx="11000105" cy="719455"/>
            <a:chOff x="528129" y="4758309"/>
            <a:chExt cx="11000105" cy="719455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129" y="4758309"/>
              <a:ext cx="1744281" cy="2255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367" y="5005324"/>
              <a:ext cx="1603756" cy="2255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1518" y="4758436"/>
              <a:ext cx="9026652" cy="2255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1643" y="5005324"/>
              <a:ext cx="8290052" cy="2255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397" y="5252212"/>
              <a:ext cx="8198281" cy="22555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61183" y="4859225"/>
            <a:ext cx="60944" cy="143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9475" y="5680328"/>
            <a:ext cx="258787" cy="11965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885139" y="5699531"/>
            <a:ext cx="105410" cy="62865"/>
            <a:chOff x="885139" y="5699531"/>
            <a:chExt cx="105410" cy="62865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139" y="5747080"/>
              <a:ext cx="104914" cy="147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139" y="5699531"/>
              <a:ext cx="104914" cy="1473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092200" y="5625630"/>
            <a:ext cx="3343910" cy="226060"/>
            <a:chOff x="1092200" y="5625630"/>
            <a:chExt cx="3343910" cy="226060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2200" y="5625630"/>
              <a:ext cx="1603756" cy="2254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9610" y="5637238"/>
              <a:ext cx="51053" cy="196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94126" y="5628094"/>
              <a:ext cx="1641728" cy="223012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27550" y="5630214"/>
            <a:ext cx="2272410" cy="2208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96100" y="5625630"/>
            <a:ext cx="1025651" cy="22547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8026654" y="5699531"/>
            <a:ext cx="105410" cy="62865"/>
            <a:chOff x="8026654" y="5699531"/>
            <a:chExt cx="105410" cy="62865"/>
          </a:xfrm>
        </p:grpSpPr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6654" y="5747080"/>
              <a:ext cx="104901" cy="147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6654" y="5699531"/>
              <a:ext cx="104901" cy="1473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238743" y="5625630"/>
            <a:ext cx="2656840" cy="226060"/>
            <a:chOff x="8238743" y="5625630"/>
            <a:chExt cx="2656840" cy="226060"/>
          </a:xfrm>
        </p:grpSpPr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38743" y="5625630"/>
              <a:ext cx="2584704" cy="225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43894" y="5637238"/>
              <a:ext cx="51307" cy="196456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6397" y="6055233"/>
            <a:ext cx="510044" cy="119659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145794" y="6002997"/>
            <a:ext cx="2265045" cy="222250"/>
            <a:chOff x="1145794" y="6002997"/>
            <a:chExt cx="2265045" cy="222250"/>
          </a:xfrm>
        </p:grpSpPr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5794" y="6002997"/>
              <a:ext cx="1857629" cy="2217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25267" y="6012141"/>
              <a:ext cx="51053" cy="196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89783" y="6012141"/>
              <a:ext cx="321056" cy="196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0438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5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35">
                <a:solidFill>
                  <a:srgbClr val="000000"/>
                </a:solidFill>
                <a:latin typeface="Segoe UI"/>
                <a:cs typeface="Segoe UI"/>
              </a:rPr>
              <a:t>Track</a:t>
            </a:r>
            <a:r>
              <a:rPr dirty="0" sz="1950" spc="1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experiments</a:t>
            </a:r>
            <a:r>
              <a:rPr dirty="0" sz="1950" spc="4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training</a:t>
            </a:r>
            <a:r>
              <a:rPr dirty="0" sz="1950" spc="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metrics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2979" y="1735073"/>
            <a:ext cx="2328545" cy="19875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9430" y="1732407"/>
            <a:ext cx="6679565" cy="966469"/>
            <a:chOff x="519430" y="1732407"/>
            <a:chExt cx="6679565" cy="96646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129" y="1732407"/>
              <a:ext cx="1744281" cy="225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7556" y="1788668"/>
              <a:ext cx="41401" cy="1183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7675" y="1737233"/>
              <a:ext cx="511556" cy="220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1687" y="1732661"/>
              <a:ext cx="1603756" cy="225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430" y="1979549"/>
              <a:ext cx="6297803" cy="225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547" y="2228850"/>
              <a:ext cx="6430416" cy="2230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397" y="2475738"/>
              <a:ext cx="3018332" cy="2230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0384" y="2574114"/>
              <a:ext cx="60944" cy="14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1222" y="2475738"/>
              <a:ext cx="3517264" cy="22301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3773" y="2846704"/>
            <a:ext cx="456857" cy="1743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7409" y="2849117"/>
            <a:ext cx="1607464" cy="2230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65044" y="2851276"/>
            <a:ext cx="660527" cy="2195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16757" y="2849117"/>
            <a:ext cx="1044828" cy="17195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38848" y="3224022"/>
            <a:ext cx="2226310" cy="205740"/>
            <a:chOff x="538848" y="3224022"/>
            <a:chExt cx="2226310" cy="205740"/>
          </a:xfrm>
        </p:grpSpPr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848" y="3224022"/>
              <a:ext cx="1044841" cy="1719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9471" y="3224022"/>
              <a:ext cx="1155192" cy="20561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8985" y="3970782"/>
            <a:ext cx="4303966" cy="22174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9874" y="4716653"/>
            <a:ext cx="4038790" cy="2254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9475" y="5092446"/>
            <a:ext cx="1294752" cy="2230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17826" y="5092446"/>
            <a:ext cx="351409" cy="17195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1692" y="5090033"/>
            <a:ext cx="1603756" cy="2254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61967" y="5094604"/>
            <a:ext cx="152273" cy="16713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0319" y="5467350"/>
            <a:ext cx="1258824" cy="17190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965191" y="445008"/>
            <a:ext cx="7112634" cy="6278245"/>
            <a:chOff x="4965191" y="445008"/>
            <a:chExt cx="7112634" cy="6278245"/>
          </a:xfrm>
        </p:grpSpPr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5191" y="3861296"/>
              <a:ext cx="7112028" cy="28615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72399" y="445008"/>
              <a:ext cx="4293108" cy="3422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04380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5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942594"/>
            <a:ext cx="11623675" cy="5630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latin typeface="Segoe UI"/>
                <a:cs typeface="Segoe UI"/>
              </a:rPr>
              <a:t>Data</a:t>
            </a:r>
            <a:r>
              <a:rPr dirty="0" sz="1950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Wrangler</a:t>
            </a:r>
            <a:r>
              <a:rPr dirty="0" sz="1950" spc="60">
                <a:latin typeface="Segoe UI"/>
                <a:cs typeface="Segoe UI"/>
              </a:rPr>
              <a:t> </a:t>
            </a:r>
            <a:r>
              <a:rPr dirty="0" sz="1950">
                <a:latin typeface="Segoe UI"/>
                <a:cs typeface="Segoe UI"/>
              </a:rPr>
              <a:t>–</a:t>
            </a:r>
            <a:r>
              <a:rPr dirty="0" sz="1950" spc="-5">
                <a:latin typeface="Segoe UI"/>
                <a:cs typeface="Segoe UI"/>
              </a:rPr>
              <a:t> DataPrep</a:t>
            </a:r>
            <a:r>
              <a:rPr dirty="0" sz="1950" spc="20">
                <a:latin typeface="Segoe UI"/>
                <a:cs typeface="Segoe UI"/>
              </a:rPr>
              <a:t> </a:t>
            </a:r>
            <a:r>
              <a:rPr dirty="0" sz="1950">
                <a:latin typeface="Segoe UI"/>
                <a:cs typeface="Segoe UI"/>
              </a:rPr>
              <a:t>SDK:</a:t>
            </a:r>
            <a:r>
              <a:rPr dirty="0" sz="195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https://docs.microsoft.com/en-us/python/api/azureml-dataprep/?view=azure-dataprep-py</a:t>
            </a:r>
            <a:endParaRPr sz="160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55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 spc="5">
                <a:latin typeface="Segoe UI"/>
                <a:cs typeface="Segoe UI"/>
              </a:rPr>
              <a:t>Automatic</a:t>
            </a:r>
            <a:r>
              <a:rPr dirty="0" sz="1750" spc="-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file</a:t>
            </a:r>
            <a:r>
              <a:rPr dirty="0" sz="1750" spc="-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type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detection.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Load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from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many </a:t>
            </a:r>
            <a:r>
              <a:rPr dirty="0" sz="1750">
                <a:latin typeface="Segoe UI"/>
                <a:cs typeface="Segoe UI"/>
              </a:rPr>
              <a:t>file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types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with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parsing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parameter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inference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(encoding,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15">
                <a:latin typeface="Segoe UI"/>
                <a:cs typeface="Segoe UI"/>
              </a:rPr>
              <a:t>separator,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headers).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 spc="-5">
                <a:latin typeface="Segoe UI"/>
                <a:cs typeface="Segoe UI"/>
              </a:rPr>
              <a:t>Type-conversion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using inference</a:t>
            </a:r>
            <a:r>
              <a:rPr dirty="0" sz="1750" spc="5">
                <a:latin typeface="Segoe UI"/>
                <a:cs typeface="Segoe UI"/>
              </a:rPr>
              <a:t> during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file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loading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 spc="5">
                <a:latin typeface="Segoe UI"/>
                <a:cs typeface="Segoe UI"/>
              </a:rPr>
              <a:t>Connection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support</a:t>
            </a:r>
            <a:r>
              <a:rPr dirty="0" sz="1750" spc="4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for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MS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SQL</a:t>
            </a:r>
            <a:r>
              <a:rPr dirty="0" sz="1750" spc="-15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Server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and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Azure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Data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Lake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Storage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 spc="10">
                <a:latin typeface="Segoe UI"/>
                <a:cs typeface="Segoe UI"/>
              </a:rPr>
              <a:t>Add</a:t>
            </a:r>
            <a:r>
              <a:rPr dirty="0" sz="1750" spc="-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column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using</a:t>
            </a:r>
            <a:r>
              <a:rPr dirty="0" sz="1750" spc="5">
                <a:latin typeface="Segoe UI"/>
                <a:cs typeface="Segoe UI"/>
              </a:rPr>
              <a:t> an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expression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Impute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missing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values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Derive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column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by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example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Filtering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Custom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Python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transforms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Scale through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streaming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–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instead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20">
                <a:latin typeface="Segoe UI"/>
                <a:cs typeface="Segoe UI"/>
              </a:rPr>
              <a:t>of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loading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all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data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 </a:t>
            </a:r>
            <a:r>
              <a:rPr dirty="0" sz="1750" spc="15">
                <a:latin typeface="Segoe UI"/>
                <a:cs typeface="Segoe UI"/>
              </a:rPr>
              <a:t>memory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 spc="15">
                <a:latin typeface="Segoe UI"/>
                <a:cs typeface="Segoe UI"/>
              </a:rPr>
              <a:t>Summary</a:t>
            </a:r>
            <a:r>
              <a:rPr dirty="0" sz="1750" spc="-3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statistics</a:t>
            </a:r>
            <a:endParaRPr sz="1750">
              <a:latin typeface="Segoe UI"/>
              <a:cs typeface="Segoe UI"/>
            </a:endParaRPr>
          </a:p>
          <a:p>
            <a:pPr marL="360045" indent="-28765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sz="1750">
                <a:latin typeface="Segoe UI"/>
                <a:cs typeface="Segoe UI"/>
              </a:rPr>
              <a:t>Intelligent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time-saving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transformations:</a:t>
            </a:r>
            <a:endParaRPr sz="1750">
              <a:latin typeface="Segoe UI"/>
              <a:cs typeface="Segoe UI"/>
            </a:endParaRPr>
          </a:p>
          <a:p>
            <a:pPr lvl="1" marL="817244" indent="-28765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 MT"/>
              <a:buChar char="•"/>
              <a:tabLst>
                <a:tab pos="817244" algn="l"/>
                <a:tab pos="817880" algn="l"/>
              </a:tabLst>
            </a:pP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Fuzzy</a:t>
            </a:r>
            <a:r>
              <a:rPr dirty="0" u="heavy" sz="175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 </a:t>
            </a: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grouping</a:t>
            </a:r>
            <a:endParaRPr sz="1750">
              <a:latin typeface="Segoe UI"/>
              <a:cs typeface="Segoe UI"/>
            </a:endParaRPr>
          </a:p>
          <a:p>
            <a:pPr lvl="1" marL="817244" indent="-287655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 MT"/>
              <a:buChar char="•"/>
              <a:tabLst>
                <a:tab pos="817244" algn="l"/>
                <a:tab pos="817880" algn="l"/>
              </a:tabLst>
            </a:pP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Derived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column</a:t>
            </a:r>
            <a:r>
              <a:rPr dirty="0" u="heavy" sz="1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by</a:t>
            </a:r>
            <a:r>
              <a:rPr dirty="0" u="heavy" sz="1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example</a:t>
            </a:r>
            <a:endParaRPr sz="1750">
              <a:latin typeface="Segoe UI"/>
              <a:cs typeface="Segoe UI"/>
            </a:endParaRPr>
          </a:p>
          <a:p>
            <a:pPr lvl="1" marL="817244" indent="-287655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817244" algn="l"/>
                <a:tab pos="817880" algn="l"/>
              </a:tabLst>
            </a:pP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Automatic</a:t>
            </a:r>
            <a:r>
              <a:rPr dirty="0" u="heavy" sz="1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split</a:t>
            </a:r>
            <a:r>
              <a:rPr dirty="0" u="heavy" sz="17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columns</a:t>
            </a:r>
            <a:r>
              <a:rPr dirty="0" u="heavy" sz="1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by</a:t>
            </a:r>
            <a:r>
              <a:rPr dirty="0" u="heavy" sz="1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4"/>
              </a:rPr>
              <a:t>example</a:t>
            </a:r>
            <a:endParaRPr sz="1750">
              <a:latin typeface="Segoe UI"/>
              <a:cs typeface="Segoe UI"/>
            </a:endParaRPr>
          </a:p>
          <a:p>
            <a:pPr lvl="1" marL="817244" indent="-287655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 MT"/>
              <a:buChar char="•"/>
              <a:tabLst>
                <a:tab pos="817244" algn="l"/>
                <a:tab pos="817880" algn="l"/>
              </a:tabLst>
            </a:pP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Impute</a:t>
            </a:r>
            <a:r>
              <a:rPr dirty="0" u="heavy" sz="17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missing</a:t>
            </a:r>
            <a:r>
              <a:rPr dirty="0" u="heavy" sz="1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dirty="0" u="heavy" sz="1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5"/>
              </a:rPr>
              <a:t>values</a:t>
            </a:r>
            <a:endParaRPr sz="1750">
              <a:latin typeface="Segoe UI"/>
              <a:cs typeface="Segoe UI"/>
            </a:endParaRPr>
          </a:p>
          <a:p>
            <a:pPr lvl="1" marL="817244" indent="-28765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 MT"/>
              <a:buChar char="•"/>
              <a:tabLst>
                <a:tab pos="817244" algn="l"/>
                <a:tab pos="817880" algn="l"/>
              </a:tabLst>
            </a:pP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6"/>
              </a:rPr>
              <a:t>Automatic</a:t>
            </a:r>
            <a:r>
              <a:rPr dirty="0" u="heavy" sz="1750" spc="-3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6"/>
              </a:rPr>
              <a:t> </a:t>
            </a: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6"/>
              </a:rPr>
              <a:t>join</a:t>
            </a:r>
            <a:endParaRPr sz="1750">
              <a:latin typeface="Segoe UI"/>
              <a:cs typeface="Segoe UI"/>
            </a:endParaRPr>
          </a:p>
          <a:p>
            <a:pPr marL="360045" marR="1221105" indent="-287020">
              <a:lnSpc>
                <a:spcPct val="100600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7"/>
              </a:rPr>
              <a:t>Cross-platform</a:t>
            </a:r>
            <a:r>
              <a:rPr dirty="0" u="heavy" sz="175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7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7"/>
              </a:rPr>
              <a:t>functionality</a:t>
            </a:r>
            <a:r>
              <a:rPr dirty="0" sz="1750" spc="10">
                <a:solidFill>
                  <a:srgbClr val="0462C1"/>
                </a:solidFill>
                <a:latin typeface="Segoe UI"/>
                <a:cs typeface="Segoe UI"/>
                <a:hlinkClick r:id="rId7"/>
              </a:rPr>
              <a:t> </a:t>
            </a:r>
            <a:r>
              <a:rPr dirty="0" sz="1750" spc="5">
                <a:latin typeface="Segoe UI"/>
                <a:cs typeface="Segoe UI"/>
              </a:rPr>
              <a:t>with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single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code </a:t>
            </a:r>
            <a:r>
              <a:rPr dirty="0" sz="1750" spc="10">
                <a:latin typeface="Segoe UI"/>
                <a:cs typeface="Segoe UI"/>
              </a:rPr>
              <a:t>artifact.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The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SDK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also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allows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for dataflow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objects to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be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serialized</a:t>
            </a:r>
            <a:r>
              <a:rPr dirty="0" sz="1750" spc="5">
                <a:latin typeface="Segoe UI"/>
                <a:cs typeface="Segoe UI"/>
              </a:rPr>
              <a:t> and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opened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 i="1">
                <a:latin typeface="Segoe UI"/>
                <a:cs typeface="Segoe UI"/>
              </a:rPr>
              <a:t>any</a:t>
            </a:r>
            <a:r>
              <a:rPr dirty="0" sz="1750" spc="-5" i="1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Python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environment.</a:t>
            </a:r>
            <a:endParaRPr sz="17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0438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5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Azure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Machine</a:t>
            </a:r>
            <a:r>
              <a:rPr dirty="0" sz="1950" spc="3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Learning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SDK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6337" y="2157005"/>
            <a:ext cx="3252110" cy="4167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2003" y="1519174"/>
            <a:ext cx="10957560" cy="12553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062729">
              <a:lnSpc>
                <a:spcPct val="100000"/>
              </a:lnSpc>
              <a:spcBef>
                <a:spcPts val="110"/>
              </a:spcBef>
            </a:pP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pip</a:t>
            </a:r>
            <a:r>
              <a:rPr dirty="0" sz="1750" spc="40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install</a:t>
            </a:r>
            <a:r>
              <a:rPr dirty="0" sz="1750" spc="55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--upgrade</a:t>
            </a:r>
            <a:r>
              <a:rPr dirty="0" sz="1750" spc="65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azureml-sdk[notebooks,automl]</a:t>
            </a:r>
            <a:endParaRPr sz="1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pip</a:t>
            </a:r>
            <a:r>
              <a:rPr dirty="0" sz="1750" spc="10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install</a:t>
            </a:r>
            <a:r>
              <a:rPr dirty="0" sz="1750" spc="20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azureml-monitoring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50" spc="5" b="1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dirty="0" sz="1750" spc="25" b="1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750" spc="5" b="1">
                <a:solidFill>
                  <a:srgbClr val="0000FF"/>
                </a:solidFill>
                <a:latin typeface="Courier New"/>
                <a:cs typeface="Courier New"/>
              </a:rPr>
              <a:t>azureml.monitoring</a:t>
            </a:r>
            <a:r>
              <a:rPr dirty="0" sz="1750" spc="3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50" spc="5" b="1">
                <a:solidFill>
                  <a:srgbClr val="008000"/>
                </a:solidFill>
                <a:latin typeface="Courier New"/>
                <a:cs typeface="Courier New"/>
              </a:rPr>
              <a:t>import</a:t>
            </a:r>
            <a:r>
              <a:rPr dirty="0" sz="1750" spc="25" b="1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333333"/>
                </a:solidFill>
                <a:latin typeface="Courier New"/>
                <a:cs typeface="Courier New"/>
              </a:rPr>
              <a:t>ModelDataCollector</a:t>
            </a:r>
            <a:endParaRPr sz="175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187" y="4783562"/>
            <a:ext cx="3675005" cy="16625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78" y="3027298"/>
            <a:ext cx="120662" cy="1233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1024" y="2998089"/>
            <a:ext cx="2263140" cy="233045"/>
            <a:chOff x="681024" y="2998089"/>
            <a:chExt cx="2263140" cy="2330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24" y="2998089"/>
              <a:ext cx="918540" cy="182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505" y="3101996"/>
              <a:ext cx="83510" cy="241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425" y="2998089"/>
              <a:ext cx="1194435" cy="2330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9986" y="3700398"/>
            <a:ext cx="3415029" cy="837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2610">
              <a:lnSpc>
                <a:spcPct val="100600"/>
              </a:lnSpc>
              <a:spcBef>
                <a:spcPts val="100"/>
              </a:spcBef>
            </a:pP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pip install --upgrade </a:t>
            </a:r>
            <a:r>
              <a:rPr dirty="0" sz="1750" spc="-1040">
                <a:solidFill>
                  <a:srgbClr val="A80000"/>
                </a:solidFill>
                <a:latin typeface="Courier New"/>
                <a:cs typeface="Courier New"/>
              </a:rPr>
              <a:t> </a:t>
            </a:r>
            <a:r>
              <a:rPr dirty="0" sz="1750" spc="5">
                <a:solidFill>
                  <a:srgbClr val="A80000"/>
                </a:solidFill>
                <a:latin typeface="Courier New"/>
                <a:cs typeface="Courier New"/>
              </a:rPr>
              <a:t>azureml-dataprep</a:t>
            </a:r>
            <a:endParaRPr sz="1750">
              <a:latin typeface="Courier New"/>
              <a:cs typeface="Courier New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dirty="0" sz="1750" spc="10">
                <a:latin typeface="Segoe UI"/>
                <a:cs typeface="Segoe UI"/>
              </a:rPr>
              <a:t>import </a:t>
            </a:r>
            <a:r>
              <a:rPr dirty="0" sz="1750">
                <a:latin typeface="Segoe UI"/>
                <a:cs typeface="Segoe UI"/>
              </a:rPr>
              <a:t>azureml.dataprep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as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dprep</a:t>
            </a:r>
            <a:endParaRPr sz="17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algn="ctr" marL="393065" marR="415290">
              <a:lnSpc>
                <a:spcPts val="4320"/>
              </a:lnSpc>
              <a:spcBef>
                <a:spcPts val="640"/>
              </a:spcBef>
            </a:pPr>
            <a:r>
              <a:rPr dirty="0" spc="5"/>
              <a:t>How</a:t>
            </a:r>
            <a:r>
              <a:rPr dirty="0" spc="40"/>
              <a:t> </a:t>
            </a:r>
            <a:r>
              <a:rPr dirty="0" spc="-5"/>
              <a:t>to</a:t>
            </a:r>
            <a:r>
              <a:rPr dirty="0" spc="60"/>
              <a:t> </a:t>
            </a:r>
            <a:r>
              <a:rPr dirty="0" spc="5"/>
              <a:t>use</a:t>
            </a:r>
            <a:r>
              <a:rPr dirty="0" spc="55"/>
              <a:t> </a:t>
            </a:r>
            <a:r>
              <a:rPr dirty="0" spc="5"/>
              <a:t>the</a:t>
            </a:r>
            <a:r>
              <a:rPr dirty="0" spc="55"/>
              <a:t> </a:t>
            </a:r>
            <a:r>
              <a:rPr dirty="0" spc="5"/>
              <a:t>Azure</a:t>
            </a:r>
            <a:r>
              <a:rPr dirty="0" spc="85"/>
              <a:t> </a:t>
            </a:r>
            <a:r>
              <a:rPr dirty="0" spc="10"/>
              <a:t>Machine </a:t>
            </a:r>
            <a:r>
              <a:rPr dirty="0" spc="-1085"/>
              <a:t> </a:t>
            </a:r>
            <a:r>
              <a:rPr dirty="0" spc="10"/>
              <a:t>Learning</a:t>
            </a:r>
            <a:r>
              <a:rPr dirty="0" spc="100"/>
              <a:t> </a:t>
            </a:r>
            <a:r>
              <a:rPr dirty="0" spc="30"/>
              <a:t>service:</a:t>
            </a:r>
          </a:p>
          <a:p>
            <a:pPr algn="ctr">
              <a:lnSpc>
                <a:spcPts val="4260"/>
              </a:lnSpc>
            </a:pPr>
            <a:r>
              <a:rPr dirty="0" spc="10"/>
              <a:t>An</a:t>
            </a:r>
            <a:r>
              <a:rPr dirty="0" spc="50"/>
              <a:t> </a:t>
            </a:r>
            <a:r>
              <a:rPr dirty="0" spc="15"/>
              <a:t>example</a:t>
            </a:r>
            <a:r>
              <a:rPr dirty="0" spc="75"/>
              <a:t> </a:t>
            </a:r>
            <a:r>
              <a:rPr dirty="0" spc="10"/>
              <a:t>using</a:t>
            </a:r>
            <a:r>
              <a:rPr dirty="0" spc="80"/>
              <a:t> </a:t>
            </a:r>
            <a:r>
              <a:rPr dirty="0" spc="5"/>
              <a:t>the</a:t>
            </a:r>
            <a:r>
              <a:rPr dirty="0" spc="70"/>
              <a:t> </a:t>
            </a:r>
            <a:r>
              <a:rPr dirty="0" spc="15"/>
              <a:t>Python</a:t>
            </a:r>
            <a:r>
              <a:rPr dirty="0" spc="85"/>
              <a:t> </a:t>
            </a:r>
            <a:r>
              <a:rPr dirty="0" spc="5"/>
              <a:t>SDK</a:t>
            </a:r>
          </a:p>
        </p:txBody>
      </p:sp>
      <p:sp>
        <p:nvSpPr>
          <p:cNvPr id="4" name="object 4"/>
          <p:cNvSpPr/>
          <p:nvPr/>
        </p:nvSpPr>
        <p:spPr>
          <a:xfrm>
            <a:off x="5511306" y="1541525"/>
            <a:ext cx="1170940" cy="1365885"/>
          </a:xfrm>
          <a:custGeom>
            <a:avLst/>
            <a:gdLst/>
            <a:ahLst/>
            <a:cxnLst/>
            <a:rect l="l" t="t" r="r" b="b"/>
            <a:pathLst>
              <a:path w="1170940" h="1365885">
                <a:moveTo>
                  <a:pt x="334884" y="558673"/>
                </a:moveTo>
                <a:lnTo>
                  <a:pt x="153826" y="899497"/>
                </a:lnTo>
                <a:lnTo>
                  <a:pt x="60850" y="1074515"/>
                </a:lnTo>
                <a:lnTo>
                  <a:pt x="26596" y="1138995"/>
                </a:lnTo>
                <a:lnTo>
                  <a:pt x="21702" y="1148207"/>
                </a:lnTo>
                <a:lnTo>
                  <a:pt x="3180" y="1189595"/>
                </a:lnTo>
                <a:lnTo>
                  <a:pt x="0" y="1232052"/>
                </a:lnTo>
                <a:lnTo>
                  <a:pt x="10242" y="1272867"/>
                </a:lnTo>
                <a:lnTo>
                  <a:pt x="31988" y="1309330"/>
                </a:lnTo>
                <a:lnTo>
                  <a:pt x="63318" y="1338731"/>
                </a:lnTo>
                <a:lnTo>
                  <a:pt x="102312" y="1358359"/>
                </a:lnTo>
                <a:lnTo>
                  <a:pt x="147051" y="1365503"/>
                </a:lnTo>
                <a:lnTo>
                  <a:pt x="653956" y="1365503"/>
                </a:lnTo>
                <a:lnTo>
                  <a:pt x="914258" y="1365503"/>
                </a:lnTo>
                <a:lnTo>
                  <a:pt x="1010159" y="1365503"/>
                </a:lnTo>
                <a:lnTo>
                  <a:pt x="1023859" y="1365503"/>
                </a:lnTo>
                <a:lnTo>
                  <a:pt x="1068598" y="1358359"/>
                </a:lnTo>
                <a:lnTo>
                  <a:pt x="1107592" y="1338731"/>
                </a:lnTo>
                <a:lnTo>
                  <a:pt x="1138922" y="1309330"/>
                </a:lnTo>
                <a:lnTo>
                  <a:pt x="1160668" y="1272867"/>
                </a:lnTo>
                <a:lnTo>
                  <a:pt x="1170911" y="1232052"/>
                </a:lnTo>
                <a:lnTo>
                  <a:pt x="1167730" y="1189595"/>
                </a:lnTo>
                <a:lnTo>
                  <a:pt x="1149208" y="1148207"/>
                </a:lnTo>
                <a:lnTo>
                  <a:pt x="968150" y="807382"/>
                </a:lnTo>
                <a:lnTo>
                  <a:pt x="875174" y="632364"/>
                </a:lnTo>
                <a:lnTo>
                  <a:pt x="840920" y="567884"/>
                </a:lnTo>
                <a:lnTo>
                  <a:pt x="836026" y="558673"/>
                </a:lnTo>
                <a:lnTo>
                  <a:pt x="836026" y="235690"/>
                </a:lnTo>
                <a:lnTo>
                  <a:pt x="836026" y="69834"/>
                </a:lnTo>
                <a:lnTo>
                  <a:pt x="836026" y="8729"/>
                </a:lnTo>
                <a:lnTo>
                  <a:pt x="836026" y="0"/>
                </a:lnTo>
                <a:lnTo>
                  <a:pt x="546303" y="0"/>
                </a:lnTo>
                <a:lnTo>
                  <a:pt x="397527" y="0"/>
                </a:lnTo>
                <a:lnTo>
                  <a:pt x="342714" y="0"/>
                </a:lnTo>
                <a:lnTo>
                  <a:pt x="334884" y="0"/>
                </a:lnTo>
                <a:lnTo>
                  <a:pt x="334884" y="558673"/>
                </a:lnTo>
                <a:close/>
              </a:path>
              <a:path w="1170940" h="1365885">
                <a:moveTo>
                  <a:pt x="82535" y="995172"/>
                </a:moveTo>
                <a:lnTo>
                  <a:pt x="1088375" y="995172"/>
                </a:lnTo>
              </a:path>
              <a:path w="1170940" h="1365885">
                <a:moveTo>
                  <a:pt x="652511" y="245363"/>
                </a:moveTo>
                <a:lnTo>
                  <a:pt x="830819" y="245363"/>
                </a:lnTo>
              </a:path>
              <a:path w="1170940" h="1365885">
                <a:moveTo>
                  <a:pt x="652511" y="492251"/>
                </a:moveTo>
                <a:lnTo>
                  <a:pt x="830819" y="492251"/>
                </a:lnTo>
              </a:path>
              <a:path w="1170940" h="1365885">
                <a:moveTo>
                  <a:pt x="652511" y="749808"/>
                </a:moveTo>
                <a:lnTo>
                  <a:pt x="966455" y="749808"/>
                </a:lnTo>
              </a:path>
              <a:path w="1170940" h="1365885">
                <a:moveTo>
                  <a:pt x="204455" y="0"/>
                </a:moveTo>
                <a:lnTo>
                  <a:pt x="966455" y="0"/>
                </a:lnTo>
              </a:path>
            </a:pathLst>
          </a:custGeom>
          <a:ln w="1981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502602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0000"/>
                </a:solidFill>
              </a:rPr>
              <a:t>Setup</a:t>
            </a:r>
            <a:r>
              <a:rPr dirty="0" sz="3600" spc="-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for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Code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2100198"/>
            <a:ext cx="5146675" cy="21456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249554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This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example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trains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simple</a:t>
            </a:r>
            <a:r>
              <a:rPr dirty="0" sz="18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logistic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regression </a:t>
            </a:r>
            <a:r>
              <a:rPr dirty="0" sz="1800" spc="-48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using</a:t>
            </a:r>
            <a:r>
              <a:rPr dirty="0" sz="18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dirty="0" sz="1800" spc="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 Semibold"/>
                <a:cs typeface="Segoe UI Semibold"/>
                <a:hlinkClick r:id="rId2"/>
              </a:rPr>
              <a:t>MNIST</a:t>
            </a:r>
            <a:r>
              <a:rPr dirty="0" sz="1800" spc="-20">
                <a:solidFill>
                  <a:srgbClr val="0462C1"/>
                </a:solidFill>
                <a:latin typeface="Segoe UI Semibold"/>
                <a:cs typeface="Segoe UI Semibold"/>
                <a:hlinkClick r:id="rId2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dataset</a:t>
            </a:r>
            <a:r>
              <a:rPr dirty="0" sz="1800" spc="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 Semibold"/>
                <a:cs typeface="Segoe UI Semibold"/>
                <a:hlinkClick r:id="rId3"/>
              </a:rPr>
              <a:t>scikit-learn</a:t>
            </a:r>
            <a:r>
              <a:rPr dirty="0" sz="1800" spc="15">
                <a:solidFill>
                  <a:srgbClr val="0462C1"/>
                </a:solidFill>
                <a:latin typeface="Segoe UI Semibold"/>
                <a:cs typeface="Segoe UI Semibold"/>
                <a:hlinkClick r:id="rId3"/>
              </a:rPr>
              <a:t> 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with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 Azure</a:t>
            </a:r>
            <a:r>
              <a:rPr dirty="0" sz="18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Machine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5">
                <a:solidFill>
                  <a:srgbClr val="0078D3"/>
                </a:solidFill>
                <a:latin typeface="Segoe UI Semibold"/>
                <a:cs typeface="Segoe UI Semibold"/>
              </a:rPr>
              <a:t>Learning</a:t>
            </a: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5">
                <a:solidFill>
                  <a:srgbClr val="0078D3"/>
                </a:solidFill>
                <a:latin typeface="Segoe UI Semibold"/>
                <a:cs typeface="Segoe UI Semibold"/>
              </a:rPr>
              <a:t>service.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600" spc="-10">
                <a:latin typeface="Segoe UI"/>
                <a:cs typeface="Segoe UI"/>
              </a:rPr>
              <a:t>MNIST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is a dataset</a:t>
            </a:r>
            <a:r>
              <a:rPr dirty="0" sz="1600" spc="-10">
                <a:latin typeface="Segoe UI"/>
                <a:cs typeface="Segoe UI"/>
              </a:rPr>
              <a:t> consisting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 spc="-5">
                <a:latin typeface="Segoe UI"/>
                <a:cs typeface="Segoe UI"/>
              </a:rPr>
              <a:t> 70,000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grayscale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images.</a:t>
            </a:r>
            <a:endParaRPr sz="1600">
              <a:latin typeface="Segoe UI"/>
              <a:cs typeface="Segoe UI"/>
            </a:endParaRPr>
          </a:p>
          <a:p>
            <a:pPr marL="474345" marR="282575">
              <a:lnSpc>
                <a:spcPts val="1730"/>
              </a:lnSpc>
              <a:spcBef>
                <a:spcPts val="530"/>
              </a:spcBef>
            </a:pPr>
            <a:r>
              <a:rPr dirty="0" sz="1600" spc="-5">
                <a:latin typeface="Segoe UI"/>
                <a:cs typeface="Segoe UI"/>
              </a:rPr>
              <a:t>Each image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is a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handwritten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digit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28x28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pixels, </a:t>
            </a:r>
            <a:r>
              <a:rPr dirty="0" sz="1600" spc="-42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representing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 number </a:t>
            </a:r>
            <a:r>
              <a:rPr dirty="0" sz="1600" spc="-10">
                <a:latin typeface="Segoe UI"/>
                <a:cs typeface="Segoe UI"/>
              </a:rPr>
              <a:t>from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0</a:t>
            </a:r>
            <a:r>
              <a:rPr dirty="0" sz="1600" spc="-10">
                <a:latin typeface="Segoe UI"/>
                <a:cs typeface="Segoe UI"/>
              </a:rPr>
              <a:t> to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9.</a:t>
            </a:r>
            <a:endParaRPr sz="1600">
              <a:latin typeface="Segoe UI"/>
              <a:cs typeface="Segoe UI"/>
            </a:endParaRPr>
          </a:p>
          <a:p>
            <a:pPr marL="474345">
              <a:lnSpc>
                <a:spcPts val="1825"/>
              </a:lnSpc>
              <a:spcBef>
                <a:spcPts val="270"/>
              </a:spcBef>
            </a:pPr>
            <a:r>
              <a:rPr dirty="0" sz="1600" spc="-5">
                <a:latin typeface="Segoe UI"/>
                <a:cs typeface="Segoe UI"/>
              </a:rPr>
              <a:t>The </a:t>
            </a:r>
            <a:r>
              <a:rPr dirty="0" sz="1600" spc="-10">
                <a:latin typeface="Segoe UI"/>
                <a:cs typeface="Segoe UI"/>
              </a:rPr>
              <a:t>goal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is </a:t>
            </a:r>
            <a:r>
              <a:rPr dirty="0" sz="1600" spc="-10">
                <a:latin typeface="Segoe UI"/>
                <a:cs typeface="Segoe UI"/>
              </a:rPr>
              <a:t>to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create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multi-class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classifier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to</a:t>
            </a:r>
            <a:endParaRPr sz="1600">
              <a:latin typeface="Segoe UI"/>
              <a:cs typeface="Segoe UI"/>
            </a:endParaRPr>
          </a:p>
          <a:p>
            <a:pPr marL="474345">
              <a:lnSpc>
                <a:spcPts val="1825"/>
              </a:lnSpc>
            </a:pPr>
            <a:r>
              <a:rPr dirty="0" sz="1600" spc="-5">
                <a:latin typeface="Segoe UI"/>
                <a:cs typeface="Segoe UI"/>
              </a:rPr>
              <a:t>identify 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digit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given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image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represents.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6427" y="1637867"/>
            <a:ext cx="2454499" cy="1862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9123" y="3854196"/>
            <a:ext cx="2913887" cy="15727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740" y="1089660"/>
            <a:ext cx="10957560" cy="25558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solidFill>
                  <a:srgbClr val="50E6FF"/>
                </a:solidFill>
                <a:latin typeface="Consolas"/>
                <a:cs typeface="Consolas"/>
              </a:rPr>
              <a:t>from</a:t>
            </a:r>
            <a:r>
              <a:rPr dirty="0" sz="1600" spc="-15">
                <a:solidFill>
                  <a:srgbClr val="50E6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azureml.core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import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50E6FF"/>
                </a:solidFill>
                <a:latin typeface="Consolas"/>
                <a:cs typeface="Consolas"/>
              </a:rPr>
              <a:t>Workspace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Consolas"/>
                <a:cs typeface="Consolas"/>
              </a:rPr>
              <a:t>ws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0">
                <a:latin typeface="Consolas"/>
                <a:cs typeface="Consolas"/>
              </a:rPr>
              <a:t> Workspace.create(name='</a:t>
            </a:r>
            <a:r>
              <a:rPr dirty="0" sz="1600" spc="-10">
                <a:solidFill>
                  <a:srgbClr val="57575C"/>
                </a:solidFill>
                <a:latin typeface="Consolas"/>
                <a:cs typeface="Consolas"/>
              </a:rPr>
              <a:t>myworkspace</a:t>
            </a:r>
            <a:r>
              <a:rPr dirty="0" sz="1600" spc="-10">
                <a:latin typeface="Consolas"/>
                <a:cs typeface="Consolas"/>
              </a:rPr>
              <a:t>',</a:t>
            </a:r>
            <a:endParaRPr sz="1600">
              <a:latin typeface="Consolas"/>
              <a:cs typeface="Consolas"/>
            </a:endParaRPr>
          </a:p>
          <a:p>
            <a:pPr marL="2537460" marR="374332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subscription_id='&lt;</a:t>
            </a:r>
            <a:r>
              <a:rPr dirty="0" sz="1600" spc="-10">
                <a:solidFill>
                  <a:srgbClr val="57575C"/>
                </a:solidFill>
                <a:latin typeface="Consolas"/>
                <a:cs typeface="Consolas"/>
              </a:rPr>
              <a:t>azure-subscription-id</a:t>
            </a:r>
            <a:r>
              <a:rPr dirty="0" sz="1600" spc="-10">
                <a:latin typeface="Consolas"/>
                <a:cs typeface="Consolas"/>
              </a:rPr>
              <a:t>&gt;',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resource_group='</a:t>
            </a:r>
            <a:r>
              <a:rPr dirty="0" sz="1600" spc="-10">
                <a:solidFill>
                  <a:srgbClr val="57575C"/>
                </a:solidFill>
                <a:latin typeface="Consolas"/>
                <a:cs typeface="Consolas"/>
              </a:rPr>
              <a:t>myresourcegroup</a:t>
            </a:r>
            <a:r>
              <a:rPr dirty="0" sz="1600" spc="-10">
                <a:latin typeface="Consolas"/>
                <a:cs typeface="Consolas"/>
              </a:rPr>
              <a:t>',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create_resource_group=</a:t>
            </a:r>
            <a:r>
              <a:rPr dirty="0" sz="1600" spc="-10">
                <a:solidFill>
                  <a:srgbClr val="4E4E54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253746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location='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eastus2</a:t>
            </a:r>
            <a:r>
              <a:rPr dirty="0" sz="1600" spc="-10">
                <a:latin typeface="Consolas"/>
                <a:cs typeface="Consolas"/>
              </a:rPr>
              <a:t>'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or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other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supported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Azure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region</a:t>
            </a:r>
            <a:endParaRPr sz="1600">
              <a:latin typeface="Consolas"/>
              <a:cs typeface="Consolas"/>
            </a:endParaRPr>
          </a:p>
          <a:p>
            <a:pPr marL="242633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 spc="-2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see</a:t>
            </a:r>
            <a:r>
              <a:rPr dirty="0" sz="1600" spc="-2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workspace</a:t>
            </a:r>
            <a:r>
              <a:rPr dirty="0" sz="1600" spc="-2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details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171717"/>
                </a:solidFill>
                <a:latin typeface="Consolas"/>
                <a:cs typeface="Consolas"/>
              </a:rPr>
              <a:t>ws.get_details()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9818" y="4208145"/>
            <a:ext cx="3971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2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Create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an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Experiment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172" y="5209032"/>
            <a:ext cx="10902950" cy="107632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latin typeface="Consolas"/>
                <a:cs typeface="Consolas"/>
              </a:rPr>
              <a:t>experiment_name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‘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my-experiment-1</a:t>
            </a:r>
            <a:r>
              <a:rPr dirty="0" sz="1600" spc="-10">
                <a:latin typeface="Consolas"/>
                <a:cs typeface="Consolas"/>
              </a:rPr>
              <a:t>'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600" spc="-10">
                <a:solidFill>
                  <a:srgbClr val="50E6FF"/>
                </a:solidFill>
                <a:latin typeface="Consolas"/>
                <a:cs typeface="Consolas"/>
              </a:rPr>
              <a:t>from</a:t>
            </a:r>
            <a:r>
              <a:rPr dirty="0" sz="1600" spc="-5">
                <a:solidFill>
                  <a:srgbClr val="50E6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azureml.core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50E6FF"/>
                </a:solidFill>
                <a:latin typeface="Consolas"/>
                <a:cs typeface="Consolas"/>
              </a:rPr>
              <a:t>import</a:t>
            </a:r>
            <a:r>
              <a:rPr dirty="0" sz="1600" spc="-5">
                <a:solidFill>
                  <a:srgbClr val="50E6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Experiment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exp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Experiment(workspace=ws,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name=experiment_name)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374" y="4797805"/>
            <a:ext cx="9857193" cy="22186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795" y="482600"/>
            <a:ext cx="36633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1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Create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workspace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795" y="482600"/>
            <a:ext cx="5147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3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Create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remote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compute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target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" y="1211580"/>
            <a:ext cx="9444355" cy="5017135"/>
          </a:xfrm>
          <a:custGeom>
            <a:avLst/>
            <a:gdLst/>
            <a:ahLst/>
            <a:cxnLst/>
            <a:rect l="l" t="t" r="r" b="b"/>
            <a:pathLst>
              <a:path w="9444355" h="5017135">
                <a:moveTo>
                  <a:pt x="9444228" y="0"/>
                </a:moveTo>
                <a:lnTo>
                  <a:pt x="0" y="0"/>
                </a:lnTo>
                <a:lnTo>
                  <a:pt x="0" y="5017008"/>
                </a:lnTo>
                <a:lnTo>
                  <a:pt x="9444228" y="5017008"/>
                </a:lnTo>
                <a:lnTo>
                  <a:pt x="94442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8236" y="1233931"/>
            <a:ext cx="903097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6146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choose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a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name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for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your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cluster,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specify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min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and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max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nodes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compute_name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os.environ.get("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BATCHAI_CLUSTER_NAME</a:t>
            </a:r>
            <a:r>
              <a:rPr dirty="0" sz="1600" spc="-10">
                <a:latin typeface="Consolas"/>
                <a:cs typeface="Consolas"/>
              </a:rPr>
              <a:t>",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cpucluster</a:t>
            </a:r>
            <a:r>
              <a:rPr dirty="0" sz="1600" spc="-10">
                <a:latin typeface="Consolas"/>
                <a:cs typeface="Consolas"/>
              </a:rPr>
              <a:t>")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compute_min_nodes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os.environ.get("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BATCHAI_CLUSTER_MIN_NODES</a:t>
            </a:r>
            <a:r>
              <a:rPr dirty="0" sz="1600" spc="-10">
                <a:latin typeface="Consolas"/>
                <a:cs typeface="Consolas"/>
              </a:rPr>
              <a:t>",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0)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compute_max_nodes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os.environ.get("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BATCHAI_CLUSTER_MAX_NODES</a:t>
            </a:r>
            <a:r>
              <a:rPr dirty="0" sz="1600" spc="-10">
                <a:latin typeface="Consolas"/>
                <a:cs typeface="Consolas"/>
              </a:rPr>
              <a:t>",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4)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133858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This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example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uses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CPU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VM.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For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using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GPU VM,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set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SKU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to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 STANDARD_NC6 </a:t>
            </a:r>
            <a:r>
              <a:rPr dirty="0" sz="1600" spc="-86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vm_size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os.environ.get("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BATCHAI_CLUSTER_SKU</a:t>
            </a:r>
            <a:r>
              <a:rPr dirty="0" sz="1600" spc="-10">
                <a:latin typeface="Consolas"/>
                <a:cs typeface="Consolas"/>
              </a:rPr>
              <a:t>",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"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STANDARD_D2_V2</a:t>
            </a:r>
            <a:r>
              <a:rPr dirty="0" sz="1600" spc="-10">
                <a:latin typeface="Consolas"/>
                <a:cs typeface="Consolas"/>
              </a:rPr>
              <a:t>")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provisioning_config</a:t>
            </a:r>
            <a:r>
              <a:rPr dirty="0" sz="1600" spc="3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3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AmlCompute.provisioning_configuration(</a:t>
            </a:r>
            <a:endParaRPr sz="1600">
              <a:latin typeface="Consolas"/>
              <a:cs typeface="Consolas"/>
            </a:endParaRPr>
          </a:p>
          <a:p>
            <a:pPr marL="33470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vm_size</a:t>
            </a:r>
            <a:r>
              <a:rPr dirty="0" sz="1600" spc="-3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vm_size,</a:t>
            </a:r>
            <a:endParaRPr sz="1600">
              <a:latin typeface="Consolas"/>
              <a:cs typeface="Consolas"/>
            </a:endParaRPr>
          </a:p>
          <a:p>
            <a:pPr marL="3347085" marR="233997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min_nodes </a:t>
            </a:r>
            <a:r>
              <a:rPr dirty="0" sz="1600" spc="-5">
                <a:latin typeface="Consolas"/>
                <a:cs typeface="Consolas"/>
              </a:rPr>
              <a:t>= </a:t>
            </a:r>
            <a:r>
              <a:rPr dirty="0" sz="1600" spc="-10">
                <a:latin typeface="Consolas"/>
                <a:cs typeface="Consolas"/>
              </a:rPr>
              <a:t>compute_min_nodes,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max_nodes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3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compute_max_nodes)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 spc="-2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create</a:t>
            </a:r>
            <a:r>
              <a:rPr dirty="0" sz="1600" spc="-2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the</a:t>
            </a:r>
            <a:r>
              <a:rPr dirty="0" sz="1600" spc="-2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cluster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print(‘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creating</a:t>
            </a:r>
            <a:r>
              <a:rPr dirty="0" sz="1600" spc="-5">
                <a:solidFill>
                  <a:srgbClr val="C00000"/>
                </a:solidFill>
                <a:latin typeface="Consolas"/>
                <a:cs typeface="Consolas"/>
              </a:rPr>
              <a:t> a</a:t>
            </a:r>
            <a:r>
              <a:rPr dirty="0" sz="160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Consolas"/>
                <a:cs typeface="Consolas"/>
              </a:rPr>
              <a:t>new 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compute</a:t>
            </a:r>
            <a:r>
              <a:rPr dirty="0" sz="160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onsolas"/>
                <a:cs typeface="Consolas"/>
              </a:rPr>
              <a:t>target...</a:t>
            </a:r>
            <a:r>
              <a:rPr dirty="0" sz="1600" spc="-5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dirty="0" sz="1600" spc="-20">
                <a:latin typeface="Consolas"/>
                <a:cs typeface="Consolas"/>
              </a:rPr>
              <a:t>')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compute_target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ComputeTarget.create(ws,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compute_name,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provisioning_config)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You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can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poll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for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a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minimum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number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of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nodes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and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for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a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specific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timeout.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if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no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min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node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count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is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provided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6C30"/>
                </a:solidFill>
                <a:latin typeface="Consolas"/>
                <a:cs typeface="Consolas"/>
              </a:rPr>
              <a:t>it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will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use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scale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settings</a:t>
            </a:r>
            <a:r>
              <a:rPr dirty="0" sz="1600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for</a:t>
            </a:r>
            <a:r>
              <a:rPr dirty="0" sz="1600" spc="-1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6C3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6C30"/>
                </a:solidFill>
                <a:latin typeface="Consolas"/>
                <a:cs typeface="Consolas"/>
              </a:rPr>
              <a:t>cluster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compute_target.wait_for_completion(show_output=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390334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min_node_count=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None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timeout_in_minutes=20)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01940" y="1519427"/>
            <a:ext cx="2286000" cy="356870"/>
          </a:xfrm>
          <a:custGeom>
            <a:avLst/>
            <a:gdLst/>
            <a:ahLst/>
            <a:cxnLst/>
            <a:rect l="l" t="t" r="r" b="b"/>
            <a:pathLst>
              <a:path w="2286000" h="356869">
                <a:moveTo>
                  <a:pt x="1136650" y="344043"/>
                </a:moveTo>
                <a:lnTo>
                  <a:pt x="0" y="344043"/>
                </a:lnTo>
                <a:lnTo>
                  <a:pt x="0" y="356743"/>
                </a:lnTo>
                <a:lnTo>
                  <a:pt x="1146555" y="356743"/>
                </a:lnTo>
                <a:lnTo>
                  <a:pt x="1149350" y="353822"/>
                </a:lnTo>
                <a:lnTo>
                  <a:pt x="1149350" y="350393"/>
                </a:lnTo>
                <a:lnTo>
                  <a:pt x="1136650" y="350393"/>
                </a:lnTo>
                <a:lnTo>
                  <a:pt x="1136650" y="344043"/>
                </a:lnTo>
                <a:close/>
              </a:path>
              <a:path w="2286000" h="356869">
                <a:moveTo>
                  <a:pt x="2209800" y="31750"/>
                </a:moveTo>
                <a:lnTo>
                  <a:pt x="1139443" y="31750"/>
                </a:lnTo>
                <a:lnTo>
                  <a:pt x="1136650" y="34544"/>
                </a:lnTo>
                <a:lnTo>
                  <a:pt x="1136650" y="350393"/>
                </a:lnTo>
                <a:lnTo>
                  <a:pt x="1143000" y="344043"/>
                </a:lnTo>
                <a:lnTo>
                  <a:pt x="1149350" y="344043"/>
                </a:lnTo>
                <a:lnTo>
                  <a:pt x="1149350" y="44450"/>
                </a:lnTo>
                <a:lnTo>
                  <a:pt x="1143000" y="44450"/>
                </a:lnTo>
                <a:lnTo>
                  <a:pt x="1149350" y="38100"/>
                </a:lnTo>
                <a:lnTo>
                  <a:pt x="2209800" y="38100"/>
                </a:lnTo>
                <a:lnTo>
                  <a:pt x="2209800" y="31750"/>
                </a:lnTo>
                <a:close/>
              </a:path>
              <a:path w="2286000" h="356869">
                <a:moveTo>
                  <a:pt x="1149350" y="344043"/>
                </a:moveTo>
                <a:lnTo>
                  <a:pt x="1143000" y="344043"/>
                </a:lnTo>
                <a:lnTo>
                  <a:pt x="1136650" y="350393"/>
                </a:lnTo>
                <a:lnTo>
                  <a:pt x="1149350" y="350393"/>
                </a:lnTo>
                <a:lnTo>
                  <a:pt x="1149350" y="344043"/>
                </a:lnTo>
                <a:close/>
              </a:path>
              <a:path w="2286000" h="356869">
                <a:moveTo>
                  <a:pt x="2209800" y="0"/>
                </a:moveTo>
                <a:lnTo>
                  <a:pt x="2209800" y="76200"/>
                </a:lnTo>
                <a:lnTo>
                  <a:pt x="2273300" y="44450"/>
                </a:lnTo>
                <a:lnTo>
                  <a:pt x="2222500" y="44450"/>
                </a:lnTo>
                <a:lnTo>
                  <a:pt x="2222500" y="31750"/>
                </a:lnTo>
                <a:lnTo>
                  <a:pt x="2273300" y="31750"/>
                </a:lnTo>
                <a:lnTo>
                  <a:pt x="2209800" y="0"/>
                </a:lnTo>
                <a:close/>
              </a:path>
              <a:path w="2286000" h="356869">
                <a:moveTo>
                  <a:pt x="1149350" y="38100"/>
                </a:moveTo>
                <a:lnTo>
                  <a:pt x="1143000" y="44450"/>
                </a:lnTo>
                <a:lnTo>
                  <a:pt x="1149350" y="44450"/>
                </a:lnTo>
                <a:lnTo>
                  <a:pt x="1149350" y="38100"/>
                </a:lnTo>
                <a:close/>
              </a:path>
              <a:path w="2286000" h="356869">
                <a:moveTo>
                  <a:pt x="2209800" y="38100"/>
                </a:moveTo>
                <a:lnTo>
                  <a:pt x="1149350" y="38100"/>
                </a:lnTo>
                <a:lnTo>
                  <a:pt x="1149350" y="44450"/>
                </a:lnTo>
                <a:lnTo>
                  <a:pt x="2209800" y="44450"/>
                </a:lnTo>
                <a:lnTo>
                  <a:pt x="2209800" y="38100"/>
                </a:lnTo>
                <a:close/>
              </a:path>
              <a:path w="2286000" h="356869">
                <a:moveTo>
                  <a:pt x="2273300" y="31750"/>
                </a:moveTo>
                <a:lnTo>
                  <a:pt x="2222500" y="31750"/>
                </a:lnTo>
                <a:lnTo>
                  <a:pt x="2222500" y="44450"/>
                </a:lnTo>
                <a:lnTo>
                  <a:pt x="2273300" y="44450"/>
                </a:lnTo>
                <a:lnTo>
                  <a:pt x="2286000" y="38100"/>
                </a:lnTo>
                <a:lnTo>
                  <a:pt x="2273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6783" y="806069"/>
            <a:ext cx="1656080" cy="1545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2023" y="1049908"/>
            <a:ext cx="1570990" cy="1545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37672" y="1295908"/>
            <a:ext cx="1109599" cy="152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2371" y="1539747"/>
            <a:ext cx="1182370" cy="1977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43006" y="1783588"/>
            <a:ext cx="1480439" cy="152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3923" y="2027427"/>
            <a:ext cx="1460500" cy="197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43006" y="2273173"/>
            <a:ext cx="430657" cy="1504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740" y="1927860"/>
            <a:ext cx="11419840" cy="181673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0805" marR="424815">
              <a:lnSpc>
                <a:spcPct val="100000"/>
              </a:lnSpc>
              <a:spcBef>
                <a:spcPts val="27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note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that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while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loading,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we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are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shrinking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intensity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values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(X)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0-255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0-1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so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that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model converge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faster.</a:t>
            </a:r>
            <a:endParaRPr sz="1600">
              <a:latin typeface="Consolas"/>
              <a:cs typeface="Consolas"/>
            </a:endParaRPr>
          </a:p>
          <a:p>
            <a:pPr marL="90805" marR="431609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X_train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load_data(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'./data/train-images.gz'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False</a:t>
            </a:r>
            <a:r>
              <a:rPr dirty="0" sz="1600" spc="-10">
                <a:latin typeface="Consolas"/>
                <a:cs typeface="Consolas"/>
              </a:rPr>
              <a:t>)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/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255.0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y_train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load_data(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'./data/train-labels.gz'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).reshape(-1)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onsolas"/>
              <a:cs typeface="Consolas"/>
            </a:endParaRPr>
          </a:p>
          <a:p>
            <a:pPr marL="90805" marR="4538980">
              <a:lnSpc>
                <a:spcPct val="100600"/>
              </a:lnSpc>
            </a:pPr>
            <a:r>
              <a:rPr dirty="0" sz="1600" spc="-10">
                <a:latin typeface="Consolas"/>
                <a:cs typeface="Consolas"/>
              </a:rPr>
              <a:t>X_test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load_data(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'./data/test-images.gz'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False</a:t>
            </a:r>
            <a:r>
              <a:rPr dirty="0" sz="1600" spc="-10">
                <a:latin typeface="Consolas"/>
                <a:cs typeface="Consolas"/>
              </a:rPr>
              <a:t>)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/ </a:t>
            </a:r>
            <a:r>
              <a:rPr dirty="0" sz="1600" spc="-10">
                <a:latin typeface="Consolas"/>
                <a:cs typeface="Consolas"/>
              </a:rPr>
              <a:t>255.0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y_test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load_data(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'./data/test-labels.gz'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).reshape(-1)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20256" y="1227582"/>
            <a:ext cx="952500" cy="299085"/>
          </a:xfrm>
          <a:custGeom>
            <a:avLst/>
            <a:gdLst/>
            <a:ahLst/>
            <a:cxnLst/>
            <a:rect l="l" t="t" r="r" b="b"/>
            <a:pathLst>
              <a:path w="952500" h="299084">
                <a:moveTo>
                  <a:pt x="952500" y="0"/>
                </a:moveTo>
                <a:lnTo>
                  <a:pt x="0" y="0"/>
                </a:lnTo>
                <a:lnTo>
                  <a:pt x="0" y="298703"/>
                </a:lnTo>
                <a:lnTo>
                  <a:pt x="952500" y="298703"/>
                </a:lnTo>
                <a:lnTo>
                  <a:pt x="95250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65480" y="1239774"/>
            <a:ext cx="11253470" cy="5645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5">
                <a:latin typeface="Segoe UI"/>
                <a:cs typeface="Segoe UI"/>
              </a:rPr>
              <a:t>First </a:t>
            </a:r>
            <a:r>
              <a:rPr dirty="0" sz="1750" spc="-5">
                <a:latin typeface="Segoe UI"/>
                <a:cs typeface="Segoe UI"/>
              </a:rPr>
              <a:t>load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compressed</a:t>
            </a:r>
            <a:r>
              <a:rPr dirty="0" sz="1750" spc="4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files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into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numpy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arrays. </a:t>
            </a:r>
            <a:r>
              <a:rPr dirty="0" sz="1750">
                <a:latin typeface="Segoe UI"/>
                <a:cs typeface="Segoe UI"/>
              </a:rPr>
              <a:t>Note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‘</a:t>
            </a:r>
            <a:r>
              <a:rPr dirty="0" sz="1750" spc="5" i="1">
                <a:latin typeface="Segoe UI"/>
                <a:cs typeface="Segoe UI"/>
              </a:rPr>
              <a:t>load_data</a:t>
            </a:r>
            <a:r>
              <a:rPr dirty="0" sz="1750" spc="5">
                <a:latin typeface="Segoe UI"/>
                <a:cs typeface="Segoe UI"/>
              </a:rPr>
              <a:t>’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is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custom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function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that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simply </a:t>
            </a:r>
            <a:r>
              <a:rPr dirty="0" sz="1750" spc="-5">
                <a:latin typeface="Segoe UI"/>
                <a:cs typeface="Segoe UI"/>
              </a:rPr>
              <a:t>parses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endParaRPr sz="17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750">
                <a:latin typeface="Segoe UI"/>
                <a:cs typeface="Segoe UI"/>
              </a:rPr>
              <a:t>compressed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files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into</a:t>
            </a:r>
            <a:r>
              <a:rPr dirty="0" sz="1750" spc="5">
                <a:latin typeface="Segoe UI"/>
                <a:cs typeface="Segoe UI"/>
              </a:rPr>
              <a:t> numpy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arrays.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480" y="3964685"/>
            <a:ext cx="10985500" cy="5645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5">
                <a:latin typeface="Segoe UI"/>
                <a:cs typeface="Segoe UI"/>
              </a:rPr>
              <a:t>Now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make</a:t>
            </a:r>
            <a:r>
              <a:rPr dirty="0" sz="1750" spc="5">
                <a:latin typeface="Segoe UI"/>
                <a:cs typeface="Segoe UI"/>
              </a:rPr>
              <a:t> the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data </a:t>
            </a:r>
            <a:r>
              <a:rPr dirty="0" sz="1750">
                <a:latin typeface="Segoe UI"/>
                <a:cs typeface="Segoe UI"/>
              </a:rPr>
              <a:t>accessible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remotely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by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uploading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that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data </a:t>
            </a:r>
            <a:r>
              <a:rPr dirty="0" sz="1750">
                <a:latin typeface="Segoe UI"/>
                <a:cs typeface="Segoe UI"/>
              </a:rPr>
              <a:t>from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your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local</a:t>
            </a:r>
            <a:r>
              <a:rPr dirty="0" sz="1750" spc="5">
                <a:latin typeface="Segoe UI"/>
                <a:cs typeface="Segoe UI"/>
              </a:rPr>
              <a:t> machine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into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Azure</a:t>
            </a:r>
            <a:r>
              <a:rPr dirty="0" sz="1750" spc="3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so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can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be</a:t>
            </a:r>
            <a:endParaRPr sz="17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750" spc="5">
                <a:latin typeface="Segoe UI"/>
                <a:cs typeface="Segoe UI"/>
              </a:rPr>
              <a:t>accessed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for </a:t>
            </a:r>
            <a:r>
              <a:rPr dirty="0" sz="1750">
                <a:latin typeface="Segoe UI"/>
                <a:cs typeface="Segoe UI"/>
              </a:rPr>
              <a:t>remote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training.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files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are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uploaded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into</a:t>
            </a:r>
            <a:r>
              <a:rPr dirty="0" sz="1750" spc="5">
                <a:latin typeface="Segoe UI"/>
                <a:cs typeface="Segoe UI"/>
              </a:rPr>
              <a:t> 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directory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named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mnist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root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15">
                <a:latin typeface="Segoe UI"/>
                <a:cs typeface="Segoe UI"/>
              </a:rPr>
              <a:t>of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datastore.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" y="4765547"/>
            <a:ext cx="11233785" cy="107632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dirty="0" sz="1600" spc="-5">
                <a:latin typeface="Consolas"/>
                <a:cs typeface="Consolas"/>
              </a:rPr>
              <a:t>ds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ws.get_default_datastore()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print(ds.datastore_type,</a:t>
            </a:r>
            <a:r>
              <a:rPr dirty="0" sz="1600" spc="3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ds.account_name,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ds.container_name)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5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ds.upload(src_dir=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'./data'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target_path=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'mnist'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5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overwrite=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4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show_progress=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480" y="6085433"/>
            <a:ext cx="5969000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spc="-10">
                <a:latin typeface="Segoe UI"/>
                <a:cs typeface="Segoe UI"/>
              </a:rPr>
              <a:t>We</a:t>
            </a:r>
            <a:r>
              <a:rPr dirty="0" sz="1750" spc="5">
                <a:latin typeface="Segoe UI"/>
                <a:cs typeface="Segoe UI"/>
              </a:rPr>
              <a:t> now</a:t>
            </a:r>
            <a:r>
              <a:rPr dirty="0" sz="1750">
                <a:latin typeface="Segoe UI"/>
                <a:cs typeface="Segoe UI"/>
              </a:rPr>
              <a:t> have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everything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you </a:t>
            </a:r>
            <a:r>
              <a:rPr dirty="0" sz="1750" spc="5">
                <a:latin typeface="Segoe UI"/>
                <a:cs typeface="Segoe UI"/>
              </a:rPr>
              <a:t>need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to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start </a:t>
            </a:r>
            <a:r>
              <a:rPr dirty="0" sz="1750" spc="5">
                <a:latin typeface="Segoe UI"/>
                <a:cs typeface="Segoe UI"/>
              </a:rPr>
              <a:t>training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model.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6795" y="482600"/>
            <a:ext cx="44411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4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Upload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data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to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cloud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algn="ctr" marR="5080" indent="-14604">
              <a:lnSpc>
                <a:spcPct val="90000"/>
              </a:lnSpc>
              <a:spcBef>
                <a:spcPts val="575"/>
              </a:spcBef>
            </a:pPr>
            <a:r>
              <a:rPr dirty="0" spc="5"/>
              <a:t>Azure</a:t>
            </a:r>
            <a:r>
              <a:rPr dirty="0" spc="75"/>
              <a:t> </a:t>
            </a:r>
            <a:r>
              <a:rPr dirty="0" spc="5"/>
              <a:t>offers</a:t>
            </a:r>
            <a:r>
              <a:rPr dirty="0" spc="60"/>
              <a:t> </a:t>
            </a:r>
            <a:r>
              <a:rPr dirty="0" spc="-5"/>
              <a:t>a</a:t>
            </a:r>
            <a:r>
              <a:rPr dirty="0" spc="45"/>
              <a:t> </a:t>
            </a:r>
            <a:r>
              <a:rPr dirty="0" spc="10"/>
              <a:t>comprehensive </a:t>
            </a:r>
            <a:r>
              <a:rPr dirty="0" spc="15"/>
              <a:t> </a:t>
            </a:r>
            <a:r>
              <a:rPr dirty="0" spc="10"/>
              <a:t>AI/ML</a:t>
            </a:r>
            <a:r>
              <a:rPr dirty="0" spc="55"/>
              <a:t> </a:t>
            </a:r>
            <a:r>
              <a:rPr dirty="0" spc="10"/>
              <a:t>platform</a:t>
            </a:r>
            <a:r>
              <a:rPr dirty="0" spc="95"/>
              <a:t> </a:t>
            </a:r>
            <a:r>
              <a:rPr dirty="0" spc="10"/>
              <a:t>that</a:t>
            </a:r>
            <a:r>
              <a:rPr dirty="0" spc="60"/>
              <a:t> </a:t>
            </a:r>
            <a:r>
              <a:rPr dirty="0" spc="25"/>
              <a:t>meets—and </a:t>
            </a:r>
            <a:r>
              <a:rPr dirty="0" spc="-1085"/>
              <a:t> </a:t>
            </a:r>
            <a:r>
              <a:rPr dirty="0" spc="15"/>
              <a:t>exceeds—requirements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99303" y="1132332"/>
            <a:ext cx="1871980" cy="1803400"/>
            <a:chOff x="5099303" y="1132332"/>
            <a:chExt cx="1871980" cy="1803400"/>
          </a:xfrm>
        </p:grpSpPr>
        <p:sp>
          <p:nvSpPr>
            <p:cNvPr id="5" name="object 5"/>
            <p:cNvSpPr/>
            <p:nvPr/>
          </p:nvSpPr>
          <p:spPr>
            <a:xfrm>
              <a:off x="6035039" y="1394460"/>
              <a:ext cx="929640" cy="1022985"/>
            </a:xfrm>
            <a:custGeom>
              <a:avLst/>
              <a:gdLst/>
              <a:ahLst/>
              <a:cxnLst/>
              <a:rect l="l" t="t" r="r" b="b"/>
              <a:pathLst>
                <a:path w="929640" h="1022985">
                  <a:moveTo>
                    <a:pt x="464820" y="0"/>
                  </a:moveTo>
                  <a:lnTo>
                    <a:pt x="929639" y="255015"/>
                  </a:lnTo>
                  <a:lnTo>
                    <a:pt x="929639" y="767588"/>
                  </a:lnTo>
                  <a:lnTo>
                    <a:pt x="464820" y="1022603"/>
                  </a:lnTo>
                  <a:lnTo>
                    <a:pt x="0" y="767588"/>
                  </a:lnTo>
                  <a:lnTo>
                    <a:pt x="0" y="255015"/>
                  </a:lnTo>
                  <a:lnTo>
                    <a:pt x="464820" y="0"/>
                  </a:lnTo>
                  <a:close/>
                </a:path>
              </a:pathLst>
            </a:custGeom>
            <a:ln w="1219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35039" y="1648968"/>
              <a:ext cx="929640" cy="767715"/>
            </a:xfrm>
            <a:custGeom>
              <a:avLst/>
              <a:gdLst/>
              <a:ahLst/>
              <a:cxnLst/>
              <a:rect l="l" t="t" r="r" b="b"/>
              <a:pathLst>
                <a:path w="929640" h="767714">
                  <a:moveTo>
                    <a:pt x="0" y="0"/>
                  </a:moveTo>
                  <a:lnTo>
                    <a:pt x="464693" y="256286"/>
                  </a:lnTo>
                </a:path>
                <a:path w="929640" h="767714">
                  <a:moveTo>
                    <a:pt x="464820" y="256286"/>
                  </a:moveTo>
                  <a:lnTo>
                    <a:pt x="929513" y="0"/>
                  </a:lnTo>
                </a:path>
                <a:path w="929640" h="767714">
                  <a:moveTo>
                    <a:pt x="464820" y="767334"/>
                  </a:moveTo>
                  <a:lnTo>
                    <a:pt x="464820" y="256032"/>
                  </a:lnTo>
                </a:path>
              </a:pathLst>
            </a:custGeom>
            <a:ln w="1219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05399" y="1906524"/>
              <a:ext cx="929640" cy="1022985"/>
            </a:xfrm>
            <a:custGeom>
              <a:avLst/>
              <a:gdLst/>
              <a:ahLst/>
              <a:cxnLst/>
              <a:rect l="l" t="t" r="r" b="b"/>
              <a:pathLst>
                <a:path w="929639" h="1022985">
                  <a:moveTo>
                    <a:pt x="464820" y="0"/>
                  </a:moveTo>
                  <a:lnTo>
                    <a:pt x="929639" y="255015"/>
                  </a:lnTo>
                  <a:lnTo>
                    <a:pt x="929639" y="767588"/>
                  </a:lnTo>
                  <a:lnTo>
                    <a:pt x="464820" y="1022603"/>
                  </a:lnTo>
                  <a:lnTo>
                    <a:pt x="0" y="767588"/>
                  </a:lnTo>
                  <a:lnTo>
                    <a:pt x="0" y="255015"/>
                  </a:lnTo>
                  <a:lnTo>
                    <a:pt x="464820" y="0"/>
                  </a:lnTo>
                  <a:close/>
                </a:path>
              </a:pathLst>
            </a:custGeom>
            <a:ln w="1219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05399" y="2161032"/>
              <a:ext cx="929640" cy="767715"/>
            </a:xfrm>
            <a:custGeom>
              <a:avLst/>
              <a:gdLst/>
              <a:ahLst/>
              <a:cxnLst/>
              <a:rect l="l" t="t" r="r" b="b"/>
              <a:pathLst>
                <a:path w="929639" h="767714">
                  <a:moveTo>
                    <a:pt x="0" y="0"/>
                  </a:moveTo>
                  <a:lnTo>
                    <a:pt x="464692" y="256285"/>
                  </a:lnTo>
                </a:path>
                <a:path w="929639" h="767714">
                  <a:moveTo>
                    <a:pt x="464820" y="256285"/>
                  </a:moveTo>
                  <a:lnTo>
                    <a:pt x="929513" y="0"/>
                  </a:lnTo>
                </a:path>
                <a:path w="929639" h="767714">
                  <a:moveTo>
                    <a:pt x="464820" y="767333"/>
                  </a:moveTo>
                  <a:lnTo>
                    <a:pt x="464820" y="256031"/>
                  </a:lnTo>
                </a:path>
              </a:pathLst>
            </a:custGeom>
            <a:ln w="1219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70219" y="1138428"/>
              <a:ext cx="929640" cy="1022985"/>
            </a:xfrm>
            <a:custGeom>
              <a:avLst/>
              <a:gdLst/>
              <a:ahLst/>
              <a:cxnLst/>
              <a:rect l="l" t="t" r="r" b="b"/>
              <a:pathLst>
                <a:path w="929639" h="1022985">
                  <a:moveTo>
                    <a:pt x="464819" y="0"/>
                  </a:moveTo>
                  <a:lnTo>
                    <a:pt x="0" y="255016"/>
                  </a:lnTo>
                  <a:lnTo>
                    <a:pt x="0" y="767588"/>
                  </a:lnTo>
                  <a:lnTo>
                    <a:pt x="464819" y="1022604"/>
                  </a:lnTo>
                  <a:lnTo>
                    <a:pt x="929639" y="767588"/>
                  </a:lnTo>
                  <a:lnTo>
                    <a:pt x="929639" y="255016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70219" y="1138428"/>
              <a:ext cx="929640" cy="1022985"/>
            </a:xfrm>
            <a:custGeom>
              <a:avLst/>
              <a:gdLst/>
              <a:ahLst/>
              <a:cxnLst/>
              <a:rect l="l" t="t" r="r" b="b"/>
              <a:pathLst>
                <a:path w="929639" h="1022985">
                  <a:moveTo>
                    <a:pt x="464819" y="0"/>
                  </a:moveTo>
                  <a:lnTo>
                    <a:pt x="929639" y="255016"/>
                  </a:lnTo>
                  <a:lnTo>
                    <a:pt x="929639" y="767588"/>
                  </a:lnTo>
                  <a:lnTo>
                    <a:pt x="464819" y="1022604"/>
                  </a:lnTo>
                  <a:lnTo>
                    <a:pt x="0" y="767588"/>
                  </a:lnTo>
                  <a:lnTo>
                    <a:pt x="0" y="255016"/>
                  </a:lnTo>
                  <a:lnTo>
                    <a:pt x="464819" y="0"/>
                  </a:lnTo>
                  <a:close/>
                </a:path>
              </a:pathLst>
            </a:custGeom>
            <a:ln w="1219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70219" y="1394460"/>
              <a:ext cx="929640" cy="767715"/>
            </a:xfrm>
            <a:custGeom>
              <a:avLst/>
              <a:gdLst/>
              <a:ahLst/>
              <a:cxnLst/>
              <a:rect l="l" t="t" r="r" b="b"/>
              <a:pathLst>
                <a:path w="929639" h="767714">
                  <a:moveTo>
                    <a:pt x="0" y="0"/>
                  </a:moveTo>
                  <a:lnTo>
                    <a:pt x="464692" y="256286"/>
                  </a:lnTo>
                </a:path>
                <a:path w="929639" h="767714">
                  <a:moveTo>
                    <a:pt x="464819" y="256286"/>
                  </a:moveTo>
                  <a:lnTo>
                    <a:pt x="929513" y="0"/>
                  </a:lnTo>
                </a:path>
                <a:path w="929639" h="767714">
                  <a:moveTo>
                    <a:pt x="464819" y="767334"/>
                  </a:moveTo>
                  <a:lnTo>
                    <a:pt x="464819" y="256031"/>
                  </a:lnTo>
                </a:path>
              </a:pathLst>
            </a:custGeom>
            <a:ln w="1219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176" y="1773935"/>
            <a:ext cx="11018520" cy="192023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latin typeface="Consolas"/>
                <a:cs typeface="Consolas"/>
              </a:rPr>
              <a:t>%%time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 spc="2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sklearn.linear_model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1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LogisticRegression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clf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LogisticRegression()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clf.fit(X_train,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y_train)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2075" marR="313563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Next,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make</a:t>
            </a:r>
            <a:r>
              <a:rPr dirty="0" sz="1600" spc="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predictions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using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test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set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and</a:t>
            </a:r>
            <a:r>
              <a:rPr dirty="0" sz="1600" spc="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calculate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accuracy </a:t>
            </a:r>
            <a:r>
              <a:rPr dirty="0" sz="1600" spc="-86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y_hat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0">
                <a:latin typeface="Consolas"/>
                <a:cs typeface="Consolas"/>
              </a:rPr>
              <a:t> clf.predict(X_test)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print(np.average(y_hat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==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y_test))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830" y="4003675"/>
            <a:ext cx="8329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Segoe UI Semilight"/>
                <a:cs typeface="Segoe UI Semilight"/>
              </a:rPr>
              <a:t>You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should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see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local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model </a:t>
            </a:r>
            <a:r>
              <a:rPr dirty="0" sz="1800">
                <a:latin typeface="Segoe UI Semilight"/>
                <a:cs typeface="Segoe UI Semilight"/>
              </a:rPr>
              <a:t>accuracy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displayed.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[It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should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be a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number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like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0.915]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653" y="1292097"/>
            <a:ext cx="9596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Segoe UI Semilight"/>
                <a:cs typeface="Segoe UI Semilight"/>
              </a:rPr>
              <a:t>Train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simple </a:t>
            </a:r>
            <a:r>
              <a:rPr dirty="0" sz="1800">
                <a:latin typeface="Segoe UI Semilight"/>
                <a:cs typeface="Segoe UI Semilight"/>
              </a:rPr>
              <a:t>logistic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regression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model</a:t>
            </a:r>
            <a:r>
              <a:rPr dirty="0" sz="1800">
                <a:latin typeface="Segoe UI Semilight"/>
                <a:cs typeface="Segoe UI Semilight"/>
              </a:rPr>
              <a:t> using</a:t>
            </a:r>
            <a:r>
              <a:rPr dirty="0" sz="1800" spc="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scikit-learn</a:t>
            </a:r>
            <a:r>
              <a:rPr dirty="0" sz="1800" spc="-40">
                <a:latin typeface="Segoe UI Semilight"/>
                <a:cs typeface="Segoe UI Semilight"/>
              </a:rPr>
              <a:t> </a:t>
            </a:r>
            <a:r>
              <a:rPr dirty="0" sz="1800" spc="-15">
                <a:latin typeface="Segoe UI Semilight"/>
                <a:cs typeface="Segoe UI Semilight"/>
              </a:rPr>
              <a:t>locally.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This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should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take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minute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or</a:t>
            </a:r>
            <a:r>
              <a:rPr dirty="0" sz="1800">
                <a:latin typeface="Segoe UI Semilight"/>
                <a:cs typeface="Segoe UI Semilight"/>
              </a:rPr>
              <a:t> two.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6795" y="482600"/>
            <a:ext cx="36252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5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40">
                <a:solidFill>
                  <a:srgbClr val="A80000"/>
                </a:solidFill>
                <a:latin typeface="Segoe UI Semilight"/>
                <a:cs typeface="Segoe UI Semilight"/>
              </a:rPr>
              <a:t>Train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local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model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089" y="1219961"/>
            <a:ext cx="755777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Segoe UI Semilight"/>
                <a:cs typeface="Segoe UI Semilight"/>
              </a:rPr>
              <a:t>To</a:t>
            </a:r>
            <a:r>
              <a:rPr dirty="0" sz="1800" spc="-5">
                <a:latin typeface="Segoe UI Semilight"/>
                <a:cs typeface="Segoe UI Semilight"/>
              </a:rPr>
              <a:t> submit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training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job </a:t>
            </a:r>
            <a:r>
              <a:rPr dirty="0" sz="1800" spc="-5">
                <a:latin typeface="Segoe UI Semilight"/>
                <a:cs typeface="Segoe UI Semilight"/>
              </a:rPr>
              <a:t>to</a:t>
            </a:r>
            <a:r>
              <a:rPr dirty="0" sz="1800">
                <a:latin typeface="Segoe UI Semilight"/>
                <a:cs typeface="Segoe UI Semilight"/>
              </a:rPr>
              <a:t> a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remote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you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have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to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perform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following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tasks: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Segoe UI Semilight"/>
                <a:cs typeface="Segoe UI Semilight"/>
              </a:rPr>
              <a:t>6.1:</a:t>
            </a:r>
            <a:r>
              <a:rPr dirty="0" sz="1800" spc="-10">
                <a:latin typeface="Segoe UI Semilight"/>
                <a:cs typeface="Segoe UI Semilight"/>
              </a:rPr>
              <a:t> Create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directory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Segoe UI Semilight"/>
                <a:cs typeface="Segoe UI Semilight"/>
              </a:rPr>
              <a:t>6.2: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Create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training</a:t>
            </a:r>
            <a:r>
              <a:rPr dirty="0" sz="1800" spc="-5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script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Segoe UI Semilight"/>
                <a:cs typeface="Segoe UI Semilight"/>
              </a:rPr>
              <a:t>6.3: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Create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an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estimator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object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Segoe UI Semilight"/>
                <a:cs typeface="Segoe UI Semilight"/>
              </a:rPr>
              <a:t>6.4: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Submit</a:t>
            </a:r>
            <a:r>
              <a:rPr dirty="0" sz="1800" spc="-4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3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job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49" y="3347466"/>
            <a:ext cx="9107805" cy="900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6.1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Create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 directory</a:t>
            </a:r>
            <a:endParaRPr sz="2400">
              <a:latin typeface="Segoe UI Semilight"/>
              <a:cs typeface="Segoe UI Semilight"/>
            </a:endParaRPr>
          </a:p>
          <a:p>
            <a:pPr marL="104139">
              <a:lnSpc>
                <a:spcPct val="100000"/>
              </a:lnSpc>
              <a:spcBef>
                <a:spcPts val="1905"/>
              </a:spcBef>
            </a:pPr>
            <a:r>
              <a:rPr dirty="0" sz="1750" spc="-5">
                <a:latin typeface="Segoe UI"/>
                <a:cs typeface="Segoe UI"/>
              </a:rPr>
              <a:t>Create</a:t>
            </a:r>
            <a:r>
              <a:rPr dirty="0" sz="1750" spc="5">
                <a:latin typeface="Segoe UI"/>
                <a:cs typeface="Segoe UI"/>
              </a:rPr>
              <a:t> 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directory</a:t>
            </a:r>
            <a:r>
              <a:rPr dirty="0" sz="1750" spc="-5">
                <a:latin typeface="Segoe UI"/>
                <a:cs typeface="Segoe UI"/>
              </a:rPr>
              <a:t> to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deliver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required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code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from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your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computer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to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remote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resource.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" y="4546091"/>
            <a:ext cx="11122660" cy="7315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5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5"/>
              </a:spcBef>
            </a:pPr>
            <a:r>
              <a:rPr dirty="0" sz="1600" spc="-10">
                <a:latin typeface="Consolas"/>
                <a:cs typeface="Consolas"/>
              </a:rPr>
              <a:t>script_folder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'./sklearn-mnist'</a:t>
            </a:r>
            <a:r>
              <a:rPr dirty="0" sz="1600" spc="1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os.makedirs(script_folder,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exist_ok=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9195" y="635000"/>
            <a:ext cx="5090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6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40">
                <a:solidFill>
                  <a:srgbClr val="A80000"/>
                </a:solidFill>
                <a:latin typeface="Segoe UI Semilight"/>
                <a:cs typeface="Segoe UI Semilight"/>
              </a:rPr>
              <a:t>Train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model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on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remote</a:t>
            </a:r>
            <a:r>
              <a:rPr dirty="0" sz="2400" spc="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cluster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" y="1126236"/>
            <a:ext cx="11017250" cy="5120640"/>
          </a:xfrm>
          <a:custGeom>
            <a:avLst/>
            <a:gdLst/>
            <a:ahLst/>
            <a:cxnLst/>
            <a:rect l="l" t="t" r="r" b="b"/>
            <a:pathLst>
              <a:path w="11017250" h="5120640">
                <a:moveTo>
                  <a:pt x="11016996" y="0"/>
                </a:moveTo>
                <a:lnTo>
                  <a:pt x="0" y="0"/>
                </a:lnTo>
                <a:lnTo>
                  <a:pt x="0" y="5120640"/>
                </a:lnTo>
                <a:lnTo>
                  <a:pt x="11016996" y="5120640"/>
                </a:lnTo>
                <a:lnTo>
                  <a:pt x="1101699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9124" y="1122324"/>
            <a:ext cx="10587990" cy="17938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600" spc="-10">
                <a:latin typeface="Consolas"/>
                <a:cs typeface="Consolas"/>
              </a:rPr>
              <a:t>%%writefile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$script_folder/train.py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load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train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test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set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into numpy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arrays</a:t>
            </a: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15599"/>
              </a:lnSpc>
              <a:spcBef>
                <a:spcPts val="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Note: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we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scale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pixel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intensity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values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0-1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(by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dividing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it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with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255.0) so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model can </a:t>
            </a:r>
            <a:r>
              <a:rPr dirty="0" sz="1600" spc="-86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 converge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faster.</a:t>
            </a:r>
            <a:endParaRPr sz="1600">
              <a:latin typeface="Consolas"/>
              <a:cs typeface="Consolas"/>
            </a:endParaRPr>
          </a:p>
          <a:p>
            <a:pPr marL="12700" marR="1896110">
              <a:lnSpc>
                <a:spcPct val="115599"/>
              </a:lnSpc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data_folder’</a:t>
            </a:r>
            <a:r>
              <a:rPr dirty="0" sz="1600" spc="5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variable</a:t>
            </a:r>
            <a:r>
              <a:rPr dirty="0" sz="1600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holds</a:t>
            </a:r>
            <a:r>
              <a:rPr dirty="0" sz="1600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location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data files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(from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datastore)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Reg</a:t>
            </a:r>
            <a:r>
              <a:rPr dirty="0" sz="1600" spc="-5">
                <a:latin typeface="Consolas"/>
                <a:cs typeface="Consolas"/>
              </a:rPr>
              <a:t> =</a:t>
            </a:r>
            <a:r>
              <a:rPr dirty="0" sz="1600" spc="-10"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0.8</a:t>
            </a:r>
            <a:r>
              <a:rPr dirty="0" sz="1600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 i="1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regularization</a:t>
            </a:r>
            <a:r>
              <a:rPr dirty="0" sz="1600" spc="-5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rate</a:t>
            </a:r>
            <a:r>
              <a:rPr dirty="0" sz="1600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 i="1">
                <a:solidFill>
                  <a:srgbClr val="008000"/>
                </a:solidFill>
                <a:latin typeface="Consolas"/>
                <a:cs typeface="Consolas"/>
              </a:rPr>
              <a:t>of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logistic</a:t>
            </a:r>
            <a:r>
              <a:rPr dirty="0" sz="1600" spc="-5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regression</a:t>
            </a:r>
            <a:r>
              <a:rPr dirty="0" sz="1600" spc="-5" i="1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 i="1">
                <a:solidFill>
                  <a:srgbClr val="008000"/>
                </a:solidFill>
                <a:latin typeface="Consolas"/>
                <a:cs typeface="Consolas"/>
              </a:rPr>
              <a:t>model.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0074" y="2993886"/>
          <a:ext cx="9291320" cy="11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140"/>
                <a:gridCol w="222884"/>
                <a:gridCol w="4001135"/>
                <a:gridCol w="4201160"/>
              </a:tblGrid>
              <a:tr h="261758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X_train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load_data(os.path.join(data_folder,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dirty="0" sz="1600" spc="-1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'train-images.gz'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),</a:t>
                      </a:r>
                      <a:r>
                        <a:rPr dirty="0" sz="1600" spc="-5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10">
                          <a:solidFill>
                            <a:srgbClr val="0000FC"/>
                          </a:solidFill>
                          <a:latin typeface="Consolas"/>
                          <a:cs typeface="Consolas"/>
                        </a:rPr>
                        <a:t>False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</a:t>
                      </a:r>
                      <a:r>
                        <a:rPr dirty="0" sz="1600" spc="-5">
                          <a:latin typeface="Consolas"/>
                          <a:cs typeface="Consolas"/>
                        </a:rPr>
                        <a:t> / 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255.0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3201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X_test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load_data(os.path.join(data_folder,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'test-images.gz'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), </a:t>
                      </a:r>
                      <a:r>
                        <a:rPr dirty="0" sz="1600" spc="-10">
                          <a:solidFill>
                            <a:srgbClr val="0000FC"/>
                          </a:solidFill>
                          <a:latin typeface="Consolas"/>
                          <a:cs typeface="Consolas"/>
                        </a:rPr>
                        <a:t>False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</a:t>
                      </a:r>
                      <a:r>
                        <a:rPr dirty="0" sz="1600" spc="-5">
                          <a:latin typeface="Consolas"/>
                          <a:cs typeface="Consolas"/>
                        </a:rPr>
                        <a:t> / 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255.0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y_train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load_data(os.path.join(data_folder,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'train-labels.gz'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),</a:t>
                      </a:r>
                      <a:r>
                        <a:rPr dirty="0" sz="160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10">
                          <a:solidFill>
                            <a:srgbClr val="0000FC"/>
                          </a:solidFill>
                          <a:latin typeface="Consolas"/>
                          <a:cs typeface="Consolas"/>
                        </a:rPr>
                        <a:t>True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).reshape(-1)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</a:tr>
              <a:tr h="261365">
                <a:tc>
                  <a:txBody>
                    <a:bodyPr/>
                    <a:lstStyle/>
                    <a:p>
                      <a:pPr marL="3175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y_test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latin typeface="Consolas"/>
                          <a:cs typeface="Consolas"/>
                        </a:rPr>
                        <a:t>load_data(os.path.join(data_folder,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1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'test-labels.gz'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),</a:t>
                      </a:r>
                      <a:r>
                        <a:rPr dirty="0" sz="1600" spc="1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10">
                          <a:solidFill>
                            <a:srgbClr val="0000FC"/>
                          </a:solidFill>
                          <a:latin typeface="Consolas"/>
                          <a:cs typeface="Consolas"/>
                        </a:rPr>
                        <a:t>True</a:t>
                      </a:r>
                      <a:r>
                        <a:rPr dirty="0" sz="1600" spc="-10">
                          <a:latin typeface="Consolas"/>
                          <a:cs typeface="Consolas"/>
                        </a:rPr>
                        <a:t>).reshape(-1)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9124" y="4210050"/>
            <a:ext cx="8362950" cy="19456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print(X_train.shape,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y_train.shape,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X_test.shape,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y_test.shape,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sep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'\n’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12700" marR="5118100">
              <a:lnSpc>
                <a:spcPct val="131200"/>
              </a:lnSpc>
              <a:spcBef>
                <a:spcPts val="600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get hold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of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 current run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run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Run.get_context()</a:t>
            </a:r>
            <a:endParaRPr sz="1600">
              <a:latin typeface="Consolas"/>
              <a:cs typeface="Consolas"/>
            </a:endParaRPr>
          </a:p>
          <a:p>
            <a:pPr marL="12700" marR="781685">
              <a:lnSpc>
                <a:spcPct val="131300"/>
              </a:lnSpc>
            </a:pP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#Train</a:t>
            </a:r>
            <a:r>
              <a:rPr dirty="0" sz="1600" spc="-5">
                <a:solidFill>
                  <a:srgbClr val="00AF50"/>
                </a:solidFill>
                <a:latin typeface="Consolas"/>
                <a:cs typeface="Consolas"/>
              </a:rPr>
              <a:t> a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logistic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regression</a:t>
            </a:r>
            <a:r>
              <a:rPr dirty="0" sz="1600" spc="-1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model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with</a:t>
            </a:r>
            <a:r>
              <a:rPr dirty="0" sz="160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nsolas"/>
                <a:cs typeface="Consolas"/>
              </a:rPr>
              <a:t>regularizaion 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rate</a:t>
            </a:r>
            <a:r>
              <a:rPr dirty="0" sz="1600" spc="-5">
                <a:solidFill>
                  <a:srgbClr val="00AF50"/>
                </a:solidFill>
                <a:latin typeface="Consolas"/>
                <a:cs typeface="Consolas"/>
              </a:rPr>
              <a:t> of’</a:t>
            </a:r>
            <a:r>
              <a:rPr dirty="0" sz="1600" spc="-1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nsolas"/>
                <a:cs typeface="Consolas"/>
              </a:rPr>
              <a:t>‘reg’ </a:t>
            </a:r>
            <a:r>
              <a:rPr dirty="0" sz="1600" spc="-865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clf</a:t>
            </a:r>
            <a:r>
              <a:rPr dirty="0" sz="1600" spc="10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LogisticRegression(C=1.0/reg,</a:t>
            </a:r>
            <a:r>
              <a:rPr dirty="0" sz="1600" spc="1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random_state=42)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clf.fit(X_train,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y_train)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9195" y="635000"/>
            <a:ext cx="50679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6.2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Create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Training</a:t>
            </a:r>
            <a:r>
              <a:rPr dirty="0" sz="2400" spc="-3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Script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(1/2)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40" y="1133855"/>
            <a:ext cx="11018520" cy="4297680"/>
          </a:xfrm>
          <a:custGeom>
            <a:avLst/>
            <a:gdLst/>
            <a:ahLst/>
            <a:cxnLst/>
            <a:rect l="l" t="t" r="r" b="b"/>
            <a:pathLst>
              <a:path w="11018520" h="4297680">
                <a:moveTo>
                  <a:pt x="11018520" y="0"/>
                </a:moveTo>
                <a:lnTo>
                  <a:pt x="0" y="0"/>
                </a:lnTo>
                <a:lnTo>
                  <a:pt x="0" y="4297680"/>
                </a:lnTo>
                <a:lnTo>
                  <a:pt x="11018520" y="4297680"/>
                </a:lnTo>
                <a:lnTo>
                  <a:pt x="110185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6089" y="1079144"/>
            <a:ext cx="10587355" cy="411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341870">
              <a:lnSpc>
                <a:spcPct val="131200"/>
              </a:lnSpc>
              <a:spcBef>
                <a:spcPts val="100"/>
              </a:spcBef>
            </a:pPr>
            <a:r>
              <a:rPr dirty="0" sz="1600" spc="-10">
                <a:latin typeface="Consolas"/>
                <a:cs typeface="Consolas"/>
              </a:rPr>
              <a:t>print(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'Predict the test set’</a:t>
            </a:r>
            <a:r>
              <a:rPr dirty="0" sz="1600" spc="-10">
                <a:latin typeface="Consolas"/>
                <a:cs typeface="Consolas"/>
              </a:rPr>
              <a:t>)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y_hat</a:t>
            </a:r>
            <a:r>
              <a:rPr dirty="0" sz="1600" spc="-5">
                <a:latin typeface="Consolas"/>
                <a:cs typeface="Consolas"/>
              </a:rPr>
              <a:t> =</a:t>
            </a:r>
            <a:r>
              <a:rPr dirty="0" sz="1600" spc="-10">
                <a:latin typeface="Consolas"/>
                <a:cs typeface="Consolas"/>
              </a:rPr>
              <a:t> clf.predict(X_test)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onsolas"/>
              <a:cs typeface="Consolas"/>
            </a:endParaRPr>
          </a:p>
          <a:p>
            <a:pPr marL="12700" marR="6341110">
              <a:lnSpc>
                <a:spcPct val="100000"/>
              </a:lnSpc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calculate accuracy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on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 prediction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acc </a:t>
            </a:r>
            <a:r>
              <a:rPr dirty="0" sz="1600" spc="-5">
                <a:latin typeface="Consolas"/>
                <a:cs typeface="Consolas"/>
              </a:rPr>
              <a:t>= </a:t>
            </a:r>
            <a:r>
              <a:rPr dirty="0" sz="1600" spc="-10">
                <a:latin typeface="Consolas"/>
                <a:cs typeface="Consolas"/>
              </a:rPr>
              <a:t>np.average(y_hat </a:t>
            </a:r>
            <a:r>
              <a:rPr dirty="0" sz="1600" spc="-5">
                <a:latin typeface="Consolas"/>
                <a:cs typeface="Consolas"/>
              </a:rPr>
              <a:t>==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y_test)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-10">
                <a:latin typeface="Consolas"/>
                <a:cs typeface="Consolas"/>
              </a:rPr>
              <a:t>print(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'Accuracy</a:t>
            </a:r>
            <a:r>
              <a:rPr dirty="0" sz="1600" spc="-2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is'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acc)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600" spc="-10">
                <a:latin typeface="Consolas"/>
                <a:cs typeface="Consolas"/>
              </a:rPr>
              <a:t>run.log(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'regularization</a:t>
            </a:r>
            <a:r>
              <a:rPr dirty="0" sz="1600" spc="3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rate'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np.float(args.reg))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-10">
                <a:latin typeface="Consolas"/>
                <a:cs typeface="Consolas"/>
              </a:rPr>
              <a:t>run.log(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'accuracy'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np.float(acc))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os.makedirs(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'outputs'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exist_ok=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training script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saves the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model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into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directory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named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‘outputs’.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Note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files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saved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endParaRPr sz="1600">
              <a:latin typeface="Consolas"/>
              <a:cs typeface="Consolas"/>
            </a:endParaRPr>
          </a:p>
          <a:p>
            <a:pPr marL="12700" marR="33909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outputs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folder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are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automatically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uploaded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into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experiment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record.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Anything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written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this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directory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is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automatically</a:t>
            </a:r>
            <a:r>
              <a:rPr dirty="0" sz="1600" spc="-1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uploaded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into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workspace.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600" spc="-10">
                <a:latin typeface="Consolas"/>
                <a:cs typeface="Consolas"/>
              </a:rPr>
              <a:t>joblib.dump(value=clf,</a:t>
            </a:r>
            <a:r>
              <a:rPr dirty="0" sz="1600" spc="9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filename=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'outputs/sklearn_mnist_model.pkl'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9195" y="635000"/>
            <a:ext cx="51149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6.2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Create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Training</a:t>
            </a:r>
            <a:r>
              <a:rPr dirty="0" sz="2400" spc="-3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Script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(2/2)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27" y="1414272"/>
            <a:ext cx="10906125" cy="2461260"/>
          </a:xfrm>
          <a:custGeom>
            <a:avLst/>
            <a:gdLst/>
            <a:ahLst/>
            <a:cxnLst/>
            <a:rect l="l" t="t" r="r" b="b"/>
            <a:pathLst>
              <a:path w="10906125" h="2461260">
                <a:moveTo>
                  <a:pt x="10905744" y="0"/>
                </a:moveTo>
                <a:lnTo>
                  <a:pt x="0" y="0"/>
                </a:lnTo>
                <a:lnTo>
                  <a:pt x="0" y="2461260"/>
                </a:lnTo>
                <a:lnTo>
                  <a:pt x="10905744" y="2461260"/>
                </a:lnTo>
                <a:lnTo>
                  <a:pt x="109057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4072" y="1016941"/>
            <a:ext cx="8363584" cy="279400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750" spc="5">
                <a:latin typeface="Segoe UI Semilight"/>
                <a:cs typeface="Segoe UI Semilight"/>
              </a:rPr>
              <a:t>An</a:t>
            </a:r>
            <a:r>
              <a:rPr dirty="0" sz="1750" spc="10">
                <a:latin typeface="Segoe UI Semilight"/>
                <a:cs typeface="Segoe UI Semilight"/>
              </a:rPr>
              <a:t> </a:t>
            </a:r>
            <a:r>
              <a:rPr dirty="0" sz="1750">
                <a:latin typeface="Segoe UI Semilight"/>
                <a:cs typeface="Segoe UI Semilight"/>
              </a:rPr>
              <a:t>estimator object</a:t>
            </a:r>
            <a:r>
              <a:rPr dirty="0" sz="1750" spc="20">
                <a:latin typeface="Segoe UI Semilight"/>
                <a:cs typeface="Segoe UI Semilight"/>
              </a:rPr>
              <a:t> </a:t>
            </a:r>
            <a:r>
              <a:rPr dirty="0" sz="1750">
                <a:latin typeface="Segoe UI Semilight"/>
                <a:cs typeface="Segoe UI Semilight"/>
              </a:rPr>
              <a:t>is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used</a:t>
            </a:r>
            <a:r>
              <a:rPr dirty="0" sz="1750">
                <a:latin typeface="Segoe UI Semilight"/>
                <a:cs typeface="Segoe UI Semilight"/>
              </a:rPr>
              <a:t> to</a:t>
            </a:r>
            <a:r>
              <a:rPr dirty="0" sz="1750" spc="5">
                <a:latin typeface="Segoe UI Semilight"/>
                <a:cs typeface="Segoe UI Semilight"/>
              </a:rPr>
              <a:t> </a:t>
            </a:r>
            <a:r>
              <a:rPr dirty="0" sz="1750">
                <a:latin typeface="Segoe UI Semilight"/>
                <a:cs typeface="Segoe UI Semilight"/>
              </a:rPr>
              <a:t>submit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the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run.</a:t>
            </a:r>
            <a:endParaRPr sz="17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 spc="-1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azureml.train.estimator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Estimator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script_params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{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'--data-folder'</a:t>
            </a:r>
            <a:r>
              <a:rPr dirty="0" sz="1600" spc="-10">
                <a:latin typeface="Consolas"/>
                <a:cs typeface="Consolas"/>
              </a:rPr>
              <a:t>: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ds.as_mount(),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'--regularization'</a:t>
            </a:r>
            <a:r>
              <a:rPr dirty="0" sz="1600" spc="-10">
                <a:latin typeface="Consolas"/>
                <a:cs typeface="Consolas"/>
              </a:rPr>
              <a:t>: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0.8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est</a:t>
            </a:r>
            <a:r>
              <a:rPr dirty="0" sz="1600" spc="-5">
                <a:latin typeface="Consolas"/>
                <a:cs typeface="Consolas"/>
              </a:rPr>
              <a:t> 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Estimator(source_directory=script_folder,</a:t>
            </a:r>
            <a:endParaRPr sz="1600">
              <a:latin typeface="Consolas"/>
              <a:cs typeface="Consolas"/>
            </a:endParaRPr>
          </a:p>
          <a:p>
            <a:pPr marL="1791335" marR="3228975">
              <a:lnSpc>
                <a:spcPct val="115599"/>
              </a:lnSpc>
            </a:pPr>
            <a:r>
              <a:rPr dirty="0" sz="1600" spc="-10">
                <a:latin typeface="Consolas"/>
                <a:cs typeface="Consolas"/>
              </a:rPr>
              <a:t>script_params=script_params,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compute_target=compute_target,</a:t>
            </a:r>
            <a:endParaRPr sz="1600">
              <a:latin typeface="Consolas"/>
              <a:cs typeface="Consolas"/>
            </a:endParaRPr>
          </a:p>
          <a:p>
            <a:pPr marL="1791335" marR="3006090">
              <a:lnSpc>
                <a:spcPts val="223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entry_script=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'train.py’</a:t>
            </a:r>
            <a:r>
              <a:rPr dirty="0" sz="1600" spc="-10">
                <a:latin typeface="Consolas"/>
                <a:cs typeface="Consolas"/>
              </a:rPr>
              <a:t>,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conda_packages=[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'scikit-learn'</a:t>
            </a:r>
            <a:r>
              <a:rPr dirty="0" sz="1600" spc="-10">
                <a:latin typeface="Consolas"/>
                <a:cs typeface="Consolas"/>
              </a:rPr>
              <a:t>])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410" y="4612513"/>
            <a:ext cx="834021" cy="1504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167" y="4854447"/>
            <a:ext cx="1014983" cy="1822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926956" y="372618"/>
            <a:ext cx="2729230" cy="440690"/>
            <a:chOff x="8926956" y="372618"/>
            <a:chExt cx="2729230" cy="4406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6956" y="372618"/>
              <a:ext cx="2728849" cy="197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179" y="614299"/>
              <a:ext cx="2231390" cy="19875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927210" y="860297"/>
            <a:ext cx="2741930" cy="396240"/>
            <a:chOff x="8927210" y="860297"/>
            <a:chExt cx="2741930" cy="3962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7210" y="1101978"/>
              <a:ext cx="2741930" cy="1545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2417" y="860297"/>
              <a:ext cx="2422398" cy="19773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36092" y="1318260"/>
            <a:ext cx="10520045" cy="3490595"/>
            <a:chOff x="636092" y="1318260"/>
            <a:chExt cx="10520045" cy="3490595"/>
          </a:xfrm>
        </p:grpSpPr>
        <p:sp>
          <p:nvSpPr>
            <p:cNvPr id="13" name="object 13"/>
            <p:cNvSpPr/>
            <p:nvPr/>
          </p:nvSpPr>
          <p:spPr>
            <a:xfrm>
              <a:off x="909827" y="2845308"/>
              <a:ext cx="76200" cy="1511935"/>
            </a:xfrm>
            <a:custGeom>
              <a:avLst/>
              <a:gdLst/>
              <a:ahLst/>
              <a:cxnLst/>
              <a:rect l="l" t="t" r="r" b="b"/>
              <a:pathLst>
                <a:path w="76200" h="1511935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511935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511935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511935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511935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511935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511935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511935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511935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511935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511935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511935">
                  <a:moveTo>
                    <a:pt x="44450" y="977899"/>
                  </a:moveTo>
                  <a:lnTo>
                    <a:pt x="31750" y="977899"/>
                  </a:lnTo>
                  <a:lnTo>
                    <a:pt x="31750" y="1028699"/>
                  </a:lnTo>
                  <a:lnTo>
                    <a:pt x="44450" y="1028699"/>
                  </a:lnTo>
                  <a:lnTo>
                    <a:pt x="44450" y="977899"/>
                  </a:lnTo>
                  <a:close/>
                </a:path>
                <a:path w="76200" h="1511935">
                  <a:moveTo>
                    <a:pt x="44450" y="1066799"/>
                  </a:moveTo>
                  <a:lnTo>
                    <a:pt x="31750" y="1066799"/>
                  </a:lnTo>
                  <a:lnTo>
                    <a:pt x="31750" y="1117599"/>
                  </a:lnTo>
                  <a:lnTo>
                    <a:pt x="44450" y="1117599"/>
                  </a:lnTo>
                  <a:lnTo>
                    <a:pt x="44450" y="1066799"/>
                  </a:lnTo>
                  <a:close/>
                </a:path>
                <a:path w="76200" h="1511935">
                  <a:moveTo>
                    <a:pt x="44450" y="1155699"/>
                  </a:moveTo>
                  <a:lnTo>
                    <a:pt x="31750" y="1155699"/>
                  </a:lnTo>
                  <a:lnTo>
                    <a:pt x="31750" y="1206499"/>
                  </a:lnTo>
                  <a:lnTo>
                    <a:pt x="44450" y="1206499"/>
                  </a:lnTo>
                  <a:lnTo>
                    <a:pt x="44450" y="1155699"/>
                  </a:lnTo>
                  <a:close/>
                </a:path>
                <a:path w="76200" h="1511935">
                  <a:moveTo>
                    <a:pt x="44450" y="1244599"/>
                  </a:moveTo>
                  <a:lnTo>
                    <a:pt x="31750" y="1244599"/>
                  </a:lnTo>
                  <a:lnTo>
                    <a:pt x="31750" y="1295399"/>
                  </a:lnTo>
                  <a:lnTo>
                    <a:pt x="44450" y="1295399"/>
                  </a:lnTo>
                  <a:lnTo>
                    <a:pt x="44450" y="1244599"/>
                  </a:lnTo>
                  <a:close/>
                </a:path>
                <a:path w="76200" h="1511935">
                  <a:moveTo>
                    <a:pt x="44450" y="1333499"/>
                  </a:moveTo>
                  <a:lnTo>
                    <a:pt x="31750" y="1333499"/>
                  </a:lnTo>
                  <a:lnTo>
                    <a:pt x="31750" y="1384299"/>
                  </a:lnTo>
                  <a:lnTo>
                    <a:pt x="44450" y="1384299"/>
                  </a:lnTo>
                  <a:lnTo>
                    <a:pt x="44450" y="1333499"/>
                  </a:lnTo>
                  <a:close/>
                </a:path>
                <a:path w="76200" h="1511935">
                  <a:moveTo>
                    <a:pt x="31750" y="1435227"/>
                  </a:moveTo>
                  <a:lnTo>
                    <a:pt x="0" y="1435227"/>
                  </a:lnTo>
                  <a:lnTo>
                    <a:pt x="38100" y="1511427"/>
                  </a:lnTo>
                  <a:lnTo>
                    <a:pt x="69850" y="1447927"/>
                  </a:lnTo>
                  <a:lnTo>
                    <a:pt x="31750" y="1447927"/>
                  </a:lnTo>
                  <a:lnTo>
                    <a:pt x="31750" y="1435227"/>
                  </a:lnTo>
                  <a:close/>
                </a:path>
                <a:path w="76200" h="1511935">
                  <a:moveTo>
                    <a:pt x="44450" y="1422399"/>
                  </a:moveTo>
                  <a:lnTo>
                    <a:pt x="31750" y="1422399"/>
                  </a:lnTo>
                  <a:lnTo>
                    <a:pt x="31750" y="1447927"/>
                  </a:lnTo>
                  <a:lnTo>
                    <a:pt x="44450" y="1447927"/>
                  </a:lnTo>
                  <a:lnTo>
                    <a:pt x="44450" y="1422399"/>
                  </a:lnTo>
                  <a:close/>
                </a:path>
                <a:path w="76200" h="1511935">
                  <a:moveTo>
                    <a:pt x="76200" y="1435227"/>
                  </a:moveTo>
                  <a:lnTo>
                    <a:pt x="44450" y="1435227"/>
                  </a:lnTo>
                  <a:lnTo>
                    <a:pt x="44450" y="1447927"/>
                  </a:lnTo>
                  <a:lnTo>
                    <a:pt x="69850" y="1447927"/>
                  </a:lnTo>
                  <a:lnTo>
                    <a:pt x="76200" y="1435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092" y="4364608"/>
              <a:ext cx="756589" cy="1545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86911" y="3838955"/>
              <a:ext cx="76200" cy="457200"/>
            </a:xfrm>
            <a:custGeom>
              <a:avLst/>
              <a:gdLst/>
              <a:ahLst/>
              <a:cxnLst/>
              <a:rect l="l" t="t" r="r" b="b"/>
              <a:pathLst>
                <a:path w="76200" h="45720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5720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57200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57200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57200">
                  <a:moveTo>
                    <a:pt x="31750" y="381000"/>
                  </a:moveTo>
                  <a:lnTo>
                    <a:pt x="0" y="381000"/>
                  </a:lnTo>
                  <a:lnTo>
                    <a:pt x="38100" y="457200"/>
                  </a:lnTo>
                  <a:lnTo>
                    <a:pt x="69850" y="393700"/>
                  </a:lnTo>
                  <a:lnTo>
                    <a:pt x="31750" y="393700"/>
                  </a:lnTo>
                  <a:lnTo>
                    <a:pt x="31750" y="381000"/>
                  </a:lnTo>
                  <a:close/>
                </a:path>
                <a:path w="76200" h="457200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393700"/>
                  </a:lnTo>
                  <a:lnTo>
                    <a:pt x="44450" y="393700"/>
                  </a:lnTo>
                  <a:lnTo>
                    <a:pt x="44450" y="355600"/>
                  </a:lnTo>
                  <a:close/>
                </a:path>
                <a:path w="76200" h="457200">
                  <a:moveTo>
                    <a:pt x="76200" y="381000"/>
                  </a:moveTo>
                  <a:lnTo>
                    <a:pt x="44450" y="381000"/>
                  </a:lnTo>
                  <a:lnTo>
                    <a:pt x="44450" y="393700"/>
                  </a:lnTo>
                  <a:lnTo>
                    <a:pt x="69850" y="393700"/>
                  </a:lnTo>
                  <a:lnTo>
                    <a:pt x="76200" y="3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2729" y="4366767"/>
              <a:ext cx="1476247" cy="1977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9319" y="4608449"/>
              <a:ext cx="1691258" cy="1998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80405" y="3411347"/>
              <a:ext cx="1141730" cy="962660"/>
            </a:xfrm>
            <a:custGeom>
              <a:avLst/>
              <a:gdLst/>
              <a:ahLst/>
              <a:cxnLst/>
              <a:rect l="l" t="t" r="r" b="b"/>
              <a:pathLst>
                <a:path w="1141729" h="962660">
                  <a:moveTo>
                    <a:pt x="8762" y="2412"/>
                  </a:moveTo>
                  <a:lnTo>
                    <a:pt x="0" y="2412"/>
                  </a:lnTo>
                  <a:lnTo>
                    <a:pt x="0" y="9778"/>
                  </a:lnTo>
                  <a:lnTo>
                    <a:pt x="2794" y="12700"/>
                  </a:lnTo>
                  <a:lnTo>
                    <a:pt x="53213" y="12700"/>
                  </a:lnTo>
                  <a:lnTo>
                    <a:pt x="53213" y="6350"/>
                  </a:lnTo>
                  <a:lnTo>
                    <a:pt x="12700" y="6350"/>
                  </a:lnTo>
                  <a:lnTo>
                    <a:pt x="8762" y="2412"/>
                  </a:lnTo>
                  <a:close/>
                </a:path>
                <a:path w="1141729" h="962660">
                  <a:moveTo>
                    <a:pt x="53213" y="0"/>
                  </a:moveTo>
                  <a:lnTo>
                    <a:pt x="6350" y="0"/>
                  </a:lnTo>
                  <a:lnTo>
                    <a:pt x="12700" y="6350"/>
                  </a:lnTo>
                  <a:lnTo>
                    <a:pt x="12700" y="2412"/>
                  </a:lnTo>
                  <a:lnTo>
                    <a:pt x="53213" y="2412"/>
                  </a:lnTo>
                  <a:lnTo>
                    <a:pt x="53213" y="0"/>
                  </a:lnTo>
                  <a:close/>
                </a:path>
                <a:path w="1141729" h="962660">
                  <a:moveTo>
                    <a:pt x="53213" y="2412"/>
                  </a:moveTo>
                  <a:lnTo>
                    <a:pt x="12700" y="2412"/>
                  </a:lnTo>
                  <a:lnTo>
                    <a:pt x="12700" y="6350"/>
                  </a:lnTo>
                  <a:lnTo>
                    <a:pt x="53213" y="6350"/>
                  </a:lnTo>
                  <a:lnTo>
                    <a:pt x="53213" y="2412"/>
                  </a:lnTo>
                  <a:close/>
                </a:path>
                <a:path w="1141729" h="962660">
                  <a:moveTo>
                    <a:pt x="142113" y="0"/>
                  </a:moveTo>
                  <a:lnTo>
                    <a:pt x="91313" y="0"/>
                  </a:lnTo>
                  <a:lnTo>
                    <a:pt x="91313" y="12700"/>
                  </a:lnTo>
                  <a:lnTo>
                    <a:pt x="142113" y="12700"/>
                  </a:lnTo>
                  <a:lnTo>
                    <a:pt x="142113" y="0"/>
                  </a:lnTo>
                  <a:close/>
                </a:path>
                <a:path w="1141729" h="962660">
                  <a:moveTo>
                    <a:pt x="231013" y="0"/>
                  </a:moveTo>
                  <a:lnTo>
                    <a:pt x="180213" y="0"/>
                  </a:lnTo>
                  <a:lnTo>
                    <a:pt x="180213" y="12700"/>
                  </a:lnTo>
                  <a:lnTo>
                    <a:pt x="231013" y="12700"/>
                  </a:lnTo>
                  <a:lnTo>
                    <a:pt x="231013" y="0"/>
                  </a:lnTo>
                  <a:close/>
                </a:path>
                <a:path w="1141729" h="962660">
                  <a:moveTo>
                    <a:pt x="319913" y="0"/>
                  </a:moveTo>
                  <a:lnTo>
                    <a:pt x="269113" y="0"/>
                  </a:lnTo>
                  <a:lnTo>
                    <a:pt x="269113" y="12700"/>
                  </a:lnTo>
                  <a:lnTo>
                    <a:pt x="319913" y="12700"/>
                  </a:lnTo>
                  <a:lnTo>
                    <a:pt x="319913" y="0"/>
                  </a:lnTo>
                  <a:close/>
                </a:path>
                <a:path w="1141729" h="962660">
                  <a:moveTo>
                    <a:pt x="408813" y="0"/>
                  </a:moveTo>
                  <a:lnTo>
                    <a:pt x="358013" y="0"/>
                  </a:lnTo>
                  <a:lnTo>
                    <a:pt x="358013" y="12700"/>
                  </a:lnTo>
                  <a:lnTo>
                    <a:pt x="408813" y="12700"/>
                  </a:lnTo>
                  <a:lnTo>
                    <a:pt x="408813" y="0"/>
                  </a:lnTo>
                  <a:close/>
                </a:path>
                <a:path w="1141729" h="962660">
                  <a:moveTo>
                    <a:pt x="497713" y="0"/>
                  </a:moveTo>
                  <a:lnTo>
                    <a:pt x="446913" y="0"/>
                  </a:lnTo>
                  <a:lnTo>
                    <a:pt x="446913" y="12700"/>
                  </a:lnTo>
                  <a:lnTo>
                    <a:pt x="497713" y="12700"/>
                  </a:lnTo>
                  <a:lnTo>
                    <a:pt x="497713" y="0"/>
                  </a:lnTo>
                  <a:close/>
                </a:path>
                <a:path w="1141729" h="962660">
                  <a:moveTo>
                    <a:pt x="586613" y="0"/>
                  </a:moveTo>
                  <a:lnTo>
                    <a:pt x="535813" y="0"/>
                  </a:lnTo>
                  <a:lnTo>
                    <a:pt x="535813" y="12700"/>
                  </a:lnTo>
                  <a:lnTo>
                    <a:pt x="586613" y="12700"/>
                  </a:lnTo>
                  <a:lnTo>
                    <a:pt x="586613" y="0"/>
                  </a:lnTo>
                  <a:close/>
                </a:path>
                <a:path w="1141729" h="962660">
                  <a:moveTo>
                    <a:pt x="675513" y="0"/>
                  </a:moveTo>
                  <a:lnTo>
                    <a:pt x="624713" y="0"/>
                  </a:lnTo>
                  <a:lnTo>
                    <a:pt x="624713" y="12700"/>
                  </a:lnTo>
                  <a:lnTo>
                    <a:pt x="675513" y="12700"/>
                  </a:lnTo>
                  <a:lnTo>
                    <a:pt x="675513" y="0"/>
                  </a:lnTo>
                  <a:close/>
                </a:path>
                <a:path w="1141729" h="962660">
                  <a:moveTo>
                    <a:pt x="764413" y="0"/>
                  </a:moveTo>
                  <a:lnTo>
                    <a:pt x="713613" y="0"/>
                  </a:lnTo>
                  <a:lnTo>
                    <a:pt x="713613" y="12700"/>
                  </a:lnTo>
                  <a:lnTo>
                    <a:pt x="764413" y="12700"/>
                  </a:lnTo>
                  <a:lnTo>
                    <a:pt x="764413" y="0"/>
                  </a:lnTo>
                  <a:close/>
                </a:path>
                <a:path w="1141729" h="962660">
                  <a:moveTo>
                    <a:pt x="853313" y="0"/>
                  </a:moveTo>
                  <a:lnTo>
                    <a:pt x="802513" y="0"/>
                  </a:lnTo>
                  <a:lnTo>
                    <a:pt x="802513" y="12700"/>
                  </a:lnTo>
                  <a:lnTo>
                    <a:pt x="853313" y="12700"/>
                  </a:lnTo>
                  <a:lnTo>
                    <a:pt x="853313" y="0"/>
                  </a:lnTo>
                  <a:close/>
                </a:path>
                <a:path w="1141729" h="962660">
                  <a:moveTo>
                    <a:pt x="942213" y="0"/>
                  </a:moveTo>
                  <a:lnTo>
                    <a:pt x="891413" y="0"/>
                  </a:lnTo>
                  <a:lnTo>
                    <a:pt x="891413" y="12700"/>
                  </a:lnTo>
                  <a:lnTo>
                    <a:pt x="942213" y="12700"/>
                  </a:lnTo>
                  <a:lnTo>
                    <a:pt x="942213" y="0"/>
                  </a:lnTo>
                  <a:close/>
                </a:path>
                <a:path w="1141729" h="962660">
                  <a:moveTo>
                    <a:pt x="1031113" y="0"/>
                  </a:moveTo>
                  <a:lnTo>
                    <a:pt x="980313" y="0"/>
                  </a:lnTo>
                  <a:lnTo>
                    <a:pt x="980313" y="12700"/>
                  </a:lnTo>
                  <a:lnTo>
                    <a:pt x="1031113" y="12700"/>
                  </a:lnTo>
                  <a:lnTo>
                    <a:pt x="1031113" y="0"/>
                  </a:lnTo>
                  <a:close/>
                </a:path>
                <a:path w="1141729" h="962660">
                  <a:moveTo>
                    <a:pt x="1097280" y="6350"/>
                  </a:moveTo>
                  <a:lnTo>
                    <a:pt x="1097280" y="22732"/>
                  </a:lnTo>
                  <a:lnTo>
                    <a:pt x="1109980" y="22732"/>
                  </a:lnTo>
                  <a:lnTo>
                    <a:pt x="1109980" y="12700"/>
                  </a:lnTo>
                  <a:lnTo>
                    <a:pt x="1103630" y="12700"/>
                  </a:lnTo>
                  <a:lnTo>
                    <a:pt x="1097280" y="6350"/>
                  </a:lnTo>
                  <a:close/>
                </a:path>
                <a:path w="1141729" h="962660">
                  <a:moveTo>
                    <a:pt x="1107186" y="0"/>
                  </a:moveTo>
                  <a:lnTo>
                    <a:pt x="1069213" y="0"/>
                  </a:lnTo>
                  <a:lnTo>
                    <a:pt x="1069213" y="12700"/>
                  </a:lnTo>
                  <a:lnTo>
                    <a:pt x="1097280" y="12700"/>
                  </a:lnTo>
                  <a:lnTo>
                    <a:pt x="1097280" y="6350"/>
                  </a:lnTo>
                  <a:lnTo>
                    <a:pt x="1109980" y="6350"/>
                  </a:lnTo>
                  <a:lnTo>
                    <a:pt x="1109980" y="2793"/>
                  </a:lnTo>
                  <a:lnTo>
                    <a:pt x="1107186" y="0"/>
                  </a:lnTo>
                  <a:close/>
                </a:path>
                <a:path w="1141729" h="962660">
                  <a:moveTo>
                    <a:pt x="1109980" y="6350"/>
                  </a:moveTo>
                  <a:lnTo>
                    <a:pt x="1097280" y="6350"/>
                  </a:lnTo>
                  <a:lnTo>
                    <a:pt x="1103630" y="12700"/>
                  </a:lnTo>
                  <a:lnTo>
                    <a:pt x="1109980" y="12700"/>
                  </a:lnTo>
                  <a:lnTo>
                    <a:pt x="1109980" y="6350"/>
                  </a:lnTo>
                  <a:close/>
                </a:path>
                <a:path w="1141729" h="962660">
                  <a:moveTo>
                    <a:pt x="1109980" y="60832"/>
                  </a:moveTo>
                  <a:lnTo>
                    <a:pt x="1097280" y="60832"/>
                  </a:lnTo>
                  <a:lnTo>
                    <a:pt x="1097280" y="111632"/>
                  </a:lnTo>
                  <a:lnTo>
                    <a:pt x="1109980" y="111632"/>
                  </a:lnTo>
                  <a:lnTo>
                    <a:pt x="1109980" y="60832"/>
                  </a:lnTo>
                  <a:close/>
                </a:path>
                <a:path w="1141729" h="962660">
                  <a:moveTo>
                    <a:pt x="1109980" y="149732"/>
                  </a:moveTo>
                  <a:lnTo>
                    <a:pt x="1097280" y="149732"/>
                  </a:lnTo>
                  <a:lnTo>
                    <a:pt x="1097280" y="200532"/>
                  </a:lnTo>
                  <a:lnTo>
                    <a:pt x="1109980" y="200532"/>
                  </a:lnTo>
                  <a:lnTo>
                    <a:pt x="1109980" y="149732"/>
                  </a:lnTo>
                  <a:close/>
                </a:path>
                <a:path w="1141729" h="962660">
                  <a:moveTo>
                    <a:pt x="1109980" y="238632"/>
                  </a:moveTo>
                  <a:lnTo>
                    <a:pt x="1097280" y="238632"/>
                  </a:lnTo>
                  <a:lnTo>
                    <a:pt x="1097280" y="289432"/>
                  </a:lnTo>
                  <a:lnTo>
                    <a:pt x="1109980" y="289432"/>
                  </a:lnTo>
                  <a:lnTo>
                    <a:pt x="1109980" y="238632"/>
                  </a:lnTo>
                  <a:close/>
                </a:path>
                <a:path w="1141729" h="962660">
                  <a:moveTo>
                    <a:pt x="1109980" y="327532"/>
                  </a:moveTo>
                  <a:lnTo>
                    <a:pt x="1097280" y="327532"/>
                  </a:lnTo>
                  <a:lnTo>
                    <a:pt x="1097280" y="378332"/>
                  </a:lnTo>
                  <a:lnTo>
                    <a:pt x="1109980" y="378332"/>
                  </a:lnTo>
                  <a:lnTo>
                    <a:pt x="1109980" y="327532"/>
                  </a:lnTo>
                  <a:close/>
                </a:path>
                <a:path w="1141729" h="962660">
                  <a:moveTo>
                    <a:pt x="1109980" y="416432"/>
                  </a:moveTo>
                  <a:lnTo>
                    <a:pt x="1097280" y="416432"/>
                  </a:lnTo>
                  <a:lnTo>
                    <a:pt x="1097280" y="467232"/>
                  </a:lnTo>
                  <a:lnTo>
                    <a:pt x="1109980" y="467232"/>
                  </a:lnTo>
                  <a:lnTo>
                    <a:pt x="1109980" y="416432"/>
                  </a:lnTo>
                  <a:close/>
                </a:path>
                <a:path w="1141729" h="962660">
                  <a:moveTo>
                    <a:pt x="1109980" y="505332"/>
                  </a:moveTo>
                  <a:lnTo>
                    <a:pt x="1097280" y="505332"/>
                  </a:lnTo>
                  <a:lnTo>
                    <a:pt x="1097280" y="556132"/>
                  </a:lnTo>
                  <a:lnTo>
                    <a:pt x="1109980" y="556132"/>
                  </a:lnTo>
                  <a:lnTo>
                    <a:pt x="1109980" y="505332"/>
                  </a:lnTo>
                  <a:close/>
                </a:path>
                <a:path w="1141729" h="962660">
                  <a:moveTo>
                    <a:pt x="1109980" y="594232"/>
                  </a:moveTo>
                  <a:lnTo>
                    <a:pt x="1097280" y="594232"/>
                  </a:lnTo>
                  <a:lnTo>
                    <a:pt x="1097280" y="645032"/>
                  </a:lnTo>
                  <a:lnTo>
                    <a:pt x="1109980" y="645032"/>
                  </a:lnTo>
                  <a:lnTo>
                    <a:pt x="1109980" y="594232"/>
                  </a:lnTo>
                  <a:close/>
                </a:path>
                <a:path w="1141729" h="962660">
                  <a:moveTo>
                    <a:pt x="1109980" y="683132"/>
                  </a:moveTo>
                  <a:lnTo>
                    <a:pt x="1097280" y="683132"/>
                  </a:lnTo>
                  <a:lnTo>
                    <a:pt x="1097280" y="733932"/>
                  </a:lnTo>
                  <a:lnTo>
                    <a:pt x="1109980" y="733932"/>
                  </a:lnTo>
                  <a:lnTo>
                    <a:pt x="1109980" y="683132"/>
                  </a:lnTo>
                  <a:close/>
                </a:path>
                <a:path w="1141729" h="962660">
                  <a:moveTo>
                    <a:pt x="1109980" y="772032"/>
                  </a:moveTo>
                  <a:lnTo>
                    <a:pt x="1097280" y="772032"/>
                  </a:lnTo>
                  <a:lnTo>
                    <a:pt x="1097280" y="822832"/>
                  </a:lnTo>
                  <a:lnTo>
                    <a:pt x="1109980" y="822832"/>
                  </a:lnTo>
                  <a:lnTo>
                    <a:pt x="1109980" y="772032"/>
                  </a:lnTo>
                  <a:close/>
                </a:path>
                <a:path w="1141729" h="962660">
                  <a:moveTo>
                    <a:pt x="1097280" y="886205"/>
                  </a:moveTo>
                  <a:lnTo>
                    <a:pt x="1065530" y="886205"/>
                  </a:lnTo>
                  <a:lnTo>
                    <a:pt x="1103630" y="962405"/>
                  </a:lnTo>
                  <a:lnTo>
                    <a:pt x="1135380" y="898905"/>
                  </a:lnTo>
                  <a:lnTo>
                    <a:pt x="1097280" y="898905"/>
                  </a:lnTo>
                  <a:lnTo>
                    <a:pt x="1097280" y="886205"/>
                  </a:lnTo>
                  <a:close/>
                </a:path>
                <a:path w="1141729" h="962660">
                  <a:moveTo>
                    <a:pt x="1109980" y="860932"/>
                  </a:moveTo>
                  <a:lnTo>
                    <a:pt x="1097280" y="860932"/>
                  </a:lnTo>
                  <a:lnTo>
                    <a:pt x="1097280" y="898905"/>
                  </a:lnTo>
                  <a:lnTo>
                    <a:pt x="1109980" y="898905"/>
                  </a:lnTo>
                  <a:lnTo>
                    <a:pt x="1109980" y="860932"/>
                  </a:lnTo>
                  <a:close/>
                </a:path>
                <a:path w="1141729" h="962660">
                  <a:moveTo>
                    <a:pt x="1141730" y="886205"/>
                  </a:moveTo>
                  <a:lnTo>
                    <a:pt x="1109980" y="886205"/>
                  </a:lnTo>
                  <a:lnTo>
                    <a:pt x="1109980" y="898905"/>
                  </a:lnTo>
                  <a:lnTo>
                    <a:pt x="1135380" y="898905"/>
                  </a:lnTo>
                  <a:lnTo>
                    <a:pt x="1141730" y="886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9080" y="4618736"/>
              <a:ext cx="509143" cy="1442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5795" y="4368673"/>
              <a:ext cx="1263269" cy="19583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57061" y="3127755"/>
              <a:ext cx="2056130" cy="1193165"/>
            </a:xfrm>
            <a:custGeom>
              <a:avLst/>
              <a:gdLst/>
              <a:ahLst/>
              <a:cxnLst/>
              <a:rect l="l" t="t" r="r" b="b"/>
              <a:pathLst>
                <a:path w="2056129" h="1193164">
                  <a:moveTo>
                    <a:pt x="10414" y="4064"/>
                  </a:moveTo>
                  <a:lnTo>
                    <a:pt x="0" y="4064"/>
                  </a:lnTo>
                  <a:lnTo>
                    <a:pt x="0" y="9779"/>
                  </a:lnTo>
                  <a:lnTo>
                    <a:pt x="2793" y="12700"/>
                  </a:lnTo>
                  <a:lnTo>
                    <a:pt x="54863" y="12700"/>
                  </a:lnTo>
                  <a:lnTo>
                    <a:pt x="54863" y="6350"/>
                  </a:lnTo>
                  <a:lnTo>
                    <a:pt x="12700" y="6350"/>
                  </a:lnTo>
                  <a:lnTo>
                    <a:pt x="10414" y="4064"/>
                  </a:lnTo>
                  <a:close/>
                </a:path>
                <a:path w="2056129" h="1193164">
                  <a:moveTo>
                    <a:pt x="54863" y="0"/>
                  </a:moveTo>
                  <a:lnTo>
                    <a:pt x="6350" y="0"/>
                  </a:lnTo>
                  <a:lnTo>
                    <a:pt x="12700" y="6350"/>
                  </a:lnTo>
                  <a:lnTo>
                    <a:pt x="12700" y="4064"/>
                  </a:lnTo>
                  <a:lnTo>
                    <a:pt x="54863" y="4064"/>
                  </a:lnTo>
                  <a:lnTo>
                    <a:pt x="54863" y="0"/>
                  </a:lnTo>
                  <a:close/>
                </a:path>
                <a:path w="2056129" h="1193164">
                  <a:moveTo>
                    <a:pt x="54863" y="4064"/>
                  </a:moveTo>
                  <a:lnTo>
                    <a:pt x="12700" y="4064"/>
                  </a:lnTo>
                  <a:lnTo>
                    <a:pt x="12700" y="6350"/>
                  </a:lnTo>
                  <a:lnTo>
                    <a:pt x="54863" y="6350"/>
                  </a:lnTo>
                  <a:lnTo>
                    <a:pt x="54863" y="4064"/>
                  </a:lnTo>
                  <a:close/>
                </a:path>
                <a:path w="2056129" h="1193164">
                  <a:moveTo>
                    <a:pt x="143763" y="0"/>
                  </a:moveTo>
                  <a:lnTo>
                    <a:pt x="92963" y="0"/>
                  </a:lnTo>
                  <a:lnTo>
                    <a:pt x="92963" y="12700"/>
                  </a:lnTo>
                  <a:lnTo>
                    <a:pt x="143763" y="12700"/>
                  </a:lnTo>
                  <a:lnTo>
                    <a:pt x="143763" y="0"/>
                  </a:lnTo>
                  <a:close/>
                </a:path>
                <a:path w="2056129" h="1193164">
                  <a:moveTo>
                    <a:pt x="232663" y="0"/>
                  </a:moveTo>
                  <a:lnTo>
                    <a:pt x="181863" y="0"/>
                  </a:lnTo>
                  <a:lnTo>
                    <a:pt x="181863" y="12700"/>
                  </a:lnTo>
                  <a:lnTo>
                    <a:pt x="232663" y="12700"/>
                  </a:lnTo>
                  <a:lnTo>
                    <a:pt x="232663" y="0"/>
                  </a:lnTo>
                  <a:close/>
                </a:path>
                <a:path w="2056129" h="1193164">
                  <a:moveTo>
                    <a:pt x="321563" y="0"/>
                  </a:moveTo>
                  <a:lnTo>
                    <a:pt x="270763" y="0"/>
                  </a:lnTo>
                  <a:lnTo>
                    <a:pt x="270763" y="12700"/>
                  </a:lnTo>
                  <a:lnTo>
                    <a:pt x="321563" y="12700"/>
                  </a:lnTo>
                  <a:lnTo>
                    <a:pt x="321563" y="0"/>
                  </a:lnTo>
                  <a:close/>
                </a:path>
                <a:path w="2056129" h="1193164">
                  <a:moveTo>
                    <a:pt x="410463" y="0"/>
                  </a:moveTo>
                  <a:lnTo>
                    <a:pt x="359663" y="0"/>
                  </a:lnTo>
                  <a:lnTo>
                    <a:pt x="359663" y="12700"/>
                  </a:lnTo>
                  <a:lnTo>
                    <a:pt x="410463" y="12700"/>
                  </a:lnTo>
                  <a:lnTo>
                    <a:pt x="410463" y="0"/>
                  </a:lnTo>
                  <a:close/>
                </a:path>
                <a:path w="2056129" h="1193164">
                  <a:moveTo>
                    <a:pt x="499363" y="0"/>
                  </a:moveTo>
                  <a:lnTo>
                    <a:pt x="448563" y="0"/>
                  </a:lnTo>
                  <a:lnTo>
                    <a:pt x="448563" y="12700"/>
                  </a:lnTo>
                  <a:lnTo>
                    <a:pt x="499363" y="12700"/>
                  </a:lnTo>
                  <a:lnTo>
                    <a:pt x="499363" y="0"/>
                  </a:lnTo>
                  <a:close/>
                </a:path>
                <a:path w="2056129" h="1193164">
                  <a:moveTo>
                    <a:pt x="588263" y="0"/>
                  </a:moveTo>
                  <a:lnTo>
                    <a:pt x="537463" y="0"/>
                  </a:lnTo>
                  <a:lnTo>
                    <a:pt x="537463" y="12700"/>
                  </a:lnTo>
                  <a:lnTo>
                    <a:pt x="588263" y="12700"/>
                  </a:lnTo>
                  <a:lnTo>
                    <a:pt x="588263" y="0"/>
                  </a:lnTo>
                  <a:close/>
                </a:path>
                <a:path w="2056129" h="1193164">
                  <a:moveTo>
                    <a:pt x="677163" y="0"/>
                  </a:moveTo>
                  <a:lnTo>
                    <a:pt x="626363" y="0"/>
                  </a:lnTo>
                  <a:lnTo>
                    <a:pt x="626363" y="12700"/>
                  </a:lnTo>
                  <a:lnTo>
                    <a:pt x="677163" y="12700"/>
                  </a:lnTo>
                  <a:lnTo>
                    <a:pt x="677163" y="0"/>
                  </a:lnTo>
                  <a:close/>
                </a:path>
                <a:path w="2056129" h="1193164">
                  <a:moveTo>
                    <a:pt x="766063" y="0"/>
                  </a:moveTo>
                  <a:lnTo>
                    <a:pt x="715263" y="0"/>
                  </a:lnTo>
                  <a:lnTo>
                    <a:pt x="715263" y="12700"/>
                  </a:lnTo>
                  <a:lnTo>
                    <a:pt x="766063" y="12700"/>
                  </a:lnTo>
                  <a:lnTo>
                    <a:pt x="766063" y="0"/>
                  </a:lnTo>
                  <a:close/>
                </a:path>
                <a:path w="2056129" h="1193164">
                  <a:moveTo>
                    <a:pt x="854963" y="0"/>
                  </a:moveTo>
                  <a:lnTo>
                    <a:pt x="804163" y="0"/>
                  </a:lnTo>
                  <a:lnTo>
                    <a:pt x="804163" y="12700"/>
                  </a:lnTo>
                  <a:lnTo>
                    <a:pt x="854963" y="12700"/>
                  </a:lnTo>
                  <a:lnTo>
                    <a:pt x="854963" y="0"/>
                  </a:lnTo>
                  <a:close/>
                </a:path>
                <a:path w="2056129" h="1193164">
                  <a:moveTo>
                    <a:pt x="943863" y="0"/>
                  </a:moveTo>
                  <a:lnTo>
                    <a:pt x="893063" y="0"/>
                  </a:lnTo>
                  <a:lnTo>
                    <a:pt x="893063" y="12700"/>
                  </a:lnTo>
                  <a:lnTo>
                    <a:pt x="943863" y="12700"/>
                  </a:lnTo>
                  <a:lnTo>
                    <a:pt x="943863" y="0"/>
                  </a:lnTo>
                  <a:close/>
                </a:path>
                <a:path w="2056129" h="1193164">
                  <a:moveTo>
                    <a:pt x="1032763" y="0"/>
                  </a:moveTo>
                  <a:lnTo>
                    <a:pt x="981963" y="0"/>
                  </a:lnTo>
                  <a:lnTo>
                    <a:pt x="981963" y="12700"/>
                  </a:lnTo>
                  <a:lnTo>
                    <a:pt x="1032763" y="12700"/>
                  </a:lnTo>
                  <a:lnTo>
                    <a:pt x="1032763" y="0"/>
                  </a:lnTo>
                  <a:close/>
                </a:path>
                <a:path w="2056129" h="1193164">
                  <a:moveTo>
                    <a:pt x="1121664" y="0"/>
                  </a:moveTo>
                  <a:lnTo>
                    <a:pt x="1070864" y="0"/>
                  </a:lnTo>
                  <a:lnTo>
                    <a:pt x="1070864" y="12700"/>
                  </a:lnTo>
                  <a:lnTo>
                    <a:pt x="1121664" y="12700"/>
                  </a:lnTo>
                  <a:lnTo>
                    <a:pt x="1121664" y="0"/>
                  </a:lnTo>
                  <a:close/>
                </a:path>
                <a:path w="2056129" h="1193164">
                  <a:moveTo>
                    <a:pt x="1210564" y="0"/>
                  </a:moveTo>
                  <a:lnTo>
                    <a:pt x="1159764" y="0"/>
                  </a:lnTo>
                  <a:lnTo>
                    <a:pt x="1159764" y="12700"/>
                  </a:lnTo>
                  <a:lnTo>
                    <a:pt x="1210564" y="12700"/>
                  </a:lnTo>
                  <a:lnTo>
                    <a:pt x="1210564" y="0"/>
                  </a:lnTo>
                  <a:close/>
                </a:path>
                <a:path w="2056129" h="1193164">
                  <a:moveTo>
                    <a:pt x="1299464" y="0"/>
                  </a:moveTo>
                  <a:lnTo>
                    <a:pt x="1248664" y="0"/>
                  </a:lnTo>
                  <a:lnTo>
                    <a:pt x="1248664" y="12700"/>
                  </a:lnTo>
                  <a:lnTo>
                    <a:pt x="1299464" y="12700"/>
                  </a:lnTo>
                  <a:lnTo>
                    <a:pt x="1299464" y="0"/>
                  </a:lnTo>
                  <a:close/>
                </a:path>
                <a:path w="2056129" h="1193164">
                  <a:moveTo>
                    <a:pt x="1388364" y="0"/>
                  </a:moveTo>
                  <a:lnTo>
                    <a:pt x="1337564" y="0"/>
                  </a:lnTo>
                  <a:lnTo>
                    <a:pt x="1337564" y="12700"/>
                  </a:lnTo>
                  <a:lnTo>
                    <a:pt x="1388364" y="12700"/>
                  </a:lnTo>
                  <a:lnTo>
                    <a:pt x="1388364" y="0"/>
                  </a:lnTo>
                  <a:close/>
                </a:path>
                <a:path w="2056129" h="1193164">
                  <a:moveTo>
                    <a:pt x="1477264" y="0"/>
                  </a:moveTo>
                  <a:lnTo>
                    <a:pt x="1426464" y="0"/>
                  </a:lnTo>
                  <a:lnTo>
                    <a:pt x="1426464" y="12700"/>
                  </a:lnTo>
                  <a:lnTo>
                    <a:pt x="1477264" y="12700"/>
                  </a:lnTo>
                  <a:lnTo>
                    <a:pt x="1477264" y="0"/>
                  </a:lnTo>
                  <a:close/>
                </a:path>
                <a:path w="2056129" h="1193164">
                  <a:moveTo>
                    <a:pt x="1566164" y="0"/>
                  </a:moveTo>
                  <a:lnTo>
                    <a:pt x="1515364" y="0"/>
                  </a:lnTo>
                  <a:lnTo>
                    <a:pt x="1515364" y="12700"/>
                  </a:lnTo>
                  <a:lnTo>
                    <a:pt x="1566164" y="12700"/>
                  </a:lnTo>
                  <a:lnTo>
                    <a:pt x="1566164" y="0"/>
                  </a:lnTo>
                  <a:close/>
                </a:path>
                <a:path w="2056129" h="1193164">
                  <a:moveTo>
                    <a:pt x="1655064" y="0"/>
                  </a:moveTo>
                  <a:lnTo>
                    <a:pt x="1604264" y="0"/>
                  </a:lnTo>
                  <a:lnTo>
                    <a:pt x="1604264" y="12700"/>
                  </a:lnTo>
                  <a:lnTo>
                    <a:pt x="1655064" y="12700"/>
                  </a:lnTo>
                  <a:lnTo>
                    <a:pt x="1655064" y="0"/>
                  </a:lnTo>
                  <a:close/>
                </a:path>
                <a:path w="2056129" h="1193164">
                  <a:moveTo>
                    <a:pt x="1743964" y="0"/>
                  </a:moveTo>
                  <a:lnTo>
                    <a:pt x="1693164" y="0"/>
                  </a:lnTo>
                  <a:lnTo>
                    <a:pt x="1693164" y="12700"/>
                  </a:lnTo>
                  <a:lnTo>
                    <a:pt x="1743964" y="12700"/>
                  </a:lnTo>
                  <a:lnTo>
                    <a:pt x="1743964" y="0"/>
                  </a:lnTo>
                  <a:close/>
                </a:path>
                <a:path w="2056129" h="1193164">
                  <a:moveTo>
                    <a:pt x="1832864" y="0"/>
                  </a:moveTo>
                  <a:lnTo>
                    <a:pt x="1782064" y="0"/>
                  </a:lnTo>
                  <a:lnTo>
                    <a:pt x="1782064" y="12700"/>
                  </a:lnTo>
                  <a:lnTo>
                    <a:pt x="1832864" y="12700"/>
                  </a:lnTo>
                  <a:lnTo>
                    <a:pt x="1832864" y="0"/>
                  </a:lnTo>
                  <a:close/>
                </a:path>
                <a:path w="2056129" h="1193164">
                  <a:moveTo>
                    <a:pt x="1921764" y="0"/>
                  </a:moveTo>
                  <a:lnTo>
                    <a:pt x="1870964" y="0"/>
                  </a:lnTo>
                  <a:lnTo>
                    <a:pt x="1870964" y="12700"/>
                  </a:lnTo>
                  <a:lnTo>
                    <a:pt x="1921764" y="12700"/>
                  </a:lnTo>
                  <a:lnTo>
                    <a:pt x="1921764" y="0"/>
                  </a:lnTo>
                  <a:close/>
                </a:path>
                <a:path w="2056129" h="1193164">
                  <a:moveTo>
                    <a:pt x="2010664" y="0"/>
                  </a:moveTo>
                  <a:lnTo>
                    <a:pt x="1959864" y="0"/>
                  </a:lnTo>
                  <a:lnTo>
                    <a:pt x="1959864" y="12700"/>
                  </a:lnTo>
                  <a:lnTo>
                    <a:pt x="2010664" y="12700"/>
                  </a:lnTo>
                  <a:lnTo>
                    <a:pt x="2010664" y="0"/>
                  </a:lnTo>
                  <a:close/>
                </a:path>
                <a:path w="2056129" h="1193164">
                  <a:moveTo>
                    <a:pt x="2024380" y="37084"/>
                  </a:moveTo>
                  <a:lnTo>
                    <a:pt x="2011680" y="37084"/>
                  </a:lnTo>
                  <a:lnTo>
                    <a:pt x="2011680" y="87884"/>
                  </a:lnTo>
                  <a:lnTo>
                    <a:pt x="2024380" y="87884"/>
                  </a:lnTo>
                  <a:lnTo>
                    <a:pt x="2024380" y="37084"/>
                  </a:lnTo>
                  <a:close/>
                </a:path>
                <a:path w="2056129" h="1193164">
                  <a:moveTo>
                    <a:pt x="2024380" y="125984"/>
                  </a:moveTo>
                  <a:lnTo>
                    <a:pt x="2011680" y="125984"/>
                  </a:lnTo>
                  <a:lnTo>
                    <a:pt x="2011680" y="176784"/>
                  </a:lnTo>
                  <a:lnTo>
                    <a:pt x="2024380" y="176784"/>
                  </a:lnTo>
                  <a:lnTo>
                    <a:pt x="2024380" y="125984"/>
                  </a:lnTo>
                  <a:close/>
                </a:path>
                <a:path w="2056129" h="1193164">
                  <a:moveTo>
                    <a:pt x="2024380" y="214884"/>
                  </a:moveTo>
                  <a:lnTo>
                    <a:pt x="2011680" y="214884"/>
                  </a:lnTo>
                  <a:lnTo>
                    <a:pt x="2011680" y="265684"/>
                  </a:lnTo>
                  <a:lnTo>
                    <a:pt x="2024380" y="265684"/>
                  </a:lnTo>
                  <a:lnTo>
                    <a:pt x="2024380" y="214884"/>
                  </a:lnTo>
                  <a:close/>
                </a:path>
                <a:path w="2056129" h="1193164">
                  <a:moveTo>
                    <a:pt x="2024380" y="303784"/>
                  </a:moveTo>
                  <a:lnTo>
                    <a:pt x="2011680" y="303784"/>
                  </a:lnTo>
                  <a:lnTo>
                    <a:pt x="2011680" y="354584"/>
                  </a:lnTo>
                  <a:lnTo>
                    <a:pt x="2024380" y="354584"/>
                  </a:lnTo>
                  <a:lnTo>
                    <a:pt x="2024380" y="303784"/>
                  </a:lnTo>
                  <a:close/>
                </a:path>
                <a:path w="2056129" h="1193164">
                  <a:moveTo>
                    <a:pt x="2024380" y="392684"/>
                  </a:moveTo>
                  <a:lnTo>
                    <a:pt x="2011680" y="392684"/>
                  </a:lnTo>
                  <a:lnTo>
                    <a:pt x="2011680" y="443484"/>
                  </a:lnTo>
                  <a:lnTo>
                    <a:pt x="2024380" y="443484"/>
                  </a:lnTo>
                  <a:lnTo>
                    <a:pt x="2024380" y="392684"/>
                  </a:lnTo>
                  <a:close/>
                </a:path>
                <a:path w="2056129" h="1193164">
                  <a:moveTo>
                    <a:pt x="2024380" y="481584"/>
                  </a:moveTo>
                  <a:lnTo>
                    <a:pt x="2011680" y="481584"/>
                  </a:lnTo>
                  <a:lnTo>
                    <a:pt x="2011680" y="532384"/>
                  </a:lnTo>
                  <a:lnTo>
                    <a:pt x="2024380" y="532384"/>
                  </a:lnTo>
                  <a:lnTo>
                    <a:pt x="2024380" y="481584"/>
                  </a:lnTo>
                  <a:close/>
                </a:path>
                <a:path w="2056129" h="1193164">
                  <a:moveTo>
                    <a:pt x="2024380" y="570484"/>
                  </a:moveTo>
                  <a:lnTo>
                    <a:pt x="2011680" y="570484"/>
                  </a:lnTo>
                  <a:lnTo>
                    <a:pt x="2011680" y="621284"/>
                  </a:lnTo>
                  <a:lnTo>
                    <a:pt x="2024380" y="621284"/>
                  </a:lnTo>
                  <a:lnTo>
                    <a:pt x="2024380" y="570484"/>
                  </a:lnTo>
                  <a:close/>
                </a:path>
                <a:path w="2056129" h="1193164">
                  <a:moveTo>
                    <a:pt x="2024380" y="659384"/>
                  </a:moveTo>
                  <a:lnTo>
                    <a:pt x="2011680" y="659384"/>
                  </a:lnTo>
                  <a:lnTo>
                    <a:pt x="2011680" y="710184"/>
                  </a:lnTo>
                  <a:lnTo>
                    <a:pt x="2024380" y="710184"/>
                  </a:lnTo>
                  <a:lnTo>
                    <a:pt x="2024380" y="659384"/>
                  </a:lnTo>
                  <a:close/>
                </a:path>
                <a:path w="2056129" h="1193164">
                  <a:moveTo>
                    <a:pt x="2024380" y="748284"/>
                  </a:moveTo>
                  <a:lnTo>
                    <a:pt x="2011680" y="748284"/>
                  </a:lnTo>
                  <a:lnTo>
                    <a:pt x="2011680" y="799084"/>
                  </a:lnTo>
                  <a:lnTo>
                    <a:pt x="2024380" y="799084"/>
                  </a:lnTo>
                  <a:lnTo>
                    <a:pt x="2024380" y="748284"/>
                  </a:lnTo>
                  <a:close/>
                </a:path>
                <a:path w="2056129" h="1193164">
                  <a:moveTo>
                    <a:pt x="2024380" y="837184"/>
                  </a:moveTo>
                  <a:lnTo>
                    <a:pt x="2011680" y="837184"/>
                  </a:lnTo>
                  <a:lnTo>
                    <a:pt x="2011680" y="887984"/>
                  </a:lnTo>
                  <a:lnTo>
                    <a:pt x="2024380" y="887984"/>
                  </a:lnTo>
                  <a:lnTo>
                    <a:pt x="2024380" y="837184"/>
                  </a:lnTo>
                  <a:close/>
                </a:path>
                <a:path w="2056129" h="1193164">
                  <a:moveTo>
                    <a:pt x="2024380" y="926084"/>
                  </a:moveTo>
                  <a:lnTo>
                    <a:pt x="2011680" y="926084"/>
                  </a:lnTo>
                  <a:lnTo>
                    <a:pt x="2011680" y="976884"/>
                  </a:lnTo>
                  <a:lnTo>
                    <a:pt x="2024380" y="976884"/>
                  </a:lnTo>
                  <a:lnTo>
                    <a:pt x="2024380" y="926084"/>
                  </a:lnTo>
                  <a:close/>
                </a:path>
                <a:path w="2056129" h="1193164">
                  <a:moveTo>
                    <a:pt x="2024380" y="1014984"/>
                  </a:moveTo>
                  <a:lnTo>
                    <a:pt x="2011680" y="1014984"/>
                  </a:lnTo>
                  <a:lnTo>
                    <a:pt x="2011680" y="1065784"/>
                  </a:lnTo>
                  <a:lnTo>
                    <a:pt x="2024380" y="1065784"/>
                  </a:lnTo>
                  <a:lnTo>
                    <a:pt x="2024380" y="1014984"/>
                  </a:lnTo>
                  <a:close/>
                </a:path>
                <a:path w="2056129" h="1193164">
                  <a:moveTo>
                    <a:pt x="2011680" y="1116584"/>
                  </a:moveTo>
                  <a:lnTo>
                    <a:pt x="1979930" y="1116584"/>
                  </a:lnTo>
                  <a:lnTo>
                    <a:pt x="2018030" y="1192784"/>
                  </a:lnTo>
                  <a:lnTo>
                    <a:pt x="2049780" y="1129284"/>
                  </a:lnTo>
                  <a:lnTo>
                    <a:pt x="2011680" y="1129284"/>
                  </a:lnTo>
                  <a:lnTo>
                    <a:pt x="2011680" y="1116584"/>
                  </a:lnTo>
                  <a:close/>
                </a:path>
                <a:path w="2056129" h="1193164">
                  <a:moveTo>
                    <a:pt x="2024380" y="1103884"/>
                  </a:moveTo>
                  <a:lnTo>
                    <a:pt x="2011680" y="1103884"/>
                  </a:lnTo>
                  <a:lnTo>
                    <a:pt x="2011680" y="1129284"/>
                  </a:lnTo>
                  <a:lnTo>
                    <a:pt x="2024380" y="1129284"/>
                  </a:lnTo>
                  <a:lnTo>
                    <a:pt x="2024380" y="1103884"/>
                  </a:lnTo>
                  <a:close/>
                </a:path>
                <a:path w="2056129" h="1193164">
                  <a:moveTo>
                    <a:pt x="2056130" y="1116584"/>
                  </a:moveTo>
                  <a:lnTo>
                    <a:pt x="2024380" y="1116584"/>
                  </a:lnTo>
                  <a:lnTo>
                    <a:pt x="2024380" y="1129284"/>
                  </a:lnTo>
                  <a:lnTo>
                    <a:pt x="2049780" y="1129284"/>
                  </a:lnTo>
                  <a:lnTo>
                    <a:pt x="2056130" y="1116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2418" y="4372483"/>
              <a:ext cx="807974" cy="1908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8572" y="4610607"/>
              <a:ext cx="1361440" cy="1977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0044" y="4366767"/>
              <a:ext cx="1766824" cy="1965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10218" y="4608449"/>
              <a:ext cx="2045461" cy="1998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08650" y="1318259"/>
              <a:ext cx="4453890" cy="2933700"/>
            </a:xfrm>
            <a:custGeom>
              <a:avLst/>
              <a:gdLst/>
              <a:ahLst/>
              <a:cxnLst/>
              <a:rect l="l" t="t" r="r" b="b"/>
              <a:pathLst>
                <a:path w="4453890" h="2933700">
                  <a:moveTo>
                    <a:pt x="54483" y="1558290"/>
                  </a:moveTo>
                  <a:lnTo>
                    <a:pt x="6350" y="1558290"/>
                  </a:lnTo>
                  <a:lnTo>
                    <a:pt x="10160" y="1562100"/>
                  </a:lnTo>
                  <a:lnTo>
                    <a:pt x="0" y="1562100"/>
                  </a:lnTo>
                  <a:lnTo>
                    <a:pt x="0" y="1568196"/>
                  </a:lnTo>
                  <a:lnTo>
                    <a:pt x="2794" y="1570990"/>
                  </a:lnTo>
                  <a:lnTo>
                    <a:pt x="54483" y="1570990"/>
                  </a:lnTo>
                  <a:lnTo>
                    <a:pt x="54483" y="1564640"/>
                  </a:lnTo>
                  <a:lnTo>
                    <a:pt x="54483" y="1562100"/>
                  </a:lnTo>
                  <a:lnTo>
                    <a:pt x="54483" y="1558290"/>
                  </a:lnTo>
                  <a:close/>
                </a:path>
                <a:path w="4453890" h="2933700">
                  <a:moveTo>
                    <a:pt x="143383" y="1558290"/>
                  </a:moveTo>
                  <a:lnTo>
                    <a:pt x="92583" y="1558290"/>
                  </a:lnTo>
                  <a:lnTo>
                    <a:pt x="92583" y="1570990"/>
                  </a:lnTo>
                  <a:lnTo>
                    <a:pt x="143383" y="1570990"/>
                  </a:lnTo>
                  <a:lnTo>
                    <a:pt x="143383" y="1558290"/>
                  </a:lnTo>
                  <a:close/>
                </a:path>
                <a:path w="4453890" h="2933700">
                  <a:moveTo>
                    <a:pt x="232283" y="1558290"/>
                  </a:moveTo>
                  <a:lnTo>
                    <a:pt x="181483" y="1558290"/>
                  </a:lnTo>
                  <a:lnTo>
                    <a:pt x="181483" y="1570990"/>
                  </a:lnTo>
                  <a:lnTo>
                    <a:pt x="232283" y="1570990"/>
                  </a:lnTo>
                  <a:lnTo>
                    <a:pt x="232283" y="1558290"/>
                  </a:lnTo>
                  <a:close/>
                </a:path>
                <a:path w="4453890" h="2933700">
                  <a:moveTo>
                    <a:pt x="321183" y="1558290"/>
                  </a:moveTo>
                  <a:lnTo>
                    <a:pt x="270383" y="1558290"/>
                  </a:lnTo>
                  <a:lnTo>
                    <a:pt x="270383" y="1570990"/>
                  </a:lnTo>
                  <a:lnTo>
                    <a:pt x="321183" y="1570990"/>
                  </a:lnTo>
                  <a:lnTo>
                    <a:pt x="321183" y="1558290"/>
                  </a:lnTo>
                  <a:close/>
                </a:path>
                <a:path w="4453890" h="2933700">
                  <a:moveTo>
                    <a:pt x="346075" y="1268603"/>
                  </a:moveTo>
                  <a:lnTo>
                    <a:pt x="296926" y="1268603"/>
                  </a:lnTo>
                  <a:lnTo>
                    <a:pt x="294132" y="1271397"/>
                  </a:lnTo>
                  <a:lnTo>
                    <a:pt x="294132" y="1280160"/>
                  </a:lnTo>
                  <a:lnTo>
                    <a:pt x="301625" y="1280160"/>
                  </a:lnTo>
                  <a:lnTo>
                    <a:pt x="300482" y="1281303"/>
                  </a:lnTo>
                  <a:lnTo>
                    <a:pt x="346075" y="1281303"/>
                  </a:lnTo>
                  <a:lnTo>
                    <a:pt x="346075" y="1280160"/>
                  </a:lnTo>
                  <a:lnTo>
                    <a:pt x="346075" y="1274953"/>
                  </a:lnTo>
                  <a:lnTo>
                    <a:pt x="346075" y="1268603"/>
                  </a:lnTo>
                  <a:close/>
                </a:path>
                <a:path w="4453890" h="2933700">
                  <a:moveTo>
                    <a:pt x="410083" y="1558290"/>
                  </a:moveTo>
                  <a:lnTo>
                    <a:pt x="359283" y="1558290"/>
                  </a:lnTo>
                  <a:lnTo>
                    <a:pt x="359283" y="1570990"/>
                  </a:lnTo>
                  <a:lnTo>
                    <a:pt x="410083" y="1570990"/>
                  </a:lnTo>
                  <a:lnTo>
                    <a:pt x="410083" y="1558290"/>
                  </a:lnTo>
                  <a:close/>
                </a:path>
                <a:path w="4453890" h="2933700">
                  <a:moveTo>
                    <a:pt x="434975" y="1268603"/>
                  </a:moveTo>
                  <a:lnTo>
                    <a:pt x="384175" y="1268603"/>
                  </a:lnTo>
                  <a:lnTo>
                    <a:pt x="384175" y="1281303"/>
                  </a:lnTo>
                  <a:lnTo>
                    <a:pt x="434975" y="1281303"/>
                  </a:lnTo>
                  <a:lnTo>
                    <a:pt x="434975" y="1268603"/>
                  </a:lnTo>
                  <a:close/>
                </a:path>
                <a:path w="4453890" h="2933700">
                  <a:moveTo>
                    <a:pt x="498983" y="1558290"/>
                  </a:moveTo>
                  <a:lnTo>
                    <a:pt x="448183" y="1558290"/>
                  </a:lnTo>
                  <a:lnTo>
                    <a:pt x="448183" y="1570990"/>
                  </a:lnTo>
                  <a:lnTo>
                    <a:pt x="498983" y="1570990"/>
                  </a:lnTo>
                  <a:lnTo>
                    <a:pt x="498983" y="1558290"/>
                  </a:lnTo>
                  <a:close/>
                </a:path>
                <a:path w="4453890" h="2933700">
                  <a:moveTo>
                    <a:pt x="523875" y="1268603"/>
                  </a:moveTo>
                  <a:lnTo>
                    <a:pt x="473075" y="1268603"/>
                  </a:lnTo>
                  <a:lnTo>
                    <a:pt x="473075" y="1281303"/>
                  </a:lnTo>
                  <a:lnTo>
                    <a:pt x="523875" y="1281303"/>
                  </a:lnTo>
                  <a:lnTo>
                    <a:pt x="523875" y="1268603"/>
                  </a:lnTo>
                  <a:close/>
                </a:path>
                <a:path w="4453890" h="2933700">
                  <a:moveTo>
                    <a:pt x="587883" y="1558290"/>
                  </a:moveTo>
                  <a:lnTo>
                    <a:pt x="537083" y="1558290"/>
                  </a:lnTo>
                  <a:lnTo>
                    <a:pt x="537083" y="1570990"/>
                  </a:lnTo>
                  <a:lnTo>
                    <a:pt x="587883" y="1570990"/>
                  </a:lnTo>
                  <a:lnTo>
                    <a:pt x="587883" y="1558290"/>
                  </a:lnTo>
                  <a:close/>
                </a:path>
                <a:path w="4453890" h="2933700">
                  <a:moveTo>
                    <a:pt x="612775" y="1268603"/>
                  </a:moveTo>
                  <a:lnTo>
                    <a:pt x="561975" y="1268603"/>
                  </a:lnTo>
                  <a:lnTo>
                    <a:pt x="561975" y="1281303"/>
                  </a:lnTo>
                  <a:lnTo>
                    <a:pt x="612775" y="1281303"/>
                  </a:lnTo>
                  <a:lnTo>
                    <a:pt x="612775" y="1268603"/>
                  </a:lnTo>
                  <a:close/>
                </a:path>
                <a:path w="4453890" h="2933700">
                  <a:moveTo>
                    <a:pt x="676783" y="1558290"/>
                  </a:moveTo>
                  <a:lnTo>
                    <a:pt x="625983" y="1558290"/>
                  </a:lnTo>
                  <a:lnTo>
                    <a:pt x="625983" y="1570990"/>
                  </a:lnTo>
                  <a:lnTo>
                    <a:pt x="676783" y="1570990"/>
                  </a:lnTo>
                  <a:lnTo>
                    <a:pt x="676783" y="1558290"/>
                  </a:lnTo>
                  <a:close/>
                </a:path>
                <a:path w="4453890" h="2933700">
                  <a:moveTo>
                    <a:pt x="701675" y="1268603"/>
                  </a:moveTo>
                  <a:lnTo>
                    <a:pt x="650875" y="1268603"/>
                  </a:lnTo>
                  <a:lnTo>
                    <a:pt x="650875" y="1281303"/>
                  </a:lnTo>
                  <a:lnTo>
                    <a:pt x="701675" y="1281303"/>
                  </a:lnTo>
                  <a:lnTo>
                    <a:pt x="701675" y="1268603"/>
                  </a:lnTo>
                  <a:close/>
                </a:path>
                <a:path w="4453890" h="2933700">
                  <a:moveTo>
                    <a:pt x="765683" y="1558290"/>
                  </a:moveTo>
                  <a:lnTo>
                    <a:pt x="714883" y="1558290"/>
                  </a:lnTo>
                  <a:lnTo>
                    <a:pt x="714883" y="1570990"/>
                  </a:lnTo>
                  <a:lnTo>
                    <a:pt x="765683" y="1570990"/>
                  </a:lnTo>
                  <a:lnTo>
                    <a:pt x="765683" y="1558290"/>
                  </a:lnTo>
                  <a:close/>
                </a:path>
                <a:path w="4453890" h="2933700">
                  <a:moveTo>
                    <a:pt x="790575" y="1268603"/>
                  </a:moveTo>
                  <a:lnTo>
                    <a:pt x="739775" y="1268603"/>
                  </a:lnTo>
                  <a:lnTo>
                    <a:pt x="739775" y="1281303"/>
                  </a:lnTo>
                  <a:lnTo>
                    <a:pt x="790575" y="1281303"/>
                  </a:lnTo>
                  <a:lnTo>
                    <a:pt x="790575" y="1268603"/>
                  </a:lnTo>
                  <a:close/>
                </a:path>
                <a:path w="4453890" h="2933700">
                  <a:moveTo>
                    <a:pt x="854570" y="1558290"/>
                  </a:moveTo>
                  <a:lnTo>
                    <a:pt x="803770" y="1558290"/>
                  </a:lnTo>
                  <a:lnTo>
                    <a:pt x="803770" y="1570990"/>
                  </a:lnTo>
                  <a:lnTo>
                    <a:pt x="854570" y="1570990"/>
                  </a:lnTo>
                  <a:lnTo>
                    <a:pt x="854570" y="1558290"/>
                  </a:lnTo>
                  <a:close/>
                </a:path>
                <a:path w="4453890" h="2933700">
                  <a:moveTo>
                    <a:pt x="879475" y="1268603"/>
                  </a:moveTo>
                  <a:lnTo>
                    <a:pt x="828675" y="1268603"/>
                  </a:lnTo>
                  <a:lnTo>
                    <a:pt x="828675" y="1281303"/>
                  </a:lnTo>
                  <a:lnTo>
                    <a:pt x="879475" y="1281303"/>
                  </a:lnTo>
                  <a:lnTo>
                    <a:pt x="879475" y="1268603"/>
                  </a:lnTo>
                  <a:close/>
                </a:path>
                <a:path w="4453890" h="2933700">
                  <a:moveTo>
                    <a:pt x="943470" y="1558290"/>
                  </a:moveTo>
                  <a:lnTo>
                    <a:pt x="892670" y="1558290"/>
                  </a:lnTo>
                  <a:lnTo>
                    <a:pt x="892670" y="1570990"/>
                  </a:lnTo>
                  <a:lnTo>
                    <a:pt x="943470" y="1570990"/>
                  </a:lnTo>
                  <a:lnTo>
                    <a:pt x="943470" y="1558290"/>
                  </a:lnTo>
                  <a:close/>
                </a:path>
                <a:path w="4453890" h="2933700">
                  <a:moveTo>
                    <a:pt x="968375" y="1268603"/>
                  </a:moveTo>
                  <a:lnTo>
                    <a:pt x="917575" y="1268603"/>
                  </a:lnTo>
                  <a:lnTo>
                    <a:pt x="917575" y="1281303"/>
                  </a:lnTo>
                  <a:lnTo>
                    <a:pt x="968375" y="1281303"/>
                  </a:lnTo>
                  <a:lnTo>
                    <a:pt x="968375" y="1268603"/>
                  </a:lnTo>
                  <a:close/>
                </a:path>
                <a:path w="4453890" h="2933700">
                  <a:moveTo>
                    <a:pt x="1032383" y="1558290"/>
                  </a:moveTo>
                  <a:lnTo>
                    <a:pt x="981583" y="1558290"/>
                  </a:lnTo>
                  <a:lnTo>
                    <a:pt x="981583" y="1570990"/>
                  </a:lnTo>
                  <a:lnTo>
                    <a:pt x="1032383" y="1570990"/>
                  </a:lnTo>
                  <a:lnTo>
                    <a:pt x="1032383" y="1558290"/>
                  </a:lnTo>
                  <a:close/>
                </a:path>
                <a:path w="4453890" h="2933700">
                  <a:moveTo>
                    <a:pt x="1057275" y="1268603"/>
                  </a:moveTo>
                  <a:lnTo>
                    <a:pt x="1006475" y="1268603"/>
                  </a:lnTo>
                  <a:lnTo>
                    <a:pt x="1006475" y="1281303"/>
                  </a:lnTo>
                  <a:lnTo>
                    <a:pt x="1057275" y="1281303"/>
                  </a:lnTo>
                  <a:lnTo>
                    <a:pt x="1057275" y="1268603"/>
                  </a:lnTo>
                  <a:close/>
                </a:path>
                <a:path w="4453890" h="2933700">
                  <a:moveTo>
                    <a:pt x="1121283" y="1558290"/>
                  </a:moveTo>
                  <a:lnTo>
                    <a:pt x="1070483" y="1558290"/>
                  </a:lnTo>
                  <a:lnTo>
                    <a:pt x="1070483" y="1570990"/>
                  </a:lnTo>
                  <a:lnTo>
                    <a:pt x="1121283" y="1570990"/>
                  </a:lnTo>
                  <a:lnTo>
                    <a:pt x="1121283" y="1558290"/>
                  </a:lnTo>
                  <a:close/>
                </a:path>
                <a:path w="4453890" h="2933700">
                  <a:moveTo>
                    <a:pt x="1146175" y="1268603"/>
                  </a:moveTo>
                  <a:lnTo>
                    <a:pt x="1095375" y="1268603"/>
                  </a:lnTo>
                  <a:lnTo>
                    <a:pt x="1095375" y="1281303"/>
                  </a:lnTo>
                  <a:lnTo>
                    <a:pt x="1146175" y="1281303"/>
                  </a:lnTo>
                  <a:lnTo>
                    <a:pt x="1146175" y="1268603"/>
                  </a:lnTo>
                  <a:close/>
                </a:path>
                <a:path w="4453890" h="2933700">
                  <a:moveTo>
                    <a:pt x="1210183" y="1558290"/>
                  </a:moveTo>
                  <a:lnTo>
                    <a:pt x="1159383" y="1558290"/>
                  </a:lnTo>
                  <a:lnTo>
                    <a:pt x="1159383" y="1570990"/>
                  </a:lnTo>
                  <a:lnTo>
                    <a:pt x="1210183" y="1570990"/>
                  </a:lnTo>
                  <a:lnTo>
                    <a:pt x="1210183" y="1558290"/>
                  </a:lnTo>
                  <a:close/>
                </a:path>
                <a:path w="4453890" h="2933700">
                  <a:moveTo>
                    <a:pt x="1235075" y="1268603"/>
                  </a:moveTo>
                  <a:lnTo>
                    <a:pt x="1184275" y="1268603"/>
                  </a:lnTo>
                  <a:lnTo>
                    <a:pt x="1184275" y="1281303"/>
                  </a:lnTo>
                  <a:lnTo>
                    <a:pt x="1235075" y="1281303"/>
                  </a:lnTo>
                  <a:lnTo>
                    <a:pt x="1235075" y="1268603"/>
                  </a:lnTo>
                  <a:close/>
                </a:path>
                <a:path w="4453890" h="2933700">
                  <a:moveTo>
                    <a:pt x="1299083" y="1558290"/>
                  </a:moveTo>
                  <a:lnTo>
                    <a:pt x="1248283" y="1558290"/>
                  </a:lnTo>
                  <a:lnTo>
                    <a:pt x="1248283" y="1570990"/>
                  </a:lnTo>
                  <a:lnTo>
                    <a:pt x="1299083" y="1570990"/>
                  </a:lnTo>
                  <a:lnTo>
                    <a:pt x="1299083" y="1558290"/>
                  </a:lnTo>
                  <a:close/>
                </a:path>
                <a:path w="4453890" h="2933700">
                  <a:moveTo>
                    <a:pt x="1323975" y="1268603"/>
                  </a:moveTo>
                  <a:lnTo>
                    <a:pt x="1273175" y="1268603"/>
                  </a:lnTo>
                  <a:lnTo>
                    <a:pt x="1273175" y="1281303"/>
                  </a:lnTo>
                  <a:lnTo>
                    <a:pt x="1323975" y="1281303"/>
                  </a:lnTo>
                  <a:lnTo>
                    <a:pt x="1323975" y="1268603"/>
                  </a:lnTo>
                  <a:close/>
                </a:path>
                <a:path w="4453890" h="2933700">
                  <a:moveTo>
                    <a:pt x="1387983" y="1558290"/>
                  </a:moveTo>
                  <a:lnTo>
                    <a:pt x="1337183" y="1558290"/>
                  </a:lnTo>
                  <a:lnTo>
                    <a:pt x="1337183" y="1570990"/>
                  </a:lnTo>
                  <a:lnTo>
                    <a:pt x="1387983" y="1570990"/>
                  </a:lnTo>
                  <a:lnTo>
                    <a:pt x="1387983" y="1558290"/>
                  </a:lnTo>
                  <a:close/>
                </a:path>
                <a:path w="4453890" h="2933700">
                  <a:moveTo>
                    <a:pt x="1412875" y="1268603"/>
                  </a:moveTo>
                  <a:lnTo>
                    <a:pt x="1362075" y="1268603"/>
                  </a:lnTo>
                  <a:lnTo>
                    <a:pt x="1362075" y="1281303"/>
                  </a:lnTo>
                  <a:lnTo>
                    <a:pt x="1412875" y="1281303"/>
                  </a:lnTo>
                  <a:lnTo>
                    <a:pt x="1412875" y="1268603"/>
                  </a:lnTo>
                  <a:close/>
                </a:path>
                <a:path w="4453890" h="2933700">
                  <a:moveTo>
                    <a:pt x="1476883" y="1558290"/>
                  </a:moveTo>
                  <a:lnTo>
                    <a:pt x="1426083" y="1558290"/>
                  </a:lnTo>
                  <a:lnTo>
                    <a:pt x="1426083" y="1570990"/>
                  </a:lnTo>
                  <a:lnTo>
                    <a:pt x="1476883" y="1570990"/>
                  </a:lnTo>
                  <a:lnTo>
                    <a:pt x="1476883" y="1558290"/>
                  </a:lnTo>
                  <a:close/>
                </a:path>
                <a:path w="4453890" h="2933700">
                  <a:moveTo>
                    <a:pt x="1501775" y="1268603"/>
                  </a:moveTo>
                  <a:lnTo>
                    <a:pt x="1450975" y="1268603"/>
                  </a:lnTo>
                  <a:lnTo>
                    <a:pt x="1450975" y="1281303"/>
                  </a:lnTo>
                  <a:lnTo>
                    <a:pt x="1501775" y="1281303"/>
                  </a:lnTo>
                  <a:lnTo>
                    <a:pt x="1501775" y="1268603"/>
                  </a:lnTo>
                  <a:close/>
                </a:path>
                <a:path w="4453890" h="2933700">
                  <a:moveTo>
                    <a:pt x="1565783" y="1558290"/>
                  </a:moveTo>
                  <a:lnTo>
                    <a:pt x="1514983" y="1558290"/>
                  </a:lnTo>
                  <a:lnTo>
                    <a:pt x="1514983" y="1570990"/>
                  </a:lnTo>
                  <a:lnTo>
                    <a:pt x="1565783" y="1570990"/>
                  </a:lnTo>
                  <a:lnTo>
                    <a:pt x="1565783" y="1558290"/>
                  </a:lnTo>
                  <a:close/>
                </a:path>
                <a:path w="4453890" h="2933700">
                  <a:moveTo>
                    <a:pt x="1590675" y="1268603"/>
                  </a:moveTo>
                  <a:lnTo>
                    <a:pt x="1539875" y="1268603"/>
                  </a:lnTo>
                  <a:lnTo>
                    <a:pt x="1539875" y="1281303"/>
                  </a:lnTo>
                  <a:lnTo>
                    <a:pt x="1590675" y="1281303"/>
                  </a:lnTo>
                  <a:lnTo>
                    <a:pt x="1590675" y="1268603"/>
                  </a:lnTo>
                  <a:close/>
                </a:path>
                <a:path w="4453890" h="2933700">
                  <a:moveTo>
                    <a:pt x="1654683" y="1558290"/>
                  </a:moveTo>
                  <a:lnTo>
                    <a:pt x="1603883" y="1558290"/>
                  </a:lnTo>
                  <a:lnTo>
                    <a:pt x="1603883" y="1570990"/>
                  </a:lnTo>
                  <a:lnTo>
                    <a:pt x="1654683" y="1570990"/>
                  </a:lnTo>
                  <a:lnTo>
                    <a:pt x="1654683" y="1558290"/>
                  </a:lnTo>
                  <a:close/>
                </a:path>
                <a:path w="4453890" h="2933700">
                  <a:moveTo>
                    <a:pt x="1679575" y="1268603"/>
                  </a:moveTo>
                  <a:lnTo>
                    <a:pt x="1628775" y="1268603"/>
                  </a:lnTo>
                  <a:lnTo>
                    <a:pt x="1628775" y="1281303"/>
                  </a:lnTo>
                  <a:lnTo>
                    <a:pt x="1679575" y="1281303"/>
                  </a:lnTo>
                  <a:lnTo>
                    <a:pt x="1679575" y="1268603"/>
                  </a:lnTo>
                  <a:close/>
                </a:path>
                <a:path w="4453890" h="2933700">
                  <a:moveTo>
                    <a:pt x="1743583" y="1558290"/>
                  </a:moveTo>
                  <a:lnTo>
                    <a:pt x="1692783" y="1558290"/>
                  </a:lnTo>
                  <a:lnTo>
                    <a:pt x="1692783" y="1570990"/>
                  </a:lnTo>
                  <a:lnTo>
                    <a:pt x="1743583" y="1570990"/>
                  </a:lnTo>
                  <a:lnTo>
                    <a:pt x="1743583" y="1558290"/>
                  </a:lnTo>
                  <a:close/>
                </a:path>
                <a:path w="4453890" h="2933700">
                  <a:moveTo>
                    <a:pt x="1768475" y="1268603"/>
                  </a:moveTo>
                  <a:lnTo>
                    <a:pt x="1717675" y="1268603"/>
                  </a:lnTo>
                  <a:lnTo>
                    <a:pt x="1717675" y="1281303"/>
                  </a:lnTo>
                  <a:lnTo>
                    <a:pt x="1768475" y="1281303"/>
                  </a:lnTo>
                  <a:lnTo>
                    <a:pt x="1768475" y="1268603"/>
                  </a:lnTo>
                  <a:close/>
                </a:path>
                <a:path w="4453890" h="2933700">
                  <a:moveTo>
                    <a:pt x="1832483" y="1558290"/>
                  </a:moveTo>
                  <a:lnTo>
                    <a:pt x="1781683" y="1558290"/>
                  </a:lnTo>
                  <a:lnTo>
                    <a:pt x="1781683" y="1570990"/>
                  </a:lnTo>
                  <a:lnTo>
                    <a:pt x="1832483" y="1570990"/>
                  </a:lnTo>
                  <a:lnTo>
                    <a:pt x="1832483" y="1558290"/>
                  </a:lnTo>
                  <a:close/>
                </a:path>
                <a:path w="4453890" h="2933700">
                  <a:moveTo>
                    <a:pt x="1857375" y="1268603"/>
                  </a:moveTo>
                  <a:lnTo>
                    <a:pt x="1806575" y="1268603"/>
                  </a:lnTo>
                  <a:lnTo>
                    <a:pt x="1806575" y="1281303"/>
                  </a:lnTo>
                  <a:lnTo>
                    <a:pt x="1857375" y="1281303"/>
                  </a:lnTo>
                  <a:lnTo>
                    <a:pt x="1857375" y="1268603"/>
                  </a:lnTo>
                  <a:close/>
                </a:path>
                <a:path w="4453890" h="2933700">
                  <a:moveTo>
                    <a:pt x="1921383" y="1558290"/>
                  </a:moveTo>
                  <a:lnTo>
                    <a:pt x="1870583" y="1558290"/>
                  </a:lnTo>
                  <a:lnTo>
                    <a:pt x="1870583" y="1570990"/>
                  </a:lnTo>
                  <a:lnTo>
                    <a:pt x="1921383" y="1570990"/>
                  </a:lnTo>
                  <a:lnTo>
                    <a:pt x="1921383" y="1558290"/>
                  </a:lnTo>
                  <a:close/>
                </a:path>
                <a:path w="4453890" h="2933700">
                  <a:moveTo>
                    <a:pt x="1946275" y="1268603"/>
                  </a:moveTo>
                  <a:lnTo>
                    <a:pt x="1895475" y="1268603"/>
                  </a:lnTo>
                  <a:lnTo>
                    <a:pt x="1895475" y="1281303"/>
                  </a:lnTo>
                  <a:lnTo>
                    <a:pt x="1946275" y="1281303"/>
                  </a:lnTo>
                  <a:lnTo>
                    <a:pt x="1946275" y="1268603"/>
                  </a:lnTo>
                  <a:close/>
                </a:path>
                <a:path w="4453890" h="2933700">
                  <a:moveTo>
                    <a:pt x="2010283" y="1558290"/>
                  </a:moveTo>
                  <a:lnTo>
                    <a:pt x="1959483" y="1558290"/>
                  </a:lnTo>
                  <a:lnTo>
                    <a:pt x="1959483" y="1570990"/>
                  </a:lnTo>
                  <a:lnTo>
                    <a:pt x="2010283" y="1570990"/>
                  </a:lnTo>
                  <a:lnTo>
                    <a:pt x="2010283" y="1558290"/>
                  </a:lnTo>
                  <a:close/>
                </a:path>
                <a:path w="4453890" h="2933700">
                  <a:moveTo>
                    <a:pt x="2035175" y="1268603"/>
                  </a:moveTo>
                  <a:lnTo>
                    <a:pt x="1984375" y="1268603"/>
                  </a:lnTo>
                  <a:lnTo>
                    <a:pt x="1984375" y="1281303"/>
                  </a:lnTo>
                  <a:lnTo>
                    <a:pt x="2035175" y="1281303"/>
                  </a:lnTo>
                  <a:lnTo>
                    <a:pt x="2035175" y="1268603"/>
                  </a:lnTo>
                  <a:close/>
                </a:path>
                <a:path w="4453890" h="2933700">
                  <a:moveTo>
                    <a:pt x="2099183" y="1558290"/>
                  </a:moveTo>
                  <a:lnTo>
                    <a:pt x="2048383" y="1558290"/>
                  </a:lnTo>
                  <a:lnTo>
                    <a:pt x="2048383" y="1570990"/>
                  </a:lnTo>
                  <a:lnTo>
                    <a:pt x="2099183" y="1570990"/>
                  </a:lnTo>
                  <a:lnTo>
                    <a:pt x="2099183" y="1558290"/>
                  </a:lnTo>
                  <a:close/>
                </a:path>
                <a:path w="4453890" h="2933700">
                  <a:moveTo>
                    <a:pt x="2124075" y="1268603"/>
                  </a:moveTo>
                  <a:lnTo>
                    <a:pt x="2073275" y="1268603"/>
                  </a:lnTo>
                  <a:lnTo>
                    <a:pt x="2073275" y="1281303"/>
                  </a:lnTo>
                  <a:lnTo>
                    <a:pt x="2124075" y="1281303"/>
                  </a:lnTo>
                  <a:lnTo>
                    <a:pt x="2124075" y="1268603"/>
                  </a:lnTo>
                  <a:close/>
                </a:path>
                <a:path w="4453890" h="2933700">
                  <a:moveTo>
                    <a:pt x="2188083" y="1558290"/>
                  </a:moveTo>
                  <a:lnTo>
                    <a:pt x="2137283" y="1558290"/>
                  </a:lnTo>
                  <a:lnTo>
                    <a:pt x="2137283" y="1570990"/>
                  </a:lnTo>
                  <a:lnTo>
                    <a:pt x="2188083" y="1570990"/>
                  </a:lnTo>
                  <a:lnTo>
                    <a:pt x="2188083" y="1558290"/>
                  </a:lnTo>
                  <a:close/>
                </a:path>
                <a:path w="4453890" h="2933700">
                  <a:moveTo>
                    <a:pt x="2212975" y="1268603"/>
                  </a:moveTo>
                  <a:lnTo>
                    <a:pt x="2162175" y="1268603"/>
                  </a:lnTo>
                  <a:lnTo>
                    <a:pt x="2162175" y="1281303"/>
                  </a:lnTo>
                  <a:lnTo>
                    <a:pt x="2212975" y="1281303"/>
                  </a:lnTo>
                  <a:lnTo>
                    <a:pt x="2212975" y="1268603"/>
                  </a:lnTo>
                  <a:close/>
                </a:path>
                <a:path w="4453890" h="2933700">
                  <a:moveTo>
                    <a:pt x="2276983" y="1558290"/>
                  </a:moveTo>
                  <a:lnTo>
                    <a:pt x="2226183" y="1558290"/>
                  </a:lnTo>
                  <a:lnTo>
                    <a:pt x="2226183" y="1570990"/>
                  </a:lnTo>
                  <a:lnTo>
                    <a:pt x="2276983" y="1570990"/>
                  </a:lnTo>
                  <a:lnTo>
                    <a:pt x="2276983" y="1558290"/>
                  </a:lnTo>
                  <a:close/>
                </a:path>
                <a:path w="4453890" h="2933700">
                  <a:moveTo>
                    <a:pt x="2301875" y="1268603"/>
                  </a:moveTo>
                  <a:lnTo>
                    <a:pt x="2251075" y="1268603"/>
                  </a:lnTo>
                  <a:lnTo>
                    <a:pt x="2251075" y="1281303"/>
                  </a:lnTo>
                  <a:lnTo>
                    <a:pt x="2301875" y="1281303"/>
                  </a:lnTo>
                  <a:lnTo>
                    <a:pt x="2301875" y="1268603"/>
                  </a:lnTo>
                  <a:close/>
                </a:path>
                <a:path w="4453890" h="2933700">
                  <a:moveTo>
                    <a:pt x="2365883" y="1558290"/>
                  </a:moveTo>
                  <a:lnTo>
                    <a:pt x="2315083" y="1558290"/>
                  </a:lnTo>
                  <a:lnTo>
                    <a:pt x="2315083" y="1570990"/>
                  </a:lnTo>
                  <a:lnTo>
                    <a:pt x="2365883" y="1570990"/>
                  </a:lnTo>
                  <a:lnTo>
                    <a:pt x="2365883" y="1558290"/>
                  </a:lnTo>
                  <a:close/>
                </a:path>
                <a:path w="4453890" h="2933700">
                  <a:moveTo>
                    <a:pt x="2390775" y="1268603"/>
                  </a:moveTo>
                  <a:lnTo>
                    <a:pt x="2339975" y="1268603"/>
                  </a:lnTo>
                  <a:lnTo>
                    <a:pt x="2339975" y="1281303"/>
                  </a:lnTo>
                  <a:lnTo>
                    <a:pt x="2390775" y="1281303"/>
                  </a:lnTo>
                  <a:lnTo>
                    <a:pt x="2390775" y="1268603"/>
                  </a:lnTo>
                  <a:close/>
                </a:path>
                <a:path w="4453890" h="2933700">
                  <a:moveTo>
                    <a:pt x="2454783" y="1558290"/>
                  </a:moveTo>
                  <a:lnTo>
                    <a:pt x="2403983" y="1558290"/>
                  </a:lnTo>
                  <a:lnTo>
                    <a:pt x="2403983" y="1570990"/>
                  </a:lnTo>
                  <a:lnTo>
                    <a:pt x="2454783" y="1570990"/>
                  </a:lnTo>
                  <a:lnTo>
                    <a:pt x="2454783" y="1558290"/>
                  </a:lnTo>
                  <a:close/>
                </a:path>
                <a:path w="4453890" h="2933700">
                  <a:moveTo>
                    <a:pt x="2479675" y="1268603"/>
                  </a:moveTo>
                  <a:lnTo>
                    <a:pt x="2428875" y="1268603"/>
                  </a:lnTo>
                  <a:lnTo>
                    <a:pt x="2428875" y="1281303"/>
                  </a:lnTo>
                  <a:lnTo>
                    <a:pt x="2479675" y="1281303"/>
                  </a:lnTo>
                  <a:lnTo>
                    <a:pt x="2479675" y="1268603"/>
                  </a:lnTo>
                  <a:close/>
                </a:path>
                <a:path w="4453890" h="2933700">
                  <a:moveTo>
                    <a:pt x="2543683" y="1558290"/>
                  </a:moveTo>
                  <a:lnTo>
                    <a:pt x="2492883" y="1558290"/>
                  </a:lnTo>
                  <a:lnTo>
                    <a:pt x="2492883" y="1570990"/>
                  </a:lnTo>
                  <a:lnTo>
                    <a:pt x="2543683" y="1570990"/>
                  </a:lnTo>
                  <a:lnTo>
                    <a:pt x="2543683" y="1558290"/>
                  </a:lnTo>
                  <a:close/>
                </a:path>
                <a:path w="4453890" h="2933700">
                  <a:moveTo>
                    <a:pt x="2568575" y="1268603"/>
                  </a:moveTo>
                  <a:lnTo>
                    <a:pt x="2517775" y="1268603"/>
                  </a:lnTo>
                  <a:lnTo>
                    <a:pt x="2517775" y="1281303"/>
                  </a:lnTo>
                  <a:lnTo>
                    <a:pt x="2568575" y="1281303"/>
                  </a:lnTo>
                  <a:lnTo>
                    <a:pt x="2568575" y="1268603"/>
                  </a:lnTo>
                  <a:close/>
                </a:path>
                <a:path w="4453890" h="2933700">
                  <a:moveTo>
                    <a:pt x="2632583" y="1558290"/>
                  </a:moveTo>
                  <a:lnTo>
                    <a:pt x="2581783" y="1558290"/>
                  </a:lnTo>
                  <a:lnTo>
                    <a:pt x="2581783" y="1570990"/>
                  </a:lnTo>
                  <a:lnTo>
                    <a:pt x="2632583" y="1570990"/>
                  </a:lnTo>
                  <a:lnTo>
                    <a:pt x="2632583" y="1558290"/>
                  </a:lnTo>
                  <a:close/>
                </a:path>
                <a:path w="4453890" h="2933700">
                  <a:moveTo>
                    <a:pt x="2657475" y="1268603"/>
                  </a:moveTo>
                  <a:lnTo>
                    <a:pt x="2606675" y="1268603"/>
                  </a:lnTo>
                  <a:lnTo>
                    <a:pt x="2606675" y="1281303"/>
                  </a:lnTo>
                  <a:lnTo>
                    <a:pt x="2657475" y="1281303"/>
                  </a:lnTo>
                  <a:lnTo>
                    <a:pt x="2657475" y="1268603"/>
                  </a:lnTo>
                  <a:close/>
                </a:path>
                <a:path w="4453890" h="2933700">
                  <a:moveTo>
                    <a:pt x="2721483" y="1558290"/>
                  </a:moveTo>
                  <a:lnTo>
                    <a:pt x="2670683" y="1558290"/>
                  </a:lnTo>
                  <a:lnTo>
                    <a:pt x="2670683" y="1570990"/>
                  </a:lnTo>
                  <a:lnTo>
                    <a:pt x="2721483" y="1570990"/>
                  </a:lnTo>
                  <a:lnTo>
                    <a:pt x="2721483" y="1558290"/>
                  </a:lnTo>
                  <a:close/>
                </a:path>
                <a:path w="4453890" h="2933700">
                  <a:moveTo>
                    <a:pt x="2746375" y="1268603"/>
                  </a:moveTo>
                  <a:lnTo>
                    <a:pt x="2695575" y="1268603"/>
                  </a:lnTo>
                  <a:lnTo>
                    <a:pt x="2695575" y="1281303"/>
                  </a:lnTo>
                  <a:lnTo>
                    <a:pt x="2746375" y="1281303"/>
                  </a:lnTo>
                  <a:lnTo>
                    <a:pt x="2746375" y="1268603"/>
                  </a:lnTo>
                  <a:close/>
                </a:path>
                <a:path w="4453890" h="2933700">
                  <a:moveTo>
                    <a:pt x="2810383" y="1558290"/>
                  </a:moveTo>
                  <a:lnTo>
                    <a:pt x="2759583" y="1558290"/>
                  </a:lnTo>
                  <a:lnTo>
                    <a:pt x="2759583" y="1570990"/>
                  </a:lnTo>
                  <a:lnTo>
                    <a:pt x="2810383" y="1570990"/>
                  </a:lnTo>
                  <a:lnTo>
                    <a:pt x="2810383" y="1558290"/>
                  </a:lnTo>
                  <a:close/>
                </a:path>
                <a:path w="4453890" h="2933700">
                  <a:moveTo>
                    <a:pt x="2835275" y="1268603"/>
                  </a:moveTo>
                  <a:lnTo>
                    <a:pt x="2784475" y="1268603"/>
                  </a:lnTo>
                  <a:lnTo>
                    <a:pt x="2784475" y="1281303"/>
                  </a:lnTo>
                  <a:lnTo>
                    <a:pt x="2835275" y="1281303"/>
                  </a:lnTo>
                  <a:lnTo>
                    <a:pt x="2835275" y="1268603"/>
                  </a:lnTo>
                  <a:close/>
                </a:path>
                <a:path w="4453890" h="2933700">
                  <a:moveTo>
                    <a:pt x="2899283" y="1558290"/>
                  </a:moveTo>
                  <a:lnTo>
                    <a:pt x="2848483" y="1558290"/>
                  </a:lnTo>
                  <a:lnTo>
                    <a:pt x="2848483" y="1570990"/>
                  </a:lnTo>
                  <a:lnTo>
                    <a:pt x="2899283" y="1570990"/>
                  </a:lnTo>
                  <a:lnTo>
                    <a:pt x="2899283" y="1558290"/>
                  </a:lnTo>
                  <a:close/>
                </a:path>
                <a:path w="4453890" h="2933700">
                  <a:moveTo>
                    <a:pt x="2924175" y="1268603"/>
                  </a:moveTo>
                  <a:lnTo>
                    <a:pt x="2873375" y="1268603"/>
                  </a:lnTo>
                  <a:lnTo>
                    <a:pt x="2873375" y="1281303"/>
                  </a:lnTo>
                  <a:lnTo>
                    <a:pt x="2924175" y="1281303"/>
                  </a:lnTo>
                  <a:lnTo>
                    <a:pt x="2924175" y="1268603"/>
                  </a:lnTo>
                  <a:close/>
                </a:path>
                <a:path w="4453890" h="2933700">
                  <a:moveTo>
                    <a:pt x="2988183" y="1558290"/>
                  </a:moveTo>
                  <a:lnTo>
                    <a:pt x="2937383" y="1558290"/>
                  </a:lnTo>
                  <a:lnTo>
                    <a:pt x="2937383" y="1570990"/>
                  </a:lnTo>
                  <a:lnTo>
                    <a:pt x="2988183" y="1570990"/>
                  </a:lnTo>
                  <a:lnTo>
                    <a:pt x="2988183" y="1558290"/>
                  </a:lnTo>
                  <a:close/>
                </a:path>
                <a:path w="4453890" h="2933700">
                  <a:moveTo>
                    <a:pt x="3013075" y="1268603"/>
                  </a:moveTo>
                  <a:lnTo>
                    <a:pt x="2962275" y="1268603"/>
                  </a:lnTo>
                  <a:lnTo>
                    <a:pt x="2962275" y="1281303"/>
                  </a:lnTo>
                  <a:lnTo>
                    <a:pt x="3013075" y="1281303"/>
                  </a:lnTo>
                  <a:lnTo>
                    <a:pt x="3013075" y="1268603"/>
                  </a:lnTo>
                  <a:close/>
                </a:path>
                <a:path w="4453890" h="2933700">
                  <a:moveTo>
                    <a:pt x="3077083" y="1558290"/>
                  </a:moveTo>
                  <a:lnTo>
                    <a:pt x="3026283" y="1558290"/>
                  </a:lnTo>
                  <a:lnTo>
                    <a:pt x="3026283" y="1570990"/>
                  </a:lnTo>
                  <a:lnTo>
                    <a:pt x="3077083" y="1570990"/>
                  </a:lnTo>
                  <a:lnTo>
                    <a:pt x="3077083" y="1558290"/>
                  </a:lnTo>
                  <a:close/>
                </a:path>
                <a:path w="4453890" h="2933700">
                  <a:moveTo>
                    <a:pt x="3101975" y="1268603"/>
                  </a:moveTo>
                  <a:lnTo>
                    <a:pt x="3051175" y="1268603"/>
                  </a:lnTo>
                  <a:lnTo>
                    <a:pt x="3051175" y="1281303"/>
                  </a:lnTo>
                  <a:lnTo>
                    <a:pt x="3101975" y="1281303"/>
                  </a:lnTo>
                  <a:lnTo>
                    <a:pt x="3101975" y="1268603"/>
                  </a:lnTo>
                  <a:close/>
                </a:path>
                <a:path w="4453890" h="2933700">
                  <a:moveTo>
                    <a:pt x="3165983" y="1558290"/>
                  </a:moveTo>
                  <a:lnTo>
                    <a:pt x="3115183" y="1558290"/>
                  </a:lnTo>
                  <a:lnTo>
                    <a:pt x="3115183" y="1570990"/>
                  </a:lnTo>
                  <a:lnTo>
                    <a:pt x="3165983" y="1570990"/>
                  </a:lnTo>
                  <a:lnTo>
                    <a:pt x="3165983" y="1558290"/>
                  </a:lnTo>
                  <a:close/>
                </a:path>
                <a:path w="4453890" h="2933700">
                  <a:moveTo>
                    <a:pt x="3190875" y="1268603"/>
                  </a:moveTo>
                  <a:lnTo>
                    <a:pt x="3140075" y="1268603"/>
                  </a:lnTo>
                  <a:lnTo>
                    <a:pt x="3140075" y="1281303"/>
                  </a:lnTo>
                  <a:lnTo>
                    <a:pt x="3190875" y="1281303"/>
                  </a:lnTo>
                  <a:lnTo>
                    <a:pt x="3190875" y="1268603"/>
                  </a:lnTo>
                  <a:close/>
                </a:path>
                <a:path w="4453890" h="2933700">
                  <a:moveTo>
                    <a:pt x="3254883" y="1558290"/>
                  </a:moveTo>
                  <a:lnTo>
                    <a:pt x="3204083" y="1558290"/>
                  </a:lnTo>
                  <a:lnTo>
                    <a:pt x="3204083" y="1570990"/>
                  </a:lnTo>
                  <a:lnTo>
                    <a:pt x="3254883" y="1570990"/>
                  </a:lnTo>
                  <a:lnTo>
                    <a:pt x="3254883" y="1558290"/>
                  </a:lnTo>
                  <a:close/>
                </a:path>
                <a:path w="4453890" h="2933700">
                  <a:moveTo>
                    <a:pt x="3279775" y="1268603"/>
                  </a:moveTo>
                  <a:lnTo>
                    <a:pt x="3228975" y="1268603"/>
                  </a:lnTo>
                  <a:lnTo>
                    <a:pt x="3228975" y="1281303"/>
                  </a:lnTo>
                  <a:lnTo>
                    <a:pt x="3279775" y="1281303"/>
                  </a:lnTo>
                  <a:lnTo>
                    <a:pt x="3279775" y="1268603"/>
                  </a:lnTo>
                  <a:close/>
                </a:path>
                <a:path w="4453890" h="2933700">
                  <a:moveTo>
                    <a:pt x="3343783" y="1558290"/>
                  </a:moveTo>
                  <a:lnTo>
                    <a:pt x="3292983" y="1558290"/>
                  </a:lnTo>
                  <a:lnTo>
                    <a:pt x="3292983" y="1570990"/>
                  </a:lnTo>
                  <a:lnTo>
                    <a:pt x="3343783" y="1570990"/>
                  </a:lnTo>
                  <a:lnTo>
                    <a:pt x="3343783" y="1558290"/>
                  </a:lnTo>
                  <a:close/>
                </a:path>
                <a:path w="4453890" h="2933700">
                  <a:moveTo>
                    <a:pt x="3368675" y="1268603"/>
                  </a:moveTo>
                  <a:lnTo>
                    <a:pt x="3317875" y="1268603"/>
                  </a:lnTo>
                  <a:lnTo>
                    <a:pt x="3317875" y="1281303"/>
                  </a:lnTo>
                  <a:lnTo>
                    <a:pt x="3368675" y="1281303"/>
                  </a:lnTo>
                  <a:lnTo>
                    <a:pt x="3368675" y="1268603"/>
                  </a:lnTo>
                  <a:close/>
                </a:path>
                <a:path w="4453890" h="2933700">
                  <a:moveTo>
                    <a:pt x="3432683" y="1558290"/>
                  </a:moveTo>
                  <a:lnTo>
                    <a:pt x="3381883" y="1558290"/>
                  </a:lnTo>
                  <a:lnTo>
                    <a:pt x="3381883" y="1570990"/>
                  </a:lnTo>
                  <a:lnTo>
                    <a:pt x="3432683" y="1570990"/>
                  </a:lnTo>
                  <a:lnTo>
                    <a:pt x="3432683" y="1558290"/>
                  </a:lnTo>
                  <a:close/>
                </a:path>
                <a:path w="4453890" h="2933700">
                  <a:moveTo>
                    <a:pt x="3457575" y="1268603"/>
                  </a:moveTo>
                  <a:lnTo>
                    <a:pt x="3406775" y="1268603"/>
                  </a:lnTo>
                  <a:lnTo>
                    <a:pt x="3406775" y="1281303"/>
                  </a:lnTo>
                  <a:lnTo>
                    <a:pt x="3457575" y="1281303"/>
                  </a:lnTo>
                  <a:lnTo>
                    <a:pt x="3457575" y="1268603"/>
                  </a:lnTo>
                  <a:close/>
                </a:path>
                <a:path w="4453890" h="2933700">
                  <a:moveTo>
                    <a:pt x="3521583" y="1558290"/>
                  </a:moveTo>
                  <a:lnTo>
                    <a:pt x="3470783" y="1558290"/>
                  </a:lnTo>
                  <a:lnTo>
                    <a:pt x="3470783" y="1570990"/>
                  </a:lnTo>
                  <a:lnTo>
                    <a:pt x="3521583" y="1570990"/>
                  </a:lnTo>
                  <a:lnTo>
                    <a:pt x="3521583" y="1558290"/>
                  </a:lnTo>
                  <a:close/>
                </a:path>
                <a:path w="4453890" h="2933700">
                  <a:moveTo>
                    <a:pt x="3546475" y="1268603"/>
                  </a:moveTo>
                  <a:lnTo>
                    <a:pt x="3495675" y="1268603"/>
                  </a:lnTo>
                  <a:lnTo>
                    <a:pt x="3495675" y="1281303"/>
                  </a:lnTo>
                  <a:lnTo>
                    <a:pt x="3546475" y="1281303"/>
                  </a:lnTo>
                  <a:lnTo>
                    <a:pt x="3546475" y="1268603"/>
                  </a:lnTo>
                  <a:close/>
                </a:path>
                <a:path w="4453890" h="2933700">
                  <a:moveTo>
                    <a:pt x="3610483" y="1558290"/>
                  </a:moveTo>
                  <a:lnTo>
                    <a:pt x="3559683" y="1558290"/>
                  </a:lnTo>
                  <a:lnTo>
                    <a:pt x="3559683" y="1570990"/>
                  </a:lnTo>
                  <a:lnTo>
                    <a:pt x="3610483" y="1570990"/>
                  </a:lnTo>
                  <a:lnTo>
                    <a:pt x="3610483" y="1558290"/>
                  </a:lnTo>
                  <a:close/>
                </a:path>
                <a:path w="4453890" h="2933700">
                  <a:moveTo>
                    <a:pt x="3635375" y="1268603"/>
                  </a:moveTo>
                  <a:lnTo>
                    <a:pt x="3584575" y="1268603"/>
                  </a:lnTo>
                  <a:lnTo>
                    <a:pt x="3584575" y="1281303"/>
                  </a:lnTo>
                  <a:lnTo>
                    <a:pt x="3635375" y="1281303"/>
                  </a:lnTo>
                  <a:lnTo>
                    <a:pt x="3635375" y="1268603"/>
                  </a:lnTo>
                  <a:close/>
                </a:path>
                <a:path w="4453890" h="2933700">
                  <a:moveTo>
                    <a:pt x="3699383" y="1558290"/>
                  </a:moveTo>
                  <a:lnTo>
                    <a:pt x="3648583" y="1558290"/>
                  </a:lnTo>
                  <a:lnTo>
                    <a:pt x="3648583" y="1570990"/>
                  </a:lnTo>
                  <a:lnTo>
                    <a:pt x="3699383" y="1570990"/>
                  </a:lnTo>
                  <a:lnTo>
                    <a:pt x="3699383" y="1558290"/>
                  </a:lnTo>
                  <a:close/>
                </a:path>
                <a:path w="4453890" h="2933700">
                  <a:moveTo>
                    <a:pt x="3724275" y="1268603"/>
                  </a:moveTo>
                  <a:lnTo>
                    <a:pt x="3673475" y="1268603"/>
                  </a:lnTo>
                  <a:lnTo>
                    <a:pt x="3673475" y="1281303"/>
                  </a:lnTo>
                  <a:lnTo>
                    <a:pt x="3724275" y="1281303"/>
                  </a:lnTo>
                  <a:lnTo>
                    <a:pt x="3724275" y="1268603"/>
                  </a:lnTo>
                  <a:close/>
                </a:path>
                <a:path w="4453890" h="2933700">
                  <a:moveTo>
                    <a:pt x="3788283" y="1558290"/>
                  </a:moveTo>
                  <a:lnTo>
                    <a:pt x="3737483" y="1558290"/>
                  </a:lnTo>
                  <a:lnTo>
                    <a:pt x="3737483" y="1570990"/>
                  </a:lnTo>
                  <a:lnTo>
                    <a:pt x="3788283" y="1570990"/>
                  </a:lnTo>
                  <a:lnTo>
                    <a:pt x="3788283" y="1558290"/>
                  </a:lnTo>
                  <a:close/>
                </a:path>
                <a:path w="4453890" h="2933700">
                  <a:moveTo>
                    <a:pt x="3813175" y="1268603"/>
                  </a:moveTo>
                  <a:lnTo>
                    <a:pt x="3762375" y="1268603"/>
                  </a:lnTo>
                  <a:lnTo>
                    <a:pt x="3762375" y="1281303"/>
                  </a:lnTo>
                  <a:lnTo>
                    <a:pt x="3813175" y="1281303"/>
                  </a:lnTo>
                  <a:lnTo>
                    <a:pt x="3813175" y="1268603"/>
                  </a:lnTo>
                  <a:close/>
                </a:path>
                <a:path w="4453890" h="2933700">
                  <a:moveTo>
                    <a:pt x="3877183" y="1558290"/>
                  </a:moveTo>
                  <a:lnTo>
                    <a:pt x="3826383" y="1558290"/>
                  </a:lnTo>
                  <a:lnTo>
                    <a:pt x="3826383" y="1570990"/>
                  </a:lnTo>
                  <a:lnTo>
                    <a:pt x="3877183" y="1570990"/>
                  </a:lnTo>
                  <a:lnTo>
                    <a:pt x="3877183" y="1558290"/>
                  </a:lnTo>
                  <a:close/>
                </a:path>
                <a:path w="4453890" h="2933700">
                  <a:moveTo>
                    <a:pt x="3902075" y="1268603"/>
                  </a:moveTo>
                  <a:lnTo>
                    <a:pt x="3851275" y="1268603"/>
                  </a:lnTo>
                  <a:lnTo>
                    <a:pt x="3851275" y="1281303"/>
                  </a:lnTo>
                  <a:lnTo>
                    <a:pt x="3902075" y="1281303"/>
                  </a:lnTo>
                  <a:lnTo>
                    <a:pt x="3902075" y="1268603"/>
                  </a:lnTo>
                  <a:close/>
                </a:path>
                <a:path w="4453890" h="2933700">
                  <a:moveTo>
                    <a:pt x="3966083" y="1558290"/>
                  </a:moveTo>
                  <a:lnTo>
                    <a:pt x="3915283" y="1558290"/>
                  </a:lnTo>
                  <a:lnTo>
                    <a:pt x="3915283" y="1570990"/>
                  </a:lnTo>
                  <a:lnTo>
                    <a:pt x="3966083" y="1570990"/>
                  </a:lnTo>
                  <a:lnTo>
                    <a:pt x="3966083" y="1558290"/>
                  </a:lnTo>
                  <a:close/>
                </a:path>
                <a:path w="4453890" h="2933700">
                  <a:moveTo>
                    <a:pt x="3990975" y="1268603"/>
                  </a:moveTo>
                  <a:lnTo>
                    <a:pt x="3940175" y="1268603"/>
                  </a:lnTo>
                  <a:lnTo>
                    <a:pt x="3940175" y="1281303"/>
                  </a:lnTo>
                  <a:lnTo>
                    <a:pt x="3990975" y="1281303"/>
                  </a:lnTo>
                  <a:lnTo>
                    <a:pt x="3990975" y="1268603"/>
                  </a:lnTo>
                  <a:close/>
                </a:path>
                <a:path w="4453890" h="2933700">
                  <a:moveTo>
                    <a:pt x="4054983" y="1558290"/>
                  </a:moveTo>
                  <a:lnTo>
                    <a:pt x="4004183" y="1558290"/>
                  </a:lnTo>
                  <a:lnTo>
                    <a:pt x="4004183" y="1570990"/>
                  </a:lnTo>
                  <a:lnTo>
                    <a:pt x="4054983" y="1570990"/>
                  </a:lnTo>
                  <a:lnTo>
                    <a:pt x="4054983" y="1558290"/>
                  </a:lnTo>
                  <a:close/>
                </a:path>
                <a:path w="4453890" h="2933700">
                  <a:moveTo>
                    <a:pt x="4079875" y="1268603"/>
                  </a:moveTo>
                  <a:lnTo>
                    <a:pt x="4029075" y="1268603"/>
                  </a:lnTo>
                  <a:lnTo>
                    <a:pt x="4029075" y="1281303"/>
                  </a:lnTo>
                  <a:lnTo>
                    <a:pt x="4079875" y="1281303"/>
                  </a:lnTo>
                  <a:lnTo>
                    <a:pt x="4079875" y="1268603"/>
                  </a:lnTo>
                  <a:close/>
                </a:path>
                <a:path w="4453890" h="2933700">
                  <a:moveTo>
                    <a:pt x="4143883" y="1558290"/>
                  </a:moveTo>
                  <a:lnTo>
                    <a:pt x="4093083" y="1558290"/>
                  </a:lnTo>
                  <a:lnTo>
                    <a:pt x="4093083" y="1570990"/>
                  </a:lnTo>
                  <a:lnTo>
                    <a:pt x="4143883" y="1570990"/>
                  </a:lnTo>
                  <a:lnTo>
                    <a:pt x="4143883" y="1558290"/>
                  </a:lnTo>
                  <a:close/>
                </a:path>
                <a:path w="4453890" h="2933700">
                  <a:moveTo>
                    <a:pt x="4168775" y="1268603"/>
                  </a:moveTo>
                  <a:lnTo>
                    <a:pt x="4117975" y="1268603"/>
                  </a:lnTo>
                  <a:lnTo>
                    <a:pt x="4117975" y="1281303"/>
                  </a:lnTo>
                  <a:lnTo>
                    <a:pt x="4168775" y="1281303"/>
                  </a:lnTo>
                  <a:lnTo>
                    <a:pt x="4168775" y="1268603"/>
                  </a:lnTo>
                  <a:close/>
                </a:path>
                <a:path w="4453890" h="2933700">
                  <a:moveTo>
                    <a:pt x="4232783" y="1558290"/>
                  </a:moveTo>
                  <a:lnTo>
                    <a:pt x="4181983" y="1558290"/>
                  </a:lnTo>
                  <a:lnTo>
                    <a:pt x="4181983" y="1570990"/>
                  </a:lnTo>
                  <a:lnTo>
                    <a:pt x="4232783" y="1570990"/>
                  </a:lnTo>
                  <a:lnTo>
                    <a:pt x="4232783" y="1558290"/>
                  </a:lnTo>
                  <a:close/>
                </a:path>
                <a:path w="4453890" h="2933700">
                  <a:moveTo>
                    <a:pt x="4257675" y="1268603"/>
                  </a:moveTo>
                  <a:lnTo>
                    <a:pt x="4206875" y="1268603"/>
                  </a:lnTo>
                  <a:lnTo>
                    <a:pt x="4206875" y="1281303"/>
                  </a:lnTo>
                  <a:lnTo>
                    <a:pt x="4257675" y="1281303"/>
                  </a:lnTo>
                  <a:lnTo>
                    <a:pt x="4257675" y="1268603"/>
                  </a:lnTo>
                  <a:close/>
                </a:path>
                <a:path w="4453890" h="2933700">
                  <a:moveTo>
                    <a:pt x="4310380" y="2776220"/>
                  </a:moveTo>
                  <a:lnTo>
                    <a:pt x="4297680" y="2776220"/>
                  </a:lnTo>
                  <a:lnTo>
                    <a:pt x="4297680" y="2827020"/>
                  </a:lnTo>
                  <a:lnTo>
                    <a:pt x="4310380" y="2827020"/>
                  </a:lnTo>
                  <a:lnTo>
                    <a:pt x="4310380" y="2776220"/>
                  </a:lnTo>
                  <a:close/>
                </a:path>
                <a:path w="4453890" h="2933700">
                  <a:moveTo>
                    <a:pt x="4310380" y="2687320"/>
                  </a:moveTo>
                  <a:lnTo>
                    <a:pt x="4297680" y="2687320"/>
                  </a:lnTo>
                  <a:lnTo>
                    <a:pt x="4297680" y="2738120"/>
                  </a:lnTo>
                  <a:lnTo>
                    <a:pt x="4310380" y="2738120"/>
                  </a:lnTo>
                  <a:lnTo>
                    <a:pt x="4310380" y="2687320"/>
                  </a:lnTo>
                  <a:close/>
                </a:path>
                <a:path w="4453890" h="2933700">
                  <a:moveTo>
                    <a:pt x="4310380" y="2598420"/>
                  </a:moveTo>
                  <a:lnTo>
                    <a:pt x="4297680" y="2598420"/>
                  </a:lnTo>
                  <a:lnTo>
                    <a:pt x="4297680" y="2649220"/>
                  </a:lnTo>
                  <a:lnTo>
                    <a:pt x="4310380" y="2649220"/>
                  </a:lnTo>
                  <a:lnTo>
                    <a:pt x="4310380" y="2598420"/>
                  </a:lnTo>
                  <a:close/>
                </a:path>
                <a:path w="4453890" h="2933700">
                  <a:moveTo>
                    <a:pt x="4310380" y="2509520"/>
                  </a:moveTo>
                  <a:lnTo>
                    <a:pt x="4297680" y="2509520"/>
                  </a:lnTo>
                  <a:lnTo>
                    <a:pt x="4297680" y="2560320"/>
                  </a:lnTo>
                  <a:lnTo>
                    <a:pt x="4310380" y="2560320"/>
                  </a:lnTo>
                  <a:lnTo>
                    <a:pt x="4310380" y="2509520"/>
                  </a:lnTo>
                  <a:close/>
                </a:path>
                <a:path w="4453890" h="2933700">
                  <a:moveTo>
                    <a:pt x="4310380" y="2420620"/>
                  </a:moveTo>
                  <a:lnTo>
                    <a:pt x="4297680" y="2420620"/>
                  </a:lnTo>
                  <a:lnTo>
                    <a:pt x="4297680" y="2471420"/>
                  </a:lnTo>
                  <a:lnTo>
                    <a:pt x="4310380" y="2471420"/>
                  </a:lnTo>
                  <a:lnTo>
                    <a:pt x="4310380" y="2420620"/>
                  </a:lnTo>
                  <a:close/>
                </a:path>
                <a:path w="4453890" h="2933700">
                  <a:moveTo>
                    <a:pt x="4310380" y="2331720"/>
                  </a:moveTo>
                  <a:lnTo>
                    <a:pt x="4297680" y="2331720"/>
                  </a:lnTo>
                  <a:lnTo>
                    <a:pt x="4297680" y="2382520"/>
                  </a:lnTo>
                  <a:lnTo>
                    <a:pt x="4310380" y="2382520"/>
                  </a:lnTo>
                  <a:lnTo>
                    <a:pt x="4310380" y="2331720"/>
                  </a:lnTo>
                  <a:close/>
                </a:path>
                <a:path w="4453890" h="2933700">
                  <a:moveTo>
                    <a:pt x="4310380" y="2242820"/>
                  </a:moveTo>
                  <a:lnTo>
                    <a:pt x="4297680" y="2242820"/>
                  </a:lnTo>
                  <a:lnTo>
                    <a:pt x="4297680" y="2293620"/>
                  </a:lnTo>
                  <a:lnTo>
                    <a:pt x="4310380" y="2293620"/>
                  </a:lnTo>
                  <a:lnTo>
                    <a:pt x="4310380" y="2242820"/>
                  </a:lnTo>
                  <a:close/>
                </a:path>
                <a:path w="4453890" h="2933700">
                  <a:moveTo>
                    <a:pt x="4310380" y="2153920"/>
                  </a:moveTo>
                  <a:lnTo>
                    <a:pt x="4297680" y="2153920"/>
                  </a:lnTo>
                  <a:lnTo>
                    <a:pt x="4297680" y="2204720"/>
                  </a:lnTo>
                  <a:lnTo>
                    <a:pt x="4310380" y="2204720"/>
                  </a:lnTo>
                  <a:lnTo>
                    <a:pt x="4310380" y="2153920"/>
                  </a:lnTo>
                  <a:close/>
                </a:path>
                <a:path w="4453890" h="2933700">
                  <a:moveTo>
                    <a:pt x="4310380" y="2065020"/>
                  </a:moveTo>
                  <a:lnTo>
                    <a:pt x="4297680" y="2065020"/>
                  </a:lnTo>
                  <a:lnTo>
                    <a:pt x="4297680" y="2115820"/>
                  </a:lnTo>
                  <a:lnTo>
                    <a:pt x="4310380" y="2115820"/>
                  </a:lnTo>
                  <a:lnTo>
                    <a:pt x="4310380" y="2065020"/>
                  </a:lnTo>
                  <a:close/>
                </a:path>
                <a:path w="4453890" h="2933700">
                  <a:moveTo>
                    <a:pt x="4310380" y="1976120"/>
                  </a:moveTo>
                  <a:lnTo>
                    <a:pt x="4297680" y="1976120"/>
                  </a:lnTo>
                  <a:lnTo>
                    <a:pt x="4297680" y="2026920"/>
                  </a:lnTo>
                  <a:lnTo>
                    <a:pt x="4310380" y="2026920"/>
                  </a:lnTo>
                  <a:lnTo>
                    <a:pt x="4310380" y="1976120"/>
                  </a:lnTo>
                  <a:close/>
                </a:path>
                <a:path w="4453890" h="2933700">
                  <a:moveTo>
                    <a:pt x="4310380" y="1887220"/>
                  </a:moveTo>
                  <a:lnTo>
                    <a:pt x="4297680" y="1887220"/>
                  </a:lnTo>
                  <a:lnTo>
                    <a:pt x="4297680" y="1938020"/>
                  </a:lnTo>
                  <a:lnTo>
                    <a:pt x="4310380" y="1938020"/>
                  </a:lnTo>
                  <a:lnTo>
                    <a:pt x="4310380" y="1887220"/>
                  </a:lnTo>
                  <a:close/>
                </a:path>
                <a:path w="4453890" h="2933700">
                  <a:moveTo>
                    <a:pt x="4310380" y="1798320"/>
                  </a:moveTo>
                  <a:lnTo>
                    <a:pt x="4297680" y="1798320"/>
                  </a:lnTo>
                  <a:lnTo>
                    <a:pt x="4297680" y="1849120"/>
                  </a:lnTo>
                  <a:lnTo>
                    <a:pt x="4310380" y="1849120"/>
                  </a:lnTo>
                  <a:lnTo>
                    <a:pt x="4310380" y="1798320"/>
                  </a:lnTo>
                  <a:close/>
                </a:path>
                <a:path w="4453890" h="2933700">
                  <a:moveTo>
                    <a:pt x="4310380" y="1709420"/>
                  </a:moveTo>
                  <a:lnTo>
                    <a:pt x="4297680" y="1709420"/>
                  </a:lnTo>
                  <a:lnTo>
                    <a:pt x="4297680" y="1760220"/>
                  </a:lnTo>
                  <a:lnTo>
                    <a:pt x="4310380" y="1760220"/>
                  </a:lnTo>
                  <a:lnTo>
                    <a:pt x="4310380" y="1709420"/>
                  </a:lnTo>
                  <a:close/>
                </a:path>
                <a:path w="4453890" h="2933700">
                  <a:moveTo>
                    <a:pt x="4310380" y="1620520"/>
                  </a:moveTo>
                  <a:lnTo>
                    <a:pt x="4297680" y="1620520"/>
                  </a:lnTo>
                  <a:lnTo>
                    <a:pt x="4297680" y="1671320"/>
                  </a:lnTo>
                  <a:lnTo>
                    <a:pt x="4310380" y="1671320"/>
                  </a:lnTo>
                  <a:lnTo>
                    <a:pt x="4310380" y="1620520"/>
                  </a:lnTo>
                  <a:close/>
                </a:path>
                <a:path w="4453890" h="2933700">
                  <a:moveTo>
                    <a:pt x="4310380" y="1561211"/>
                  </a:moveTo>
                  <a:lnTo>
                    <a:pt x="4307586" y="1558290"/>
                  </a:lnTo>
                  <a:lnTo>
                    <a:pt x="4270883" y="1558290"/>
                  </a:lnTo>
                  <a:lnTo>
                    <a:pt x="4270883" y="1570990"/>
                  </a:lnTo>
                  <a:lnTo>
                    <a:pt x="4297680" y="1570990"/>
                  </a:lnTo>
                  <a:lnTo>
                    <a:pt x="4297680" y="1582420"/>
                  </a:lnTo>
                  <a:lnTo>
                    <a:pt x="4310380" y="1582420"/>
                  </a:lnTo>
                  <a:lnTo>
                    <a:pt x="4310380" y="1570990"/>
                  </a:lnTo>
                  <a:lnTo>
                    <a:pt x="4310380" y="1564640"/>
                  </a:lnTo>
                  <a:lnTo>
                    <a:pt x="4310380" y="1561211"/>
                  </a:lnTo>
                  <a:close/>
                </a:path>
                <a:path w="4453890" h="2933700">
                  <a:moveTo>
                    <a:pt x="4342130" y="2857500"/>
                  </a:moveTo>
                  <a:lnTo>
                    <a:pt x="4265930" y="2857500"/>
                  </a:lnTo>
                  <a:lnTo>
                    <a:pt x="4304030" y="2933700"/>
                  </a:lnTo>
                  <a:lnTo>
                    <a:pt x="4335780" y="2870200"/>
                  </a:lnTo>
                  <a:lnTo>
                    <a:pt x="4338320" y="2865120"/>
                  </a:lnTo>
                  <a:lnTo>
                    <a:pt x="4342130" y="2857500"/>
                  </a:lnTo>
                  <a:close/>
                </a:path>
                <a:path w="4453890" h="2933700">
                  <a:moveTo>
                    <a:pt x="4346575" y="1268603"/>
                  </a:moveTo>
                  <a:lnTo>
                    <a:pt x="4295775" y="1268603"/>
                  </a:lnTo>
                  <a:lnTo>
                    <a:pt x="4295775" y="1281303"/>
                  </a:lnTo>
                  <a:lnTo>
                    <a:pt x="4346575" y="1281303"/>
                  </a:lnTo>
                  <a:lnTo>
                    <a:pt x="4346575" y="1268603"/>
                  </a:lnTo>
                  <a:close/>
                </a:path>
                <a:path w="4453890" h="2933700">
                  <a:moveTo>
                    <a:pt x="4421632" y="1254760"/>
                  </a:moveTo>
                  <a:lnTo>
                    <a:pt x="4408932" y="1254760"/>
                  </a:lnTo>
                  <a:lnTo>
                    <a:pt x="4408932" y="1268603"/>
                  </a:lnTo>
                  <a:lnTo>
                    <a:pt x="4384675" y="1268603"/>
                  </a:lnTo>
                  <a:lnTo>
                    <a:pt x="4384675" y="1281303"/>
                  </a:lnTo>
                  <a:lnTo>
                    <a:pt x="4418838" y="1281303"/>
                  </a:lnTo>
                  <a:lnTo>
                    <a:pt x="4421632" y="1278382"/>
                  </a:lnTo>
                  <a:lnTo>
                    <a:pt x="4421632" y="1274953"/>
                  </a:lnTo>
                  <a:lnTo>
                    <a:pt x="4421632" y="1268603"/>
                  </a:lnTo>
                  <a:lnTo>
                    <a:pt x="4421632" y="1254760"/>
                  </a:lnTo>
                  <a:close/>
                </a:path>
                <a:path w="4453890" h="2933700">
                  <a:moveTo>
                    <a:pt x="4421632" y="1165860"/>
                  </a:moveTo>
                  <a:lnTo>
                    <a:pt x="4408932" y="1165860"/>
                  </a:lnTo>
                  <a:lnTo>
                    <a:pt x="4408932" y="1216660"/>
                  </a:lnTo>
                  <a:lnTo>
                    <a:pt x="4421632" y="1216660"/>
                  </a:lnTo>
                  <a:lnTo>
                    <a:pt x="4421632" y="1165860"/>
                  </a:lnTo>
                  <a:close/>
                </a:path>
                <a:path w="4453890" h="2933700">
                  <a:moveTo>
                    <a:pt x="4421632" y="1076960"/>
                  </a:moveTo>
                  <a:lnTo>
                    <a:pt x="4408932" y="1076960"/>
                  </a:lnTo>
                  <a:lnTo>
                    <a:pt x="4408932" y="1127760"/>
                  </a:lnTo>
                  <a:lnTo>
                    <a:pt x="4421632" y="1127760"/>
                  </a:lnTo>
                  <a:lnTo>
                    <a:pt x="4421632" y="1076960"/>
                  </a:lnTo>
                  <a:close/>
                </a:path>
                <a:path w="4453890" h="2933700">
                  <a:moveTo>
                    <a:pt x="4421632" y="988060"/>
                  </a:moveTo>
                  <a:lnTo>
                    <a:pt x="4408932" y="988060"/>
                  </a:lnTo>
                  <a:lnTo>
                    <a:pt x="4408932" y="1038860"/>
                  </a:lnTo>
                  <a:lnTo>
                    <a:pt x="4421632" y="1038860"/>
                  </a:lnTo>
                  <a:lnTo>
                    <a:pt x="4421632" y="988060"/>
                  </a:lnTo>
                  <a:close/>
                </a:path>
                <a:path w="4453890" h="2933700">
                  <a:moveTo>
                    <a:pt x="4421632" y="899160"/>
                  </a:moveTo>
                  <a:lnTo>
                    <a:pt x="4408932" y="899160"/>
                  </a:lnTo>
                  <a:lnTo>
                    <a:pt x="4408932" y="949960"/>
                  </a:lnTo>
                  <a:lnTo>
                    <a:pt x="4421632" y="949960"/>
                  </a:lnTo>
                  <a:lnTo>
                    <a:pt x="4421632" y="899160"/>
                  </a:lnTo>
                  <a:close/>
                </a:path>
                <a:path w="4453890" h="2933700">
                  <a:moveTo>
                    <a:pt x="4421632" y="810260"/>
                  </a:moveTo>
                  <a:lnTo>
                    <a:pt x="4408932" y="810260"/>
                  </a:lnTo>
                  <a:lnTo>
                    <a:pt x="4408932" y="861060"/>
                  </a:lnTo>
                  <a:lnTo>
                    <a:pt x="4421632" y="861060"/>
                  </a:lnTo>
                  <a:lnTo>
                    <a:pt x="4421632" y="810260"/>
                  </a:lnTo>
                  <a:close/>
                </a:path>
                <a:path w="4453890" h="2933700">
                  <a:moveTo>
                    <a:pt x="4421632" y="721360"/>
                  </a:moveTo>
                  <a:lnTo>
                    <a:pt x="4408932" y="721360"/>
                  </a:lnTo>
                  <a:lnTo>
                    <a:pt x="4408932" y="772160"/>
                  </a:lnTo>
                  <a:lnTo>
                    <a:pt x="4421632" y="772160"/>
                  </a:lnTo>
                  <a:lnTo>
                    <a:pt x="4421632" y="721360"/>
                  </a:lnTo>
                  <a:close/>
                </a:path>
                <a:path w="4453890" h="2933700">
                  <a:moveTo>
                    <a:pt x="4421632" y="632460"/>
                  </a:moveTo>
                  <a:lnTo>
                    <a:pt x="4408932" y="632460"/>
                  </a:lnTo>
                  <a:lnTo>
                    <a:pt x="4408932" y="683260"/>
                  </a:lnTo>
                  <a:lnTo>
                    <a:pt x="4421632" y="683260"/>
                  </a:lnTo>
                  <a:lnTo>
                    <a:pt x="4421632" y="632460"/>
                  </a:lnTo>
                  <a:close/>
                </a:path>
                <a:path w="4453890" h="2933700">
                  <a:moveTo>
                    <a:pt x="4421632" y="543560"/>
                  </a:moveTo>
                  <a:lnTo>
                    <a:pt x="4408932" y="543560"/>
                  </a:lnTo>
                  <a:lnTo>
                    <a:pt x="4408932" y="594360"/>
                  </a:lnTo>
                  <a:lnTo>
                    <a:pt x="4421632" y="594360"/>
                  </a:lnTo>
                  <a:lnTo>
                    <a:pt x="4421632" y="543560"/>
                  </a:lnTo>
                  <a:close/>
                </a:path>
                <a:path w="4453890" h="2933700">
                  <a:moveTo>
                    <a:pt x="4421632" y="454660"/>
                  </a:moveTo>
                  <a:lnTo>
                    <a:pt x="4408932" y="454660"/>
                  </a:lnTo>
                  <a:lnTo>
                    <a:pt x="4408932" y="505460"/>
                  </a:lnTo>
                  <a:lnTo>
                    <a:pt x="4421632" y="505460"/>
                  </a:lnTo>
                  <a:lnTo>
                    <a:pt x="4421632" y="454660"/>
                  </a:lnTo>
                  <a:close/>
                </a:path>
                <a:path w="4453890" h="2933700">
                  <a:moveTo>
                    <a:pt x="4421632" y="365760"/>
                  </a:moveTo>
                  <a:lnTo>
                    <a:pt x="4408932" y="365760"/>
                  </a:lnTo>
                  <a:lnTo>
                    <a:pt x="4408932" y="416560"/>
                  </a:lnTo>
                  <a:lnTo>
                    <a:pt x="4421632" y="416560"/>
                  </a:lnTo>
                  <a:lnTo>
                    <a:pt x="4421632" y="365760"/>
                  </a:lnTo>
                  <a:close/>
                </a:path>
                <a:path w="4453890" h="2933700">
                  <a:moveTo>
                    <a:pt x="4421632" y="276860"/>
                  </a:moveTo>
                  <a:lnTo>
                    <a:pt x="4408932" y="276860"/>
                  </a:lnTo>
                  <a:lnTo>
                    <a:pt x="4408932" y="327660"/>
                  </a:lnTo>
                  <a:lnTo>
                    <a:pt x="4421632" y="327660"/>
                  </a:lnTo>
                  <a:lnTo>
                    <a:pt x="4421632" y="276860"/>
                  </a:lnTo>
                  <a:close/>
                </a:path>
                <a:path w="4453890" h="2933700">
                  <a:moveTo>
                    <a:pt x="4421632" y="187960"/>
                  </a:moveTo>
                  <a:lnTo>
                    <a:pt x="4408932" y="187960"/>
                  </a:lnTo>
                  <a:lnTo>
                    <a:pt x="4408932" y="238760"/>
                  </a:lnTo>
                  <a:lnTo>
                    <a:pt x="4421632" y="238760"/>
                  </a:lnTo>
                  <a:lnTo>
                    <a:pt x="4421632" y="187960"/>
                  </a:lnTo>
                  <a:close/>
                </a:path>
                <a:path w="4453890" h="2933700">
                  <a:moveTo>
                    <a:pt x="4421632" y="99060"/>
                  </a:moveTo>
                  <a:lnTo>
                    <a:pt x="4408932" y="99060"/>
                  </a:lnTo>
                  <a:lnTo>
                    <a:pt x="4408932" y="149860"/>
                  </a:lnTo>
                  <a:lnTo>
                    <a:pt x="4421632" y="149860"/>
                  </a:lnTo>
                  <a:lnTo>
                    <a:pt x="4421632" y="99060"/>
                  </a:lnTo>
                  <a:close/>
                </a:path>
                <a:path w="4453890" h="2933700">
                  <a:moveTo>
                    <a:pt x="4453382" y="76200"/>
                  </a:moveTo>
                  <a:lnTo>
                    <a:pt x="4415282" y="0"/>
                  </a:lnTo>
                  <a:lnTo>
                    <a:pt x="4377182" y="76200"/>
                  </a:lnTo>
                  <a:lnTo>
                    <a:pt x="4453382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92632" y="5215890"/>
            <a:ext cx="67443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2340" algn="l"/>
              </a:tabLst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 6.4 –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Submit</a:t>
            </a:r>
            <a:r>
              <a:rPr dirty="0" sz="2400" spc="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job	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to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cluster for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training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5027" y="5739384"/>
            <a:ext cx="10906125" cy="58547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600" spc="-10">
                <a:latin typeface="Consolas"/>
                <a:cs typeface="Consolas"/>
              </a:rPr>
              <a:t>run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exp.submit(config=est)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79195" y="635000"/>
            <a:ext cx="39528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6.3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Create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an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Estimator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3724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00"/>
                </a:solidFill>
              </a:rPr>
              <a:t>What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happens </a:t>
            </a:r>
            <a:r>
              <a:rPr dirty="0" sz="3600" spc="5">
                <a:solidFill>
                  <a:srgbClr val="000000"/>
                </a:solidFill>
              </a:rPr>
              <a:t>after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15">
                <a:solidFill>
                  <a:srgbClr val="000000"/>
                </a:solidFill>
              </a:rPr>
              <a:t>you </a:t>
            </a:r>
            <a:r>
              <a:rPr dirty="0" sz="3600" spc="-5">
                <a:solidFill>
                  <a:srgbClr val="000000"/>
                </a:solidFill>
              </a:rPr>
              <a:t>submit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the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job?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927085" y="4623942"/>
            <a:ext cx="3318510" cy="8801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">
                <a:solidFill>
                  <a:srgbClr val="0078D3"/>
                </a:solidFill>
                <a:latin typeface="Segoe UI Semibold"/>
                <a:cs typeface="Segoe UI Semibold"/>
              </a:rPr>
              <a:t>Post-Processing</a:t>
            </a:r>
            <a:endParaRPr sz="1700">
              <a:latin typeface="Segoe UI Semibold"/>
              <a:cs typeface="Segoe UI Semibold"/>
            </a:endParaRPr>
          </a:p>
          <a:p>
            <a:pPr marL="12700" marR="5080">
              <a:lnSpc>
                <a:spcPct val="91500"/>
              </a:lnSpc>
              <a:spcBef>
                <a:spcPts val="215"/>
              </a:spcBef>
            </a:pPr>
            <a:r>
              <a:rPr dirty="0" sz="1350" spc="10">
                <a:latin typeface="Segoe UI"/>
                <a:cs typeface="Segoe UI"/>
              </a:rPr>
              <a:t>The</a:t>
            </a:r>
            <a:r>
              <a:rPr dirty="0" sz="1350" spc="5">
                <a:latin typeface="Segoe UI"/>
                <a:cs typeface="Segoe UI"/>
              </a:rPr>
              <a:t> ./outputs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directory</a:t>
            </a:r>
            <a:r>
              <a:rPr dirty="0" sz="1350" spc="-15">
                <a:latin typeface="Segoe UI"/>
                <a:cs typeface="Segoe UI"/>
              </a:rPr>
              <a:t> </a:t>
            </a:r>
            <a:r>
              <a:rPr dirty="0" sz="1350" spc="-5">
                <a:latin typeface="Segoe UI"/>
                <a:cs typeface="Segoe UI"/>
              </a:rPr>
              <a:t>of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run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is copied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over </a:t>
            </a:r>
            <a:r>
              <a:rPr dirty="0" sz="1350">
                <a:latin typeface="Segoe UI"/>
                <a:cs typeface="Segoe UI"/>
              </a:rPr>
              <a:t>to </a:t>
            </a:r>
            <a:r>
              <a:rPr dirty="0" sz="1350" spc="10">
                <a:latin typeface="Segoe UI"/>
                <a:cs typeface="Segoe UI"/>
              </a:rPr>
              <a:t>the run history </a:t>
            </a:r>
            <a:r>
              <a:rPr dirty="0" sz="1350" spc="5">
                <a:latin typeface="Segoe UI"/>
                <a:cs typeface="Segoe UI"/>
              </a:rPr>
              <a:t>in your workspace 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so</a:t>
            </a:r>
            <a:r>
              <a:rPr dirty="0" sz="1350">
                <a:latin typeface="Segoe UI"/>
                <a:cs typeface="Segoe UI"/>
              </a:rPr>
              <a:t> you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can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access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these</a:t>
            </a:r>
            <a:r>
              <a:rPr dirty="0" sz="1350">
                <a:latin typeface="Segoe UI"/>
                <a:cs typeface="Segoe UI"/>
              </a:rPr>
              <a:t> results.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3427" y="4623942"/>
            <a:ext cx="3809365" cy="144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0">
                <a:solidFill>
                  <a:srgbClr val="0078D3"/>
                </a:solidFill>
                <a:latin typeface="Segoe UI Semibold"/>
                <a:cs typeface="Segoe UI Semibold"/>
              </a:rPr>
              <a:t>Running</a:t>
            </a:r>
            <a:endParaRPr sz="1700">
              <a:latin typeface="Segoe UI Semibold"/>
              <a:cs typeface="Segoe UI Semibold"/>
            </a:endParaRPr>
          </a:p>
          <a:p>
            <a:pPr marL="12700" marR="120650">
              <a:lnSpc>
                <a:spcPct val="91500"/>
              </a:lnSpc>
              <a:spcBef>
                <a:spcPts val="215"/>
              </a:spcBef>
            </a:pPr>
            <a:r>
              <a:rPr dirty="0" sz="1350" spc="5">
                <a:latin typeface="Segoe UI"/>
                <a:cs typeface="Segoe UI"/>
              </a:rPr>
              <a:t>In</a:t>
            </a:r>
            <a:r>
              <a:rPr dirty="0" sz="135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this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stage,</a:t>
            </a:r>
            <a:r>
              <a:rPr dirty="0" sz="1350" spc="2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1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necessary </a:t>
            </a:r>
            <a:r>
              <a:rPr dirty="0" sz="1350" spc="5">
                <a:latin typeface="Segoe UI"/>
                <a:cs typeface="Segoe UI"/>
              </a:rPr>
              <a:t>scripts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and </a:t>
            </a:r>
            <a:r>
              <a:rPr dirty="0" sz="1350" spc="5">
                <a:latin typeface="Segoe UI"/>
                <a:cs typeface="Segoe UI"/>
              </a:rPr>
              <a:t>files</a:t>
            </a:r>
            <a:r>
              <a:rPr dirty="0" sz="1350">
                <a:latin typeface="Segoe UI"/>
                <a:cs typeface="Segoe UI"/>
              </a:rPr>
              <a:t> are </a:t>
            </a:r>
            <a:r>
              <a:rPr dirty="0" sz="1350" spc="5">
                <a:latin typeface="Segoe UI"/>
                <a:cs typeface="Segoe UI"/>
              </a:rPr>
              <a:t> sent </a:t>
            </a:r>
            <a:r>
              <a:rPr dirty="0" sz="1350">
                <a:latin typeface="Segoe UI"/>
                <a:cs typeface="Segoe UI"/>
              </a:rPr>
              <a:t>to </a:t>
            </a:r>
            <a:r>
              <a:rPr dirty="0" sz="1350" spc="5">
                <a:latin typeface="Segoe UI"/>
                <a:cs typeface="Segoe UI"/>
              </a:rPr>
              <a:t>the compute target, then data </a:t>
            </a:r>
            <a:r>
              <a:rPr dirty="0" sz="1350">
                <a:latin typeface="Segoe UI"/>
                <a:cs typeface="Segoe UI"/>
              </a:rPr>
              <a:t>stores are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mounted/copied,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then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 </a:t>
            </a:r>
            <a:r>
              <a:rPr dirty="0" sz="1350" spc="10">
                <a:latin typeface="Segoe UI"/>
                <a:cs typeface="Segoe UI"/>
              </a:rPr>
              <a:t>entry_script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is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run.</a:t>
            </a:r>
            <a:endParaRPr sz="1350">
              <a:latin typeface="Segoe UI"/>
              <a:cs typeface="Segoe UI"/>
            </a:endParaRPr>
          </a:p>
          <a:p>
            <a:pPr marL="12700">
              <a:lnSpc>
                <a:spcPts val="1410"/>
              </a:lnSpc>
            </a:pPr>
            <a:r>
              <a:rPr dirty="0" sz="1350" spc="5">
                <a:latin typeface="Segoe UI"/>
                <a:cs typeface="Segoe UI"/>
              </a:rPr>
              <a:t>While</a:t>
            </a:r>
            <a:r>
              <a:rPr dirty="0" sz="1350" spc="10">
                <a:latin typeface="Segoe UI"/>
                <a:cs typeface="Segoe UI"/>
              </a:rPr>
              <a:t> the</a:t>
            </a:r>
            <a:r>
              <a:rPr dirty="0" sz="1350" spc="-2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job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is</a:t>
            </a:r>
            <a:r>
              <a:rPr dirty="0" sz="1350" spc="10">
                <a:latin typeface="Segoe UI"/>
                <a:cs typeface="Segoe UI"/>
              </a:rPr>
              <a:t> running, </a:t>
            </a:r>
            <a:r>
              <a:rPr dirty="0" sz="1350" spc="5">
                <a:latin typeface="Segoe UI"/>
                <a:cs typeface="Segoe UI"/>
              </a:rPr>
              <a:t>stdout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and</a:t>
            </a:r>
            <a:r>
              <a:rPr dirty="0" sz="1350" spc="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the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./logs</a:t>
            </a:r>
            <a:endParaRPr sz="1350">
              <a:latin typeface="Segoe UI"/>
              <a:cs typeface="Segoe UI"/>
            </a:endParaRPr>
          </a:p>
          <a:p>
            <a:pPr marL="12700" marR="5080">
              <a:lnSpc>
                <a:spcPts val="1480"/>
              </a:lnSpc>
              <a:spcBef>
                <a:spcPts val="100"/>
              </a:spcBef>
            </a:pPr>
            <a:r>
              <a:rPr dirty="0" sz="1350" spc="10">
                <a:latin typeface="Segoe UI"/>
                <a:cs typeface="Segoe UI"/>
              </a:rPr>
              <a:t>directory </a:t>
            </a:r>
            <a:r>
              <a:rPr dirty="0" sz="1350">
                <a:latin typeface="Segoe UI"/>
                <a:cs typeface="Segoe UI"/>
              </a:rPr>
              <a:t>are </a:t>
            </a:r>
            <a:r>
              <a:rPr dirty="0" sz="1350" spc="5">
                <a:latin typeface="Segoe UI"/>
                <a:cs typeface="Segoe UI"/>
              </a:rPr>
              <a:t>streamed </a:t>
            </a:r>
            <a:r>
              <a:rPr dirty="0" sz="1350">
                <a:latin typeface="Segoe UI"/>
                <a:cs typeface="Segoe UI"/>
              </a:rPr>
              <a:t>to </a:t>
            </a:r>
            <a:r>
              <a:rPr dirty="0" sz="1350" spc="10">
                <a:latin typeface="Segoe UI"/>
                <a:cs typeface="Segoe UI"/>
              </a:rPr>
              <a:t>the run </a:t>
            </a:r>
            <a:r>
              <a:rPr dirty="0" sz="1350">
                <a:latin typeface="Segoe UI"/>
                <a:cs typeface="Segoe UI"/>
              </a:rPr>
              <a:t>history. </a:t>
            </a:r>
            <a:r>
              <a:rPr dirty="0" sz="1350" spc="-30">
                <a:latin typeface="Segoe UI"/>
                <a:cs typeface="Segoe UI"/>
              </a:rPr>
              <a:t>You </a:t>
            </a:r>
            <a:r>
              <a:rPr dirty="0" sz="1350" spc="5">
                <a:latin typeface="Segoe UI"/>
                <a:cs typeface="Segoe UI"/>
              </a:rPr>
              <a:t>can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monitor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-20">
                <a:latin typeface="Segoe UI"/>
                <a:cs typeface="Segoe UI"/>
              </a:rPr>
              <a:t>run's</a:t>
            </a:r>
            <a:r>
              <a:rPr dirty="0" sz="1350" spc="5">
                <a:latin typeface="Segoe UI"/>
                <a:cs typeface="Segoe UI"/>
              </a:rPr>
              <a:t> progress</a:t>
            </a:r>
            <a:r>
              <a:rPr dirty="0" sz="135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using these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logs.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3427" y="1936241"/>
            <a:ext cx="3900804" cy="2136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5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r>
              <a:rPr dirty="0" sz="1700" spc="-3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700" spc="10">
                <a:solidFill>
                  <a:srgbClr val="0078D3"/>
                </a:solidFill>
                <a:latin typeface="Segoe UI Semibold"/>
                <a:cs typeface="Segoe UI Semibold"/>
              </a:rPr>
              <a:t>creation</a:t>
            </a:r>
            <a:endParaRPr sz="1700">
              <a:latin typeface="Segoe UI Semibold"/>
              <a:cs typeface="Segoe UI Semibold"/>
            </a:endParaRPr>
          </a:p>
          <a:p>
            <a:pPr marL="12700" marR="5080">
              <a:lnSpc>
                <a:spcPct val="91400"/>
              </a:lnSpc>
              <a:spcBef>
                <a:spcPts val="215"/>
              </a:spcBef>
            </a:pPr>
            <a:r>
              <a:rPr dirty="0" sz="1350" spc="10">
                <a:latin typeface="Segoe UI"/>
                <a:cs typeface="Segoe UI"/>
              </a:rPr>
              <a:t>A </a:t>
            </a:r>
            <a:r>
              <a:rPr dirty="0" sz="1350">
                <a:latin typeface="Segoe UI"/>
                <a:cs typeface="Segoe UI"/>
              </a:rPr>
              <a:t>Docker </a:t>
            </a:r>
            <a:r>
              <a:rPr dirty="0" sz="1350" spc="5">
                <a:latin typeface="Segoe UI"/>
                <a:cs typeface="Segoe UI"/>
              </a:rPr>
              <a:t>image is created matching the Python 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environment</a:t>
            </a:r>
            <a:r>
              <a:rPr dirty="0" sz="1350" spc="-3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specified</a:t>
            </a:r>
            <a:r>
              <a:rPr dirty="0" sz="1350" spc="3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by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15">
                <a:latin typeface="Segoe UI"/>
                <a:cs typeface="Segoe UI"/>
              </a:rPr>
              <a:t> </a:t>
            </a:r>
            <a:r>
              <a:rPr dirty="0" sz="1350" spc="-10">
                <a:latin typeface="Segoe UI"/>
                <a:cs typeface="Segoe UI"/>
              </a:rPr>
              <a:t>estimator.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The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image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is uploaded </a:t>
            </a:r>
            <a:r>
              <a:rPr dirty="0" sz="1350">
                <a:latin typeface="Segoe UI"/>
                <a:cs typeface="Segoe UI"/>
              </a:rPr>
              <a:t>to </a:t>
            </a:r>
            <a:r>
              <a:rPr dirty="0" sz="1350" spc="10">
                <a:latin typeface="Segoe UI"/>
                <a:cs typeface="Segoe UI"/>
              </a:rPr>
              <a:t>the </a:t>
            </a:r>
            <a:r>
              <a:rPr dirty="0" sz="1350" spc="5">
                <a:latin typeface="Segoe UI"/>
                <a:cs typeface="Segoe UI"/>
              </a:rPr>
              <a:t>workspace. Image creation </a:t>
            </a:r>
            <a:r>
              <a:rPr dirty="0" sz="1350" spc="10">
                <a:latin typeface="Segoe UI"/>
                <a:cs typeface="Segoe UI"/>
              </a:rPr>
              <a:t>and 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uploading </a:t>
            </a:r>
            <a:r>
              <a:rPr dirty="0" sz="1350">
                <a:latin typeface="Segoe UI"/>
                <a:cs typeface="Segoe UI"/>
              </a:rPr>
              <a:t>takes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about</a:t>
            </a:r>
            <a:r>
              <a:rPr dirty="0" sz="1350" spc="5">
                <a:latin typeface="Segoe UI"/>
                <a:cs typeface="Segoe UI"/>
              </a:rPr>
              <a:t> 5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minutes.</a:t>
            </a:r>
            <a:endParaRPr sz="1350">
              <a:latin typeface="Segoe UI"/>
              <a:cs typeface="Segoe UI"/>
            </a:endParaRPr>
          </a:p>
          <a:p>
            <a:pPr marL="12700" marR="57785">
              <a:lnSpc>
                <a:spcPct val="91500"/>
              </a:lnSpc>
              <a:spcBef>
                <a:spcPts val="1005"/>
              </a:spcBef>
            </a:pPr>
            <a:r>
              <a:rPr dirty="0" sz="1350" spc="5">
                <a:latin typeface="Segoe UI"/>
                <a:cs typeface="Segoe UI"/>
              </a:rPr>
              <a:t>This </a:t>
            </a:r>
            <a:r>
              <a:rPr dirty="0" sz="1350" spc="10">
                <a:latin typeface="Segoe UI"/>
                <a:cs typeface="Segoe UI"/>
              </a:rPr>
              <a:t>happens once </a:t>
            </a:r>
            <a:r>
              <a:rPr dirty="0" sz="1350" spc="5">
                <a:latin typeface="Segoe UI"/>
                <a:cs typeface="Segoe UI"/>
              </a:rPr>
              <a:t>for each Python environment 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since </a:t>
            </a:r>
            <a:r>
              <a:rPr dirty="0" sz="1350" spc="10">
                <a:latin typeface="Segoe UI"/>
                <a:cs typeface="Segoe UI"/>
              </a:rPr>
              <a:t>the </a:t>
            </a:r>
            <a:r>
              <a:rPr dirty="0" sz="1350" spc="5">
                <a:latin typeface="Segoe UI"/>
                <a:cs typeface="Segoe UI"/>
              </a:rPr>
              <a:t>container is </a:t>
            </a:r>
            <a:r>
              <a:rPr dirty="0" sz="1350" spc="10">
                <a:latin typeface="Segoe UI"/>
                <a:cs typeface="Segoe UI"/>
              </a:rPr>
              <a:t>cached </a:t>
            </a:r>
            <a:r>
              <a:rPr dirty="0" sz="1350" spc="5">
                <a:latin typeface="Segoe UI"/>
                <a:cs typeface="Segoe UI"/>
              </a:rPr>
              <a:t>for subsequent runs.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During</a:t>
            </a:r>
            <a:r>
              <a:rPr dirty="0" sz="135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image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creation,</a:t>
            </a:r>
            <a:r>
              <a:rPr dirty="0" sz="1350" spc="-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logs</a:t>
            </a:r>
            <a:r>
              <a:rPr dirty="0" sz="1350" spc="25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are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streamed </a:t>
            </a:r>
            <a:r>
              <a:rPr dirty="0" sz="1350">
                <a:latin typeface="Segoe UI"/>
                <a:cs typeface="Segoe UI"/>
              </a:rPr>
              <a:t>to</a:t>
            </a:r>
            <a:r>
              <a:rPr dirty="0" sz="1350" spc="10">
                <a:latin typeface="Segoe UI"/>
                <a:cs typeface="Segoe UI"/>
              </a:rPr>
              <a:t> the </a:t>
            </a:r>
            <a:r>
              <a:rPr dirty="0" sz="1350" spc="1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run</a:t>
            </a:r>
            <a:r>
              <a:rPr dirty="0" sz="1350" spc="-15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history.</a:t>
            </a:r>
            <a:r>
              <a:rPr dirty="0" sz="1350" spc="5">
                <a:latin typeface="Segoe UI"/>
                <a:cs typeface="Segoe UI"/>
              </a:rPr>
              <a:t> </a:t>
            </a:r>
            <a:r>
              <a:rPr dirty="0" sz="1350" spc="-30">
                <a:latin typeface="Segoe UI"/>
                <a:cs typeface="Segoe UI"/>
              </a:rPr>
              <a:t>You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can monitor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image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creation 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progress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using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these</a:t>
            </a:r>
            <a:r>
              <a:rPr dirty="0" sz="1350" spc="-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logs.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7085" y="1936241"/>
            <a:ext cx="3279775" cy="1068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">
                <a:solidFill>
                  <a:srgbClr val="0078D3"/>
                </a:solidFill>
                <a:latin typeface="Segoe UI Semibold"/>
                <a:cs typeface="Segoe UI Semibold"/>
              </a:rPr>
              <a:t>Scaling</a:t>
            </a:r>
            <a:endParaRPr sz="1700">
              <a:latin typeface="Segoe UI Semibold"/>
              <a:cs typeface="Segoe UI Semibold"/>
            </a:endParaRPr>
          </a:p>
          <a:p>
            <a:pPr marL="12700" marR="5080">
              <a:lnSpc>
                <a:spcPct val="91400"/>
              </a:lnSpc>
              <a:spcBef>
                <a:spcPts val="215"/>
              </a:spcBef>
            </a:pPr>
            <a:r>
              <a:rPr dirty="0" sz="1350">
                <a:latin typeface="Segoe UI"/>
                <a:cs typeface="Segoe UI"/>
              </a:rPr>
              <a:t>If </a:t>
            </a:r>
            <a:r>
              <a:rPr dirty="0" sz="1350" spc="10">
                <a:latin typeface="Segoe UI"/>
                <a:cs typeface="Segoe UI"/>
              </a:rPr>
              <a:t>the </a:t>
            </a:r>
            <a:r>
              <a:rPr dirty="0" sz="1350">
                <a:latin typeface="Segoe UI"/>
                <a:cs typeface="Segoe UI"/>
              </a:rPr>
              <a:t>remote </a:t>
            </a:r>
            <a:r>
              <a:rPr dirty="0" sz="1350" spc="5">
                <a:latin typeface="Segoe UI"/>
                <a:cs typeface="Segoe UI"/>
              </a:rPr>
              <a:t>cluster requires more nodes 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to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execute</a:t>
            </a:r>
            <a:r>
              <a:rPr dirty="0" sz="1350" spc="-2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the</a:t>
            </a:r>
            <a:r>
              <a:rPr dirty="0" sz="1350" spc="-2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run</a:t>
            </a:r>
            <a:r>
              <a:rPr dirty="0" sz="1350" spc="-2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than</a:t>
            </a:r>
            <a:r>
              <a:rPr dirty="0" sz="135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currently</a:t>
            </a:r>
            <a:r>
              <a:rPr dirty="0" sz="1350" spc="-3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available, </a:t>
            </a:r>
            <a:r>
              <a:rPr dirty="0" sz="1350" spc="-35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additional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nodes </a:t>
            </a:r>
            <a:r>
              <a:rPr dirty="0" sz="1350">
                <a:latin typeface="Segoe UI"/>
                <a:cs typeface="Segoe UI"/>
              </a:rPr>
              <a:t>are</a:t>
            </a:r>
            <a:r>
              <a:rPr dirty="0" sz="1350" spc="-1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added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automatically. </a:t>
            </a:r>
            <a:r>
              <a:rPr dirty="0" sz="1350" spc="5">
                <a:latin typeface="Segoe UI"/>
                <a:cs typeface="Segoe UI"/>
              </a:rPr>
              <a:t> Scaling typically</a:t>
            </a:r>
            <a:r>
              <a:rPr dirty="0" sz="1350" spc="10">
                <a:latin typeface="Segoe UI"/>
                <a:cs typeface="Segoe UI"/>
              </a:rPr>
              <a:t> </a:t>
            </a:r>
            <a:r>
              <a:rPr dirty="0" sz="1350">
                <a:latin typeface="Segoe UI"/>
                <a:cs typeface="Segoe UI"/>
              </a:rPr>
              <a:t>takes</a:t>
            </a:r>
            <a:r>
              <a:rPr dirty="0" sz="1350" spc="20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about</a:t>
            </a:r>
            <a:r>
              <a:rPr dirty="0" sz="1350" spc="5">
                <a:latin typeface="Segoe UI"/>
                <a:cs typeface="Segoe UI"/>
              </a:rPr>
              <a:t> 5</a:t>
            </a:r>
            <a:r>
              <a:rPr dirty="0" sz="1350" spc="-5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minutes.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8674" y="1975104"/>
            <a:ext cx="838200" cy="556260"/>
            <a:chOff x="548674" y="1975104"/>
            <a:chExt cx="838200" cy="556260"/>
          </a:xfrm>
        </p:grpSpPr>
        <p:sp>
          <p:nvSpPr>
            <p:cNvPr id="8" name="object 8"/>
            <p:cNvSpPr/>
            <p:nvPr/>
          </p:nvSpPr>
          <p:spPr>
            <a:xfrm>
              <a:off x="548674" y="1975104"/>
              <a:ext cx="838200" cy="556260"/>
            </a:xfrm>
            <a:custGeom>
              <a:avLst/>
              <a:gdLst/>
              <a:ahLst/>
              <a:cxnLst/>
              <a:rect l="l" t="t" r="r" b="b"/>
              <a:pathLst>
                <a:path w="838200" h="556260">
                  <a:moveTo>
                    <a:pt x="662562" y="89916"/>
                  </a:moveTo>
                  <a:lnTo>
                    <a:pt x="653354" y="100330"/>
                  </a:lnTo>
                  <a:lnTo>
                    <a:pt x="642332" y="118800"/>
                  </a:lnTo>
                  <a:lnTo>
                    <a:pt x="635382" y="140462"/>
                  </a:lnTo>
                  <a:lnTo>
                    <a:pt x="632193" y="163266"/>
                  </a:lnTo>
                  <a:lnTo>
                    <a:pt x="632450" y="185166"/>
                  </a:lnTo>
                  <a:lnTo>
                    <a:pt x="634648" y="200130"/>
                  </a:lnTo>
                  <a:lnTo>
                    <a:pt x="638726" y="214963"/>
                  </a:lnTo>
                  <a:lnTo>
                    <a:pt x="644682" y="229153"/>
                  </a:lnTo>
                  <a:lnTo>
                    <a:pt x="652516" y="242188"/>
                  </a:lnTo>
                  <a:lnTo>
                    <a:pt x="645489" y="245927"/>
                  </a:lnTo>
                  <a:lnTo>
                    <a:pt x="609390" y="259716"/>
                  </a:lnTo>
                  <a:lnTo>
                    <a:pt x="563883" y="265557"/>
                  </a:lnTo>
                  <a:lnTo>
                    <a:pt x="2771" y="265557"/>
                  </a:lnTo>
                  <a:lnTo>
                    <a:pt x="1095" y="278511"/>
                  </a:lnTo>
                  <a:lnTo>
                    <a:pt x="2979" y="344741"/>
                  </a:lnTo>
                  <a:lnTo>
                    <a:pt x="21161" y="408305"/>
                  </a:lnTo>
                  <a:lnTo>
                    <a:pt x="59068" y="467095"/>
                  </a:lnTo>
                  <a:lnTo>
                    <a:pt x="94414" y="500210"/>
                  </a:lnTo>
                  <a:lnTo>
                    <a:pt x="134685" y="525303"/>
                  </a:lnTo>
                  <a:lnTo>
                    <a:pt x="178997" y="542755"/>
                  </a:lnTo>
                  <a:lnTo>
                    <a:pt x="226468" y="552947"/>
                  </a:lnTo>
                  <a:lnTo>
                    <a:pt x="276215" y="556260"/>
                  </a:lnTo>
                  <a:lnTo>
                    <a:pt x="328693" y="554023"/>
                  </a:lnTo>
                  <a:lnTo>
                    <a:pt x="379233" y="547284"/>
                  </a:lnTo>
                  <a:lnTo>
                    <a:pt x="427598" y="536000"/>
                  </a:lnTo>
                  <a:lnTo>
                    <a:pt x="473550" y="520126"/>
                  </a:lnTo>
                  <a:lnTo>
                    <a:pt x="516852" y="499620"/>
                  </a:lnTo>
                  <a:lnTo>
                    <a:pt x="557266" y="474438"/>
                  </a:lnTo>
                  <a:lnTo>
                    <a:pt x="594555" y="444535"/>
                  </a:lnTo>
                  <a:lnTo>
                    <a:pt x="628482" y="409870"/>
                  </a:lnTo>
                  <a:lnTo>
                    <a:pt x="658808" y="370398"/>
                  </a:lnTo>
                  <a:lnTo>
                    <a:pt x="685297" y="326076"/>
                  </a:lnTo>
                  <a:lnTo>
                    <a:pt x="707710" y="276860"/>
                  </a:lnTo>
                  <a:lnTo>
                    <a:pt x="744569" y="275645"/>
                  </a:lnTo>
                  <a:lnTo>
                    <a:pt x="779408" y="266001"/>
                  </a:lnTo>
                  <a:lnTo>
                    <a:pt x="809552" y="246641"/>
                  </a:lnTo>
                  <a:lnTo>
                    <a:pt x="832323" y="216281"/>
                  </a:lnTo>
                  <a:lnTo>
                    <a:pt x="838165" y="204216"/>
                  </a:lnTo>
                  <a:lnTo>
                    <a:pt x="826481" y="197231"/>
                  </a:lnTo>
                  <a:lnTo>
                    <a:pt x="805114" y="187706"/>
                  </a:lnTo>
                  <a:lnTo>
                    <a:pt x="726913" y="187706"/>
                  </a:lnTo>
                  <a:lnTo>
                    <a:pt x="720551" y="162008"/>
                  </a:lnTo>
                  <a:lnTo>
                    <a:pt x="708636" y="138334"/>
                  </a:lnTo>
                  <a:lnTo>
                    <a:pt x="692489" y="117090"/>
                  </a:lnTo>
                  <a:lnTo>
                    <a:pt x="673433" y="98679"/>
                  </a:lnTo>
                  <a:lnTo>
                    <a:pt x="662562" y="89916"/>
                  </a:lnTo>
                  <a:close/>
                </a:path>
                <a:path w="838200" h="556260">
                  <a:moveTo>
                    <a:pt x="521236" y="175641"/>
                  </a:moveTo>
                  <a:lnTo>
                    <a:pt x="75517" y="175641"/>
                  </a:lnTo>
                  <a:lnTo>
                    <a:pt x="75517" y="265557"/>
                  </a:lnTo>
                  <a:lnTo>
                    <a:pt x="521236" y="265557"/>
                  </a:lnTo>
                  <a:lnTo>
                    <a:pt x="521236" y="175641"/>
                  </a:lnTo>
                  <a:close/>
                </a:path>
                <a:path w="838200" h="556260">
                  <a:moveTo>
                    <a:pt x="778268" y="182086"/>
                  </a:moveTo>
                  <a:lnTo>
                    <a:pt x="752239" y="182372"/>
                  </a:lnTo>
                  <a:lnTo>
                    <a:pt x="726913" y="187706"/>
                  </a:lnTo>
                  <a:lnTo>
                    <a:pt x="805114" y="187706"/>
                  </a:lnTo>
                  <a:lnTo>
                    <a:pt x="803512" y="186991"/>
                  </a:lnTo>
                  <a:lnTo>
                    <a:pt x="778268" y="182086"/>
                  </a:lnTo>
                  <a:close/>
                </a:path>
                <a:path w="838200" h="556260">
                  <a:moveTo>
                    <a:pt x="435105" y="0"/>
                  </a:moveTo>
                  <a:lnTo>
                    <a:pt x="332248" y="0"/>
                  </a:lnTo>
                  <a:lnTo>
                    <a:pt x="332248" y="88265"/>
                  </a:lnTo>
                  <a:lnTo>
                    <a:pt x="161648" y="88265"/>
                  </a:lnTo>
                  <a:lnTo>
                    <a:pt x="161648" y="175641"/>
                  </a:lnTo>
                  <a:lnTo>
                    <a:pt x="435105" y="175641"/>
                  </a:lnTo>
                  <a:lnTo>
                    <a:pt x="43510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080" y="1988819"/>
              <a:ext cx="417830" cy="251460"/>
            </a:xfrm>
            <a:custGeom>
              <a:avLst/>
              <a:gdLst/>
              <a:ahLst/>
              <a:cxnLst/>
              <a:rect l="l" t="t" r="r" b="b"/>
              <a:pathLst>
                <a:path w="417830" h="251460">
                  <a:moveTo>
                    <a:pt x="74676" y="175260"/>
                  </a:moveTo>
                  <a:lnTo>
                    <a:pt x="0" y="175260"/>
                  </a:lnTo>
                  <a:lnTo>
                    <a:pt x="0" y="251460"/>
                  </a:lnTo>
                  <a:lnTo>
                    <a:pt x="74676" y="251460"/>
                  </a:lnTo>
                  <a:lnTo>
                    <a:pt x="74676" y="175260"/>
                  </a:lnTo>
                  <a:close/>
                </a:path>
                <a:path w="417830" h="251460">
                  <a:moveTo>
                    <a:pt x="160020" y="175260"/>
                  </a:moveTo>
                  <a:lnTo>
                    <a:pt x="85344" y="175260"/>
                  </a:lnTo>
                  <a:lnTo>
                    <a:pt x="85344" y="251460"/>
                  </a:lnTo>
                  <a:lnTo>
                    <a:pt x="160020" y="251460"/>
                  </a:lnTo>
                  <a:lnTo>
                    <a:pt x="160020" y="175260"/>
                  </a:lnTo>
                  <a:close/>
                </a:path>
                <a:path w="417830" h="251460">
                  <a:moveTo>
                    <a:pt x="160020" y="86868"/>
                  </a:moveTo>
                  <a:lnTo>
                    <a:pt x="85344" y="86868"/>
                  </a:lnTo>
                  <a:lnTo>
                    <a:pt x="85344" y="164592"/>
                  </a:lnTo>
                  <a:lnTo>
                    <a:pt x="160020" y="164592"/>
                  </a:lnTo>
                  <a:lnTo>
                    <a:pt x="160020" y="86868"/>
                  </a:lnTo>
                  <a:close/>
                </a:path>
                <a:path w="417830" h="251460">
                  <a:moveTo>
                    <a:pt x="246888" y="175260"/>
                  </a:moveTo>
                  <a:lnTo>
                    <a:pt x="170688" y="175260"/>
                  </a:lnTo>
                  <a:lnTo>
                    <a:pt x="170688" y="251460"/>
                  </a:lnTo>
                  <a:lnTo>
                    <a:pt x="246888" y="251460"/>
                  </a:lnTo>
                  <a:lnTo>
                    <a:pt x="246888" y="175260"/>
                  </a:lnTo>
                  <a:close/>
                </a:path>
                <a:path w="417830" h="251460">
                  <a:moveTo>
                    <a:pt x="246888" y="86868"/>
                  </a:moveTo>
                  <a:lnTo>
                    <a:pt x="170688" y="86868"/>
                  </a:lnTo>
                  <a:lnTo>
                    <a:pt x="170688" y="164592"/>
                  </a:lnTo>
                  <a:lnTo>
                    <a:pt x="246888" y="164592"/>
                  </a:lnTo>
                  <a:lnTo>
                    <a:pt x="246888" y="86868"/>
                  </a:lnTo>
                  <a:close/>
                </a:path>
                <a:path w="417830" h="251460">
                  <a:moveTo>
                    <a:pt x="332232" y="175260"/>
                  </a:moveTo>
                  <a:lnTo>
                    <a:pt x="257556" y="175260"/>
                  </a:lnTo>
                  <a:lnTo>
                    <a:pt x="257556" y="251460"/>
                  </a:lnTo>
                  <a:lnTo>
                    <a:pt x="332232" y="251460"/>
                  </a:lnTo>
                  <a:lnTo>
                    <a:pt x="332232" y="175260"/>
                  </a:lnTo>
                  <a:close/>
                </a:path>
                <a:path w="417830" h="251460">
                  <a:moveTo>
                    <a:pt x="332232" y="86868"/>
                  </a:moveTo>
                  <a:lnTo>
                    <a:pt x="257556" y="86868"/>
                  </a:lnTo>
                  <a:lnTo>
                    <a:pt x="257556" y="164592"/>
                  </a:lnTo>
                  <a:lnTo>
                    <a:pt x="332232" y="164592"/>
                  </a:lnTo>
                  <a:lnTo>
                    <a:pt x="332232" y="86868"/>
                  </a:lnTo>
                  <a:close/>
                </a:path>
                <a:path w="417830" h="251460">
                  <a:moveTo>
                    <a:pt x="332232" y="0"/>
                  </a:moveTo>
                  <a:lnTo>
                    <a:pt x="257556" y="0"/>
                  </a:lnTo>
                  <a:lnTo>
                    <a:pt x="257556" y="76200"/>
                  </a:lnTo>
                  <a:lnTo>
                    <a:pt x="332232" y="76200"/>
                  </a:lnTo>
                  <a:lnTo>
                    <a:pt x="332232" y="0"/>
                  </a:lnTo>
                  <a:close/>
                </a:path>
                <a:path w="417830" h="251460">
                  <a:moveTo>
                    <a:pt x="417576" y="175260"/>
                  </a:moveTo>
                  <a:lnTo>
                    <a:pt x="342900" y="175260"/>
                  </a:lnTo>
                  <a:lnTo>
                    <a:pt x="342900" y="251460"/>
                  </a:lnTo>
                  <a:lnTo>
                    <a:pt x="417576" y="251460"/>
                  </a:lnTo>
                  <a:lnTo>
                    <a:pt x="417576" y="175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220" y="2363724"/>
              <a:ext cx="231648" cy="1524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05790" y="4648961"/>
            <a:ext cx="562610" cy="562610"/>
          </a:xfrm>
          <a:custGeom>
            <a:avLst/>
            <a:gdLst/>
            <a:ahLst/>
            <a:cxnLst/>
            <a:rect l="l" t="t" r="r" b="b"/>
            <a:pathLst>
              <a:path w="562610" h="562610">
                <a:moveTo>
                  <a:pt x="435292" y="0"/>
                </a:moveTo>
                <a:lnTo>
                  <a:pt x="562356" y="0"/>
                </a:lnTo>
                <a:lnTo>
                  <a:pt x="562356" y="126492"/>
                </a:lnTo>
              </a:path>
              <a:path w="562610" h="562610">
                <a:moveTo>
                  <a:pt x="392938" y="0"/>
                </a:moveTo>
                <a:lnTo>
                  <a:pt x="0" y="0"/>
                </a:lnTo>
                <a:lnTo>
                  <a:pt x="0" y="562356"/>
                </a:lnTo>
                <a:lnTo>
                  <a:pt x="562356" y="562356"/>
                </a:lnTo>
                <a:lnTo>
                  <a:pt x="562356" y="173355"/>
                </a:lnTo>
              </a:path>
              <a:path w="562610" h="562610">
                <a:moveTo>
                  <a:pt x="345884" y="215519"/>
                </a:moveTo>
                <a:lnTo>
                  <a:pt x="562356" y="0"/>
                </a:lnTo>
              </a:path>
              <a:path w="562610" h="562610">
                <a:moveTo>
                  <a:pt x="298831" y="562356"/>
                </a:moveTo>
                <a:lnTo>
                  <a:pt x="298831" y="262381"/>
                </a:lnTo>
                <a:lnTo>
                  <a:pt x="0" y="26238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6967728" y="2042160"/>
            <a:ext cx="481965" cy="437515"/>
            <a:chOff x="6967728" y="2042160"/>
            <a:chExt cx="481965" cy="437515"/>
          </a:xfrm>
        </p:grpSpPr>
        <p:sp>
          <p:nvSpPr>
            <p:cNvPr id="13" name="object 13"/>
            <p:cNvSpPr/>
            <p:nvPr/>
          </p:nvSpPr>
          <p:spPr>
            <a:xfrm>
              <a:off x="7113270" y="205206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w="0" h="105410">
                  <a:moveTo>
                    <a:pt x="0" y="0"/>
                  </a:moveTo>
                  <a:lnTo>
                    <a:pt x="0" y="60793"/>
                  </a:lnTo>
                  <a:lnTo>
                    <a:pt x="0" y="92011"/>
                  </a:lnTo>
                  <a:lnTo>
                    <a:pt x="0" y="103512"/>
                  </a:lnTo>
                  <a:lnTo>
                    <a:pt x="0" y="10515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9252" y="2042160"/>
              <a:ext cx="89915" cy="1264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848" y="2042160"/>
              <a:ext cx="85343" cy="1264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14210" y="2207514"/>
              <a:ext cx="196850" cy="108585"/>
            </a:xfrm>
            <a:custGeom>
              <a:avLst/>
              <a:gdLst/>
              <a:ahLst/>
              <a:cxnLst/>
              <a:rect l="l" t="t" r="r" b="b"/>
              <a:pathLst>
                <a:path w="196850" h="108585">
                  <a:moveTo>
                    <a:pt x="0" y="0"/>
                  </a:moveTo>
                  <a:lnTo>
                    <a:pt x="0" y="62555"/>
                  </a:lnTo>
                  <a:lnTo>
                    <a:pt x="0" y="94678"/>
                  </a:lnTo>
                  <a:lnTo>
                    <a:pt x="0" y="106513"/>
                  </a:lnTo>
                  <a:lnTo>
                    <a:pt x="0" y="108203"/>
                  </a:lnTo>
                </a:path>
                <a:path w="196850" h="108585">
                  <a:moveTo>
                    <a:pt x="196596" y="0"/>
                  </a:moveTo>
                  <a:lnTo>
                    <a:pt x="196596" y="62555"/>
                  </a:lnTo>
                  <a:lnTo>
                    <a:pt x="196596" y="94678"/>
                  </a:lnTo>
                  <a:lnTo>
                    <a:pt x="196596" y="106513"/>
                  </a:lnTo>
                  <a:lnTo>
                    <a:pt x="196596" y="108203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8312" y="2197608"/>
              <a:ext cx="88391" cy="1280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06818" y="205206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w="0" h="105410">
                  <a:moveTo>
                    <a:pt x="0" y="0"/>
                  </a:moveTo>
                  <a:lnTo>
                    <a:pt x="0" y="60793"/>
                  </a:lnTo>
                  <a:lnTo>
                    <a:pt x="0" y="92011"/>
                  </a:lnTo>
                  <a:lnTo>
                    <a:pt x="0" y="103512"/>
                  </a:lnTo>
                  <a:lnTo>
                    <a:pt x="0" y="10515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0920" y="2042160"/>
              <a:ext cx="88391" cy="1264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05878" y="2207514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0"/>
                  </a:moveTo>
                  <a:lnTo>
                    <a:pt x="0" y="62555"/>
                  </a:lnTo>
                  <a:lnTo>
                    <a:pt x="0" y="94678"/>
                  </a:lnTo>
                  <a:lnTo>
                    <a:pt x="0" y="106513"/>
                  </a:lnTo>
                  <a:lnTo>
                    <a:pt x="0" y="108203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4908" y="2197608"/>
              <a:ext cx="85343" cy="1280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11746" y="2364486"/>
              <a:ext cx="193675" cy="100965"/>
            </a:xfrm>
            <a:custGeom>
              <a:avLst/>
              <a:gdLst/>
              <a:ahLst/>
              <a:cxnLst/>
              <a:rect l="l" t="t" r="r" b="b"/>
              <a:pathLst>
                <a:path w="193675" h="100964">
                  <a:moveTo>
                    <a:pt x="0" y="0"/>
                  </a:moveTo>
                  <a:lnTo>
                    <a:pt x="0" y="58150"/>
                  </a:lnTo>
                  <a:lnTo>
                    <a:pt x="0" y="88011"/>
                  </a:lnTo>
                  <a:lnTo>
                    <a:pt x="0" y="99012"/>
                  </a:lnTo>
                  <a:lnTo>
                    <a:pt x="0" y="100584"/>
                  </a:lnTo>
                </a:path>
                <a:path w="193675" h="100964">
                  <a:moveTo>
                    <a:pt x="193548" y="0"/>
                  </a:moveTo>
                  <a:lnTo>
                    <a:pt x="193548" y="58150"/>
                  </a:lnTo>
                  <a:lnTo>
                    <a:pt x="193548" y="88011"/>
                  </a:lnTo>
                  <a:lnTo>
                    <a:pt x="193548" y="99012"/>
                  </a:lnTo>
                  <a:lnTo>
                    <a:pt x="193548" y="100584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7728" y="2354580"/>
              <a:ext cx="88392" cy="1249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5848" y="2354580"/>
              <a:ext cx="86867" cy="1249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9396" y="2354580"/>
              <a:ext cx="86867" cy="12496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6526530" y="2109977"/>
            <a:ext cx="339090" cy="0"/>
          </a:xfrm>
          <a:custGeom>
            <a:avLst/>
            <a:gdLst/>
            <a:ahLst/>
            <a:cxnLst/>
            <a:rect l="l" t="t" r="r" b="b"/>
            <a:pathLst>
              <a:path w="339090" h="0">
                <a:moveTo>
                  <a:pt x="0" y="0"/>
                </a:moveTo>
                <a:lnTo>
                  <a:pt x="338581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45758" y="2262377"/>
            <a:ext cx="419734" cy="0"/>
          </a:xfrm>
          <a:custGeom>
            <a:avLst/>
            <a:gdLst/>
            <a:ahLst/>
            <a:cxnLst/>
            <a:rect l="l" t="t" r="r" b="b"/>
            <a:pathLst>
              <a:path w="419734" h="0">
                <a:moveTo>
                  <a:pt x="0" y="0"/>
                </a:moveTo>
                <a:lnTo>
                  <a:pt x="419226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60642" y="2422398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4" h="0">
                <a:moveTo>
                  <a:pt x="0" y="0"/>
                </a:moveTo>
                <a:lnTo>
                  <a:pt x="203580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05421" y="4603241"/>
            <a:ext cx="647700" cy="655320"/>
          </a:xfrm>
          <a:custGeom>
            <a:avLst/>
            <a:gdLst/>
            <a:ahLst/>
            <a:cxnLst/>
            <a:rect l="l" t="t" r="r" b="b"/>
            <a:pathLst>
              <a:path w="647700" h="655320">
                <a:moveTo>
                  <a:pt x="323087" y="652271"/>
                </a:moveTo>
                <a:lnTo>
                  <a:pt x="0" y="652271"/>
                </a:lnTo>
                <a:lnTo>
                  <a:pt x="0" y="0"/>
                </a:lnTo>
                <a:lnTo>
                  <a:pt x="127380" y="0"/>
                </a:lnTo>
              </a:path>
              <a:path w="647700" h="655320">
                <a:moveTo>
                  <a:pt x="387096" y="482726"/>
                </a:moveTo>
                <a:lnTo>
                  <a:pt x="457453" y="553211"/>
                </a:lnTo>
                <a:lnTo>
                  <a:pt x="580644" y="429767"/>
                </a:lnTo>
              </a:path>
              <a:path w="647700" h="655320">
                <a:moveTo>
                  <a:pt x="408431" y="0"/>
                </a:moveTo>
                <a:lnTo>
                  <a:pt x="533400" y="0"/>
                </a:lnTo>
                <a:lnTo>
                  <a:pt x="533400" y="281939"/>
                </a:lnTo>
              </a:path>
              <a:path w="647700" h="655320">
                <a:moveTo>
                  <a:pt x="320039" y="491489"/>
                </a:moveTo>
                <a:lnTo>
                  <a:pt x="325896" y="447957"/>
                </a:lnTo>
                <a:lnTo>
                  <a:pt x="342420" y="408827"/>
                </a:lnTo>
                <a:lnTo>
                  <a:pt x="368046" y="375665"/>
                </a:lnTo>
                <a:lnTo>
                  <a:pt x="401207" y="350040"/>
                </a:lnTo>
                <a:lnTo>
                  <a:pt x="440337" y="333516"/>
                </a:lnTo>
                <a:lnTo>
                  <a:pt x="483870" y="327659"/>
                </a:lnTo>
                <a:lnTo>
                  <a:pt x="527402" y="333516"/>
                </a:lnTo>
                <a:lnTo>
                  <a:pt x="566532" y="350040"/>
                </a:lnTo>
                <a:lnTo>
                  <a:pt x="599694" y="375665"/>
                </a:lnTo>
                <a:lnTo>
                  <a:pt x="625319" y="408827"/>
                </a:lnTo>
                <a:lnTo>
                  <a:pt x="641843" y="447957"/>
                </a:lnTo>
                <a:lnTo>
                  <a:pt x="647700" y="491489"/>
                </a:lnTo>
                <a:lnTo>
                  <a:pt x="641843" y="535022"/>
                </a:lnTo>
                <a:lnTo>
                  <a:pt x="625319" y="574152"/>
                </a:lnTo>
                <a:lnTo>
                  <a:pt x="599694" y="607313"/>
                </a:lnTo>
                <a:lnTo>
                  <a:pt x="566532" y="632939"/>
                </a:lnTo>
                <a:lnTo>
                  <a:pt x="527402" y="649463"/>
                </a:lnTo>
                <a:lnTo>
                  <a:pt x="483870" y="655319"/>
                </a:lnTo>
                <a:lnTo>
                  <a:pt x="440337" y="649463"/>
                </a:lnTo>
                <a:lnTo>
                  <a:pt x="401207" y="632939"/>
                </a:lnTo>
                <a:lnTo>
                  <a:pt x="368046" y="607313"/>
                </a:lnTo>
                <a:lnTo>
                  <a:pt x="342420" y="574152"/>
                </a:lnTo>
                <a:lnTo>
                  <a:pt x="325896" y="535022"/>
                </a:lnTo>
                <a:lnTo>
                  <a:pt x="320039" y="491489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29641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7 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Monitor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a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run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718" y="1097661"/>
            <a:ext cx="10517505" cy="5645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750" spc="-50">
                <a:latin typeface="Segoe UI"/>
                <a:cs typeface="Segoe UI"/>
              </a:rPr>
              <a:t>You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can </a:t>
            </a:r>
            <a:r>
              <a:rPr dirty="0" sz="1750">
                <a:latin typeface="Segoe UI"/>
                <a:cs typeface="Segoe UI"/>
              </a:rPr>
              <a:t>watch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progress</a:t>
            </a:r>
            <a:r>
              <a:rPr dirty="0" sz="1750" spc="35">
                <a:latin typeface="Segoe UI"/>
                <a:cs typeface="Segoe UI"/>
              </a:rPr>
              <a:t> </a:t>
            </a:r>
            <a:r>
              <a:rPr dirty="0" sz="1750" spc="-15">
                <a:latin typeface="Segoe UI"/>
                <a:cs typeface="Segoe UI"/>
              </a:rPr>
              <a:t>of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run with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Jupyter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widget. 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widget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is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asynchronous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and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provides</a:t>
            </a:r>
            <a:r>
              <a:rPr dirty="0" sz="1750" spc="3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live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updates </a:t>
            </a:r>
            <a:r>
              <a:rPr dirty="0" sz="1750" spc="15">
                <a:latin typeface="Segoe UI"/>
                <a:cs typeface="Segoe UI"/>
              </a:rPr>
              <a:t>every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10-15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seconds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until the </a:t>
            </a:r>
            <a:r>
              <a:rPr dirty="0" sz="1750">
                <a:latin typeface="Segoe UI"/>
                <a:cs typeface="Segoe UI"/>
              </a:rPr>
              <a:t>job</a:t>
            </a:r>
            <a:r>
              <a:rPr dirty="0" sz="1750" spc="5">
                <a:latin typeface="Segoe UI"/>
                <a:cs typeface="Segoe UI"/>
              </a:rPr>
              <a:t> completes.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" y="1818132"/>
            <a:ext cx="11151235" cy="6400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29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 spc="-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azureml.widgets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1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RunDetails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5"/>
              </a:spcBef>
            </a:pPr>
            <a:r>
              <a:rPr dirty="0" sz="1600" spc="-10">
                <a:latin typeface="Consolas"/>
                <a:cs typeface="Consolas"/>
              </a:rPr>
              <a:t>RunDetails(run).show()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718" y="2681477"/>
            <a:ext cx="6522084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5">
                <a:latin typeface="Segoe UI"/>
                <a:cs typeface="Segoe UI"/>
              </a:rPr>
              <a:t>Here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is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>
                <a:latin typeface="Segoe UI"/>
                <a:cs typeface="Segoe UI"/>
              </a:rPr>
              <a:t> still snapshot</a:t>
            </a:r>
            <a:r>
              <a:rPr dirty="0" sz="1750" spc="35">
                <a:latin typeface="Segoe UI"/>
                <a:cs typeface="Segoe UI"/>
              </a:rPr>
              <a:t> </a:t>
            </a:r>
            <a:r>
              <a:rPr dirty="0" sz="1750" spc="-15">
                <a:latin typeface="Segoe UI"/>
                <a:cs typeface="Segoe UI"/>
              </a:rPr>
              <a:t>of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widget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shown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end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-15">
                <a:latin typeface="Segoe UI"/>
                <a:cs typeface="Segoe UI"/>
              </a:rPr>
              <a:t>of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training:</a:t>
            </a:r>
            <a:endParaRPr sz="175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" y="3230879"/>
            <a:ext cx="8051292" cy="28910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30626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8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See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results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4532" y="1097661"/>
            <a:ext cx="11224895" cy="5645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750" spc="5">
                <a:latin typeface="Segoe UI"/>
                <a:cs typeface="Segoe UI"/>
              </a:rPr>
              <a:t>As model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and monitoring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happen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background.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10">
                <a:latin typeface="Segoe UI"/>
                <a:cs typeface="Segoe UI"/>
              </a:rPr>
              <a:t>Wait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until 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model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has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completed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before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running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more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code.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Use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i="1">
                <a:solidFill>
                  <a:srgbClr val="50E6FF"/>
                </a:solidFill>
                <a:latin typeface="Segoe UI"/>
                <a:cs typeface="Segoe UI"/>
              </a:rPr>
              <a:t>wait_for_completion</a:t>
            </a:r>
            <a:r>
              <a:rPr dirty="0" sz="1750" spc="75" i="1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to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show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when the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model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</a:t>
            </a:r>
            <a:r>
              <a:rPr dirty="0" sz="1750">
                <a:latin typeface="Segoe UI"/>
                <a:cs typeface="Segoe UI"/>
              </a:rPr>
              <a:t> is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complete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" y="2740151"/>
            <a:ext cx="11196955" cy="1076325"/>
          </a:xfrm>
          <a:custGeom>
            <a:avLst/>
            <a:gdLst/>
            <a:ahLst/>
            <a:cxnLst/>
            <a:rect l="l" t="t" r="r" b="b"/>
            <a:pathLst>
              <a:path w="11196955" h="1076325">
                <a:moveTo>
                  <a:pt x="11196828" y="0"/>
                </a:moveTo>
                <a:lnTo>
                  <a:pt x="0" y="0"/>
                </a:lnTo>
                <a:lnTo>
                  <a:pt x="0" y="1075944"/>
                </a:lnTo>
                <a:lnTo>
                  <a:pt x="11196828" y="1075944"/>
                </a:lnTo>
                <a:lnTo>
                  <a:pt x="111968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6089" y="2762504"/>
            <a:ext cx="580707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run.wait_for_completion(show_output=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False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now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there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is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a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trained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model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on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remote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cluster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print(run.get_metrics())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20" y="5049011"/>
            <a:ext cx="4497705" cy="36449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349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dirty="0" sz="1750" spc="-5">
                <a:latin typeface="Calibri"/>
                <a:cs typeface="Calibri"/>
              </a:rPr>
              <a:t>{'regularization</a:t>
            </a:r>
            <a:r>
              <a:rPr dirty="0" sz="1750" spc="-20">
                <a:latin typeface="Calibri"/>
                <a:cs typeface="Calibri"/>
              </a:rPr>
              <a:t> </a:t>
            </a:r>
            <a:r>
              <a:rPr dirty="0" sz="1750" spc="-15">
                <a:latin typeface="Calibri"/>
                <a:cs typeface="Calibri"/>
              </a:rPr>
              <a:t>rate':</a:t>
            </a:r>
            <a:r>
              <a:rPr dirty="0" sz="1750" spc="2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0.8,</a:t>
            </a:r>
            <a:r>
              <a:rPr dirty="0" sz="1750" spc="10">
                <a:latin typeface="Calibri"/>
                <a:cs typeface="Calibri"/>
              </a:rPr>
              <a:t> </a:t>
            </a:r>
            <a:r>
              <a:rPr dirty="0" sz="1750" spc="-5">
                <a:latin typeface="Calibri"/>
                <a:cs typeface="Calibri"/>
              </a:rPr>
              <a:t>'accuracy':</a:t>
            </a:r>
            <a:r>
              <a:rPr dirty="0" sz="1750" spc="45">
                <a:latin typeface="Calibri"/>
                <a:cs typeface="Calibri"/>
              </a:rPr>
              <a:t> </a:t>
            </a:r>
            <a:r>
              <a:rPr dirty="0" sz="1750" spc="5">
                <a:latin typeface="Calibri"/>
                <a:cs typeface="Calibri"/>
              </a:rPr>
              <a:t>0.9204}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742" y="4596384"/>
            <a:ext cx="5866511" cy="2000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3584" y="4842509"/>
            <a:ext cx="1222375" cy="152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2721" y="2202052"/>
            <a:ext cx="2719831" cy="19989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90900" y="2241803"/>
            <a:ext cx="2529840" cy="2529840"/>
          </a:xfrm>
          <a:custGeom>
            <a:avLst/>
            <a:gdLst/>
            <a:ahLst/>
            <a:cxnLst/>
            <a:rect l="l" t="t" r="r" b="b"/>
            <a:pathLst>
              <a:path w="2529840" h="2529840">
                <a:moveTo>
                  <a:pt x="50800" y="1369822"/>
                </a:moveTo>
                <a:lnTo>
                  <a:pt x="0" y="1369822"/>
                </a:lnTo>
                <a:lnTo>
                  <a:pt x="0" y="1382522"/>
                </a:lnTo>
                <a:lnTo>
                  <a:pt x="50800" y="1382522"/>
                </a:lnTo>
                <a:lnTo>
                  <a:pt x="50800" y="1369822"/>
                </a:lnTo>
                <a:close/>
              </a:path>
              <a:path w="2529840" h="2529840">
                <a:moveTo>
                  <a:pt x="139700" y="1369822"/>
                </a:moveTo>
                <a:lnTo>
                  <a:pt x="88900" y="1369822"/>
                </a:lnTo>
                <a:lnTo>
                  <a:pt x="88900" y="1382522"/>
                </a:lnTo>
                <a:lnTo>
                  <a:pt x="139700" y="1382522"/>
                </a:lnTo>
                <a:lnTo>
                  <a:pt x="139700" y="1369822"/>
                </a:lnTo>
                <a:close/>
              </a:path>
              <a:path w="2529840" h="2529840">
                <a:moveTo>
                  <a:pt x="228600" y="1369822"/>
                </a:moveTo>
                <a:lnTo>
                  <a:pt x="177800" y="1369822"/>
                </a:lnTo>
                <a:lnTo>
                  <a:pt x="177800" y="1382522"/>
                </a:lnTo>
                <a:lnTo>
                  <a:pt x="228600" y="1382522"/>
                </a:lnTo>
                <a:lnTo>
                  <a:pt x="228600" y="1369822"/>
                </a:lnTo>
                <a:close/>
              </a:path>
              <a:path w="2529840" h="2529840">
                <a:moveTo>
                  <a:pt x="317500" y="1369822"/>
                </a:moveTo>
                <a:lnTo>
                  <a:pt x="266700" y="1369822"/>
                </a:lnTo>
                <a:lnTo>
                  <a:pt x="266700" y="1382522"/>
                </a:lnTo>
                <a:lnTo>
                  <a:pt x="317500" y="1382522"/>
                </a:lnTo>
                <a:lnTo>
                  <a:pt x="317500" y="1369822"/>
                </a:lnTo>
                <a:close/>
              </a:path>
              <a:path w="2529840" h="2529840">
                <a:moveTo>
                  <a:pt x="406400" y="1369822"/>
                </a:moveTo>
                <a:lnTo>
                  <a:pt x="355600" y="1369822"/>
                </a:lnTo>
                <a:lnTo>
                  <a:pt x="355600" y="1382522"/>
                </a:lnTo>
                <a:lnTo>
                  <a:pt x="406400" y="1382522"/>
                </a:lnTo>
                <a:lnTo>
                  <a:pt x="406400" y="1369822"/>
                </a:lnTo>
                <a:close/>
              </a:path>
              <a:path w="2529840" h="2529840">
                <a:moveTo>
                  <a:pt x="495300" y="1369822"/>
                </a:moveTo>
                <a:lnTo>
                  <a:pt x="444500" y="1369822"/>
                </a:lnTo>
                <a:lnTo>
                  <a:pt x="444500" y="1382522"/>
                </a:lnTo>
                <a:lnTo>
                  <a:pt x="495300" y="1382522"/>
                </a:lnTo>
                <a:lnTo>
                  <a:pt x="495300" y="1369822"/>
                </a:lnTo>
                <a:close/>
              </a:path>
              <a:path w="2529840" h="2529840">
                <a:moveTo>
                  <a:pt x="584200" y="1369822"/>
                </a:moveTo>
                <a:lnTo>
                  <a:pt x="533400" y="1369822"/>
                </a:lnTo>
                <a:lnTo>
                  <a:pt x="533400" y="1382522"/>
                </a:lnTo>
                <a:lnTo>
                  <a:pt x="584200" y="1382522"/>
                </a:lnTo>
                <a:lnTo>
                  <a:pt x="584200" y="1369822"/>
                </a:lnTo>
                <a:close/>
              </a:path>
              <a:path w="2529840" h="2529840">
                <a:moveTo>
                  <a:pt x="673100" y="1369822"/>
                </a:moveTo>
                <a:lnTo>
                  <a:pt x="622300" y="1369822"/>
                </a:lnTo>
                <a:lnTo>
                  <a:pt x="622300" y="1382522"/>
                </a:lnTo>
                <a:lnTo>
                  <a:pt x="673100" y="1382522"/>
                </a:lnTo>
                <a:lnTo>
                  <a:pt x="673100" y="1369822"/>
                </a:lnTo>
                <a:close/>
              </a:path>
              <a:path w="2529840" h="2529840">
                <a:moveTo>
                  <a:pt x="745998" y="2414524"/>
                </a:moveTo>
                <a:lnTo>
                  <a:pt x="733298" y="2414524"/>
                </a:lnTo>
                <a:lnTo>
                  <a:pt x="733298" y="2465324"/>
                </a:lnTo>
                <a:lnTo>
                  <a:pt x="745998" y="2465324"/>
                </a:lnTo>
                <a:lnTo>
                  <a:pt x="745998" y="2414524"/>
                </a:lnTo>
                <a:close/>
              </a:path>
              <a:path w="2529840" h="2529840">
                <a:moveTo>
                  <a:pt x="745998" y="2325624"/>
                </a:moveTo>
                <a:lnTo>
                  <a:pt x="733298" y="2325624"/>
                </a:lnTo>
                <a:lnTo>
                  <a:pt x="733298" y="2376424"/>
                </a:lnTo>
                <a:lnTo>
                  <a:pt x="745998" y="2376424"/>
                </a:lnTo>
                <a:lnTo>
                  <a:pt x="745998" y="2325624"/>
                </a:lnTo>
                <a:close/>
              </a:path>
              <a:path w="2529840" h="2529840">
                <a:moveTo>
                  <a:pt x="745998" y="2236724"/>
                </a:moveTo>
                <a:lnTo>
                  <a:pt x="733298" y="2236724"/>
                </a:lnTo>
                <a:lnTo>
                  <a:pt x="733298" y="2287524"/>
                </a:lnTo>
                <a:lnTo>
                  <a:pt x="745998" y="2287524"/>
                </a:lnTo>
                <a:lnTo>
                  <a:pt x="745998" y="2236724"/>
                </a:lnTo>
                <a:close/>
              </a:path>
              <a:path w="2529840" h="2529840">
                <a:moveTo>
                  <a:pt x="745998" y="2147824"/>
                </a:moveTo>
                <a:lnTo>
                  <a:pt x="733298" y="2147824"/>
                </a:lnTo>
                <a:lnTo>
                  <a:pt x="733298" y="2198624"/>
                </a:lnTo>
                <a:lnTo>
                  <a:pt x="745998" y="2198624"/>
                </a:lnTo>
                <a:lnTo>
                  <a:pt x="745998" y="2147824"/>
                </a:lnTo>
                <a:close/>
              </a:path>
              <a:path w="2529840" h="2529840">
                <a:moveTo>
                  <a:pt x="745998" y="2058924"/>
                </a:moveTo>
                <a:lnTo>
                  <a:pt x="733298" y="2058924"/>
                </a:lnTo>
                <a:lnTo>
                  <a:pt x="733298" y="2109724"/>
                </a:lnTo>
                <a:lnTo>
                  <a:pt x="745998" y="2109724"/>
                </a:lnTo>
                <a:lnTo>
                  <a:pt x="745998" y="2058924"/>
                </a:lnTo>
                <a:close/>
              </a:path>
              <a:path w="2529840" h="2529840">
                <a:moveTo>
                  <a:pt x="745998" y="1970024"/>
                </a:moveTo>
                <a:lnTo>
                  <a:pt x="733298" y="1970024"/>
                </a:lnTo>
                <a:lnTo>
                  <a:pt x="733298" y="2020824"/>
                </a:lnTo>
                <a:lnTo>
                  <a:pt x="745998" y="2020824"/>
                </a:lnTo>
                <a:lnTo>
                  <a:pt x="745998" y="1970024"/>
                </a:lnTo>
                <a:close/>
              </a:path>
              <a:path w="2529840" h="2529840">
                <a:moveTo>
                  <a:pt x="745998" y="1881124"/>
                </a:moveTo>
                <a:lnTo>
                  <a:pt x="733298" y="1881124"/>
                </a:lnTo>
                <a:lnTo>
                  <a:pt x="733298" y="1931924"/>
                </a:lnTo>
                <a:lnTo>
                  <a:pt x="745998" y="1931924"/>
                </a:lnTo>
                <a:lnTo>
                  <a:pt x="745998" y="1881124"/>
                </a:lnTo>
                <a:close/>
              </a:path>
              <a:path w="2529840" h="2529840">
                <a:moveTo>
                  <a:pt x="745998" y="1792224"/>
                </a:moveTo>
                <a:lnTo>
                  <a:pt x="733298" y="1792224"/>
                </a:lnTo>
                <a:lnTo>
                  <a:pt x="733298" y="1843024"/>
                </a:lnTo>
                <a:lnTo>
                  <a:pt x="745998" y="1843024"/>
                </a:lnTo>
                <a:lnTo>
                  <a:pt x="745998" y="1792224"/>
                </a:lnTo>
                <a:close/>
              </a:path>
              <a:path w="2529840" h="2529840">
                <a:moveTo>
                  <a:pt x="745998" y="1703324"/>
                </a:moveTo>
                <a:lnTo>
                  <a:pt x="733298" y="1703324"/>
                </a:lnTo>
                <a:lnTo>
                  <a:pt x="733298" y="1754124"/>
                </a:lnTo>
                <a:lnTo>
                  <a:pt x="745998" y="1754124"/>
                </a:lnTo>
                <a:lnTo>
                  <a:pt x="745998" y="1703324"/>
                </a:lnTo>
                <a:close/>
              </a:path>
              <a:path w="2529840" h="2529840">
                <a:moveTo>
                  <a:pt x="745998" y="1614424"/>
                </a:moveTo>
                <a:lnTo>
                  <a:pt x="733298" y="1614424"/>
                </a:lnTo>
                <a:lnTo>
                  <a:pt x="733298" y="1665224"/>
                </a:lnTo>
                <a:lnTo>
                  <a:pt x="745998" y="1665224"/>
                </a:lnTo>
                <a:lnTo>
                  <a:pt x="745998" y="1614424"/>
                </a:lnTo>
                <a:close/>
              </a:path>
              <a:path w="2529840" h="2529840">
                <a:moveTo>
                  <a:pt x="745998" y="1525524"/>
                </a:moveTo>
                <a:lnTo>
                  <a:pt x="733298" y="1525524"/>
                </a:lnTo>
                <a:lnTo>
                  <a:pt x="733298" y="1576324"/>
                </a:lnTo>
                <a:lnTo>
                  <a:pt x="745998" y="1576324"/>
                </a:lnTo>
                <a:lnTo>
                  <a:pt x="745998" y="1525524"/>
                </a:lnTo>
                <a:close/>
              </a:path>
              <a:path w="2529840" h="2529840">
                <a:moveTo>
                  <a:pt x="745998" y="1436624"/>
                </a:moveTo>
                <a:lnTo>
                  <a:pt x="733298" y="1436624"/>
                </a:lnTo>
                <a:lnTo>
                  <a:pt x="733298" y="1487424"/>
                </a:lnTo>
                <a:lnTo>
                  <a:pt x="745998" y="1487424"/>
                </a:lnTo>
                <a:lnTo>
                  <a:pt x="745998" y="1436624"/>
                </a:lnTo>
                <a:close/>
              </a:path>
              <a:path w="2529840" h="2529840">
                <a:moveTo>
                  <a:pt x="745998" y="1372616"/>
                </a:moveTo>
                <a:lnTo>
                  <a:pt x="743204" y="1369822"/>
                </a:lnTo>
                <a:lnTo>
                  <a:pt x="711200" y="1369822"/>
                </a:lnTo>
                <a:lnTo>
                  <a:pt x="711200" y="1382522"/>
                </a:lnTo>
                <a:lnTo>
                  <a:pt x="733298" y="1382522"/>
                </a:lnTo>
                <a:lnTo>
                  <a:pt x="733298" y="1398524"/>
                </a:lnTo>
                <a:lnTo>
                  <a:pt x="745998" y="1398524"/>
                </a:lnTo>
                <a:lnTo>
                  <a:pt x="745998" y="1382522"/>
                </a:lnTo>
                <a:lnTo>
                  <a:pt x="745998" y="1376172"/>
                </a:lnTo>
                <a:lnTo>
                  <a:pt x="745998" y="1372616"/>
                </a:lnTo>
                <a:close/>
              </a:path>
              <a:path w="2529840" h="2529840">
                <a:moveTo>
                  <a:pt x="802640" y="2484882"/>
                </a:moveTo>
                <a:lnTo>
                  <a:pt x="751840" y="2484882"/>
                </a:lnTo>
                <a:lnTo>
                  <a:pt x="751840" y="2497582"/>
                </a:lnTo>
                <a:lnTo>
                  <a:pt x="802640" y="2497582"/>
                </a:lnTo>
                <a:lnTo>
                  <a:pt x="802640" y="2484882"/>
                </a:lnTo>
                <a:close/>
              </a:path>
              <a:path w="2529840" h="2529840">
                <a:moveTo>
                  <a:pt x="891540" y="2484882"/>
                </a:moveTo>
                <a:lnTo>
                  <a:pt x="840740" y="2484882"/>
                </a:lnTo>
                <a:lnTo>
                  <a:pt x="840740" y="2497582"/>
                </a:lnTo>
                <a:lnTo>
                  <a:pt x="891540" y="2497582"/>
                </a:lnTo>
                <a:lnTo>
                  <a:pt x="891540" y="2484882"/>
                </a:lnTo>
                <a:close/>
              </a:path>
              <a:path w="2529840" h="2529840">
                <a:moveTo>
                  <a:pt x="980440" y="2484882"/>
                </a:moveTo>
                <a:lnTo>
                  <a:pt x="929640" y="2484882"/>
                </a:lnTo>
                <a:lnTo>
                  <a:pt x="929640" y="2497582"/>
                </a:lnTo>
                <a:lnTo>
                  <a:pt x="980440" y="2497582"/>
                </a:lnTo>
                <a:lnTo>
                  <a:pt x="980440" y="2484882"/>
                </a:lnTo>
                <a:close/>
              </a:path>
              <a:path w="2529840" h="2529840">
                <a:moveTo>
                  <a:pt x="1069340" y="2484882"/>
                </a:moveTo>
                <a:lnTo>
                  <a:pt x="1018540" y="2484882"/>
                </a:lnTo>
                <a:lnTo>
                  <a:pt x="1018540" y="2497582"/>
                </a:lnTo>
                <a:lnTo>
                  <a:pt x="1069340" y="2497582"/>
                </a:lnTo>
                <a:lnTo>
                  <a:pt x="1069340" y="2484882"/>
                </a:lnTo>
                <a:close/>
              </a:path>
              <a:path w="2529840" h="2529840">
                <a:moveTo>
                  <a:pt x="1158240" y="2484882"/>
                </a:moveTo>
                <a:lnTo>
                  <a:pt x="1107440" y="2484882"/>
                </a:lnTo>
                <a:lnTo>
                  <a:pt x="1107440" y="2497582"/>
                </a:lnTo>
                <a:lnTo>
                  <a:pt x="1158240" y="2497582"/>
                </a:lnTo>
                <a:lnTo>
                  <a:pt x="1158240" y="2484882"/>
                </a:lnTo>
                <a:close/>
              </a:path>
              <a:path w="2529840" h="2529840">
                <a:moveTo>
                  <a:pt x="1247140" y="2484882"/>
                </a:moveTo>
                <a:lnTo>
                  <a:pt x="1196340" y="2484882"/>
                </a:lnTo>
                <a:lnTo>
                  <a:pt x="1196340" y="2497582"/>
                </a:lnTo>
                <a:lnTo>
                  <a:pt x="1247140" y="2497582"/>
                </a:lnTo>
                <a:lnTo>
                  <a:pt x="1247140" y="2484882"/>
                </a:lnTo>
                <a:close/>
              </a:path>
              <a:path w="2529840" h="2529840">
                <a:moveTo>
                  <a:pt x="1336040" y="2484882"/>
                </a:moveTo>
                <a:lnTo>
                  <a:pt x="1285240" y="2484882"/>
                </a:lnTo>
                <a:lnTo>
                  <a:pt x="1285240" y="2497582"/>
                </a:lnTo>
                <a:lnTo>
                  <a:pt x="1336040" y="2497582"/>
                </a:lnTo>
                <a:lnTo>
                  <a:pt x="1336040" y="2484882"/>
                </a:lnTo>
                <a:close/>
              </a:path>
              <a:path w="2529840" h="2529840">
                <a:moveTo>
                  <a:pt x="1479423" y="2491232"/>
                </a:moveTo>
                <a:lnTo>
                  <a:pt x="1466723" y="2484882"/>
                </a:lnTo>
                <a:lnTo>
                  <a:pt x="1403223" y="2453132"/>
                </a:lnTo>
                <a:lnTo>
                  <a:pt x="1403223" y="2484882"/>
                </a:lnTo>
                <a:lnTo>
                  <a:pt x="1374140" y="2484882"/>
                </a:lnTo>
                <a:lnTo>
                  <a:pt x="1374140" y="2497582"/>
                </a:lnTo>
                <a:lnTo>
                  <a:pt x="1403223" y="2497582"/>
                </a:lnTo>
                <a:lnTo>
                  <a:pt x="1403223" y="2529332"/>
                </a:lnTo>
                <a:lnTo>
                  <a:pt x="1466723" y="2497582"/>
                </a:lnTo>
                <a:lnTo>
                  <a:pt x="1479423" y="2491232"/>
                </a:lnTo>
                <a:close/>
              </a:path>
              <a:path w="2529840" h="2529840">
                <a:moveTo>
                  <a:pt x="1562227" y="451993"/>
                </a:moveTo>
                <a:lnTo>
                  <a:pt x="1549527" y="451993"/>
                </a:lnTo>
                <a:lnTo>
                  <a:pt x="1549527" y="488950"/>
                </a:lnTo>
                <a:lnTo>
                  <a:pt x="1548384" y="488950"/>
                </a:lnTo>
                <a:lnTo>
                  <a:pt x="1548384" y="501650"/>
                </a:lnTo>
                <a:lnTo>
                  <a:pt x="1559306" y="501650"/>
                </a:lnTo>
                <a:lnTo>
                  <a:pt x="1562227" y="498856"/>
                </a:lnTo>
                <a:lnTo>
                  <a:pt x="1562227" y="495300"/>
                </a:lnTo>
                <a:lnTo>
                  <a:pt x="1562227" y="488950"/>
                </a:lnTo>
                <a:lnTo>
                  <a:pt x="1562227" y="451993"/>
                </a:lnTo>
                <a:close/>
              </a:path>
              <a:path w="2529840" h="2529840">
                <a:moveTo>
                  <a:pt x="1562227" y="363093"/>
                </a:moveTo>
                <a:lnTo>
                  <a:pt x="1549527" y="363093"/>
                </a:lnTo>
                <a:lnTo>
                  <a:pt x="1549527" y="413893"/>
                </a:lnTo>
                <a:lnTo>
                  <a:pt x="1562227" y="413893"/>
                </a:lnTo>
                <a:lnTo>
                  <a:pt x="1562227" y="363093"/>
                </a:lnTo>
                <a:close/>
              </a:path>
              <a:path w="2529840" h="2529840">
                <a:moveTo>
                  <a:pt x="1562227" y="274193"/>
                </a:moveTo>
                <a:lnTo>
                  <a:pt x="1549527" y="274193"/>
                </a:lnTo>
                <a:lnTo>
                  <a:pt x="1549527" y="324993"/>
                </a:lnTo>
                <a:lnTo>
                  <a:pt x="1562227" y="324993"/>
                </a:lnTo>
                <a:lnTo>
                  <a:pt x="1562227" y="274193"/>
                </a:lnTo>
                <a:close/>
              </a:path>
              <a:path w="2529840" h="2529840">
                <a:moveTo>
                  <a:pt x="1562227" y="185293"/>
                </a:moveTo>
                <a:lnTo>
                  <a:pt x="1549527" y="185293"/>
                </a:lnTo>
                <a:lnTo>
                  <a:pt x="1549527" y="236093"/>
                </a:lnTo>
                <a:lnTo>
                  <a:pt x="1562227" y="236093"/>
                </a:lnTo>
                <a:lnTo>
                  <a:pt x="1562227" y="185293"/>
                </a:lnTo>
                <a:close/>
              </a:path>
              <a:path w="2529840" h="2529840">
                <a:moveTo>
                  <a:pt x="1562227" y="96393"/>
                </a:moveTo>
                <a:lnTo>
                  <a:pt x="1549527" y="96393"/>
                </a:lnTo>
                <a:lnTo>
                  <a:pt x="1549527" y="147193"/>
                </a:lnTo>
                <a:lnTo>
                  <a:pt x="1562227" y="147193"/>
                </a:lnTo>
                <a:lnTo>
                  <a:pt x="1562227" y="96393"/>
                </a:lnTo>
                <a:close/>
              </a:path>
              <a:path w="2529840" h="2529840">
                <a:moveTo>
                  <a:pt x="1586484" y="31750"/>
                </a:moveTo>
                <a:lnTo>
                  <a:pt x="1552321" y="31750"/>
                </a:lnTo>
                <a:lnTo>
                  <a:pt x="1549527" y="34544"/>
                </a:lnTo>
                <a:lnTo>
                  <a:pt x="1549527" y="58293"/>
                </a:lnTo>
                <a:lnTo>
                  <a:pt x="1562227" y="58293"/>
                </a:lnTo>
                <a:lnTo>
                  <a:pt x="1562227" y="44450"/>
                </a:lnTo>
                <a:lnTo>
                  <a:pt x="1586484" y="44450"/>
                </a:lnTo>
                <a:lnTo>
                  <a:pt x="1586484" y="38100"/>
                </a:lnTo>
                <a:lnTo>
                  <a:pt x="1586484" y="31750"/>
                </a:lnTo>
                <a:close/>
              </a:path>
              <a:path w="2529840" h="2529840">
                <a:moveTo>
                  <a:pt x="1675384" y="31750"/>
                </a:moveTo>
                <a:lnTo>
                  <a:pt x="1624584" y="31750"/>
                </a:lnTo>
                <a:lnTo>
                  <a:pt x="1624584" y="44450"/>
                </a:lnTo>
                <a:lnTo>
                  <a:pt x="1675384" y="44450"/>
                </a:lnTo>
                <a:lnTo>
                  <a:pt x="1675384" y="31750"/>
                </a:lnTo>
                <a:close/>
              </a:path>
              <a:path w="2529840" h="2529840">
                <a:moveTo>
                  <a:pt x="1764284" y="31750"/>
                </a:moveTo>
                <a:lnTo>
                  <a:pt x="1713484" y="31750"/>
                </a:lnTo>
                <a:lnTo>
                  <a:pt x="1713484" y="44450"/>
                </a:lnTo>
                <a:lnTo>
                  <a:pt x="1764284" y="44450"/>
                </a:lnTo>
                <a:lnTo>
                  <a:pt x="1764284" y="31750"/>
                </a:lnTo>
                <a:close/>
              </a:path>
              <a:path w="2529840" h="2529840">
                <a:moveTo>
                  <a:pt x="1853184" y="31750"/>
                </a:moveTo>
                <a:lnTo>
                  <a:pt x="1802384" y="31750"/>
                </a:lnTo>
                <a:lnTo>
                  <a:pt x="1802384" y="44450"/>
                </a:lnTo>
                <a:lnTo>
                  <a:pt x="1853184" y="44450"/>
                </a:lnTo>
                <a:lnTo>
                  <a:pt x="1853184" y="31750"/>
                </a:lnTo>
                <a:close/>
              </a:path>
              <a:path w="2529840" h="2529840">
                <a:moveTo>
                  <a:pt x="1942084" y="31750"/>
                </a:moveTo>
                <a:lnTo>
                  <a:pt x="1891284" y="31750"/>
                </a:lnTo>
                <a:lnTo>
                  <a:pt x="1891284" y="44450"/>
                </a:lnTo>
                <a:lnTo>
                  <a:pt x="1942084" y="44450"/>
                </a:lnTo>
                <a:lnTo>
                  <a:pt x="1942084" y="31750"/>
                </a:lnTo>
                <a:close/>
              </a:path>
              <a:path w="2529840" h="2529840">
                <a:moveTo>
                  <a:pt x="2030984" y="31750"/>
                </a:moveTo>
                <a:lnTo>
                  <a:pt x="1980184" y="31750"/>
                </a:lnTo>
                <a:lnTo>
                  <a:pt x="1980184" y="44450"/>
                </a:lnTo>
                <a:lnTo>
                  <a:pt x="2030984" y="44450"/>
                </a:lnTo>
                <a:lnTo>
                  <a:pt x="2030984" y="31750"/>
                </a:lnTo>
                <a:close/>
              </a:path>
              <a:path w="2529840" h="2529840">
                <a:moveTo>
                  <a:pt x="2119884" y="31750"/>
                </a:moveTo>
                <a:lnTo>
                  <a:pt x="2069084" y="31750"/>
                </a:lnTo>
                <a:lnTo>
                  <a:pt x="2069084" y="44450"/>
                </a:lnTo>
                <a:lnTo>
                  <a:pt x="2119884" y="44450"/>
                </a:lnTo>
                <a:lnTo>
                  <a:pt x="2119884" y="31750"/>
                </a:lnTo>
                <a:close/>
              </a:path>
              <a:path w="2529840" h="2529840">
                <a:moveTo>
                  <a:pt x="2208784" y="31750"/>
                </a:moveTo>
                <a:lnTo>
                  <a:pt x="2157984" y="31750"/>
                </a:lnTo>
                <a:lnTo>
                  <a:pt x="2157984" y="44450"/>
                </a:lnTo>
                <a:lnTo>
                  <a:pt x="2208784" y="44450"/>
                </a:lnTo>
                <a:lnTo>
                  <a:pt x="2208784" y="31750"/>
                </a:lnTo>
                <a:close/>
              </a:path>
              <a:path w="2529840" h="2529840">
                <a:moveTo>
                  <a:pt x="2297684" y="31750"/>
                </a:moveTo>
                <a:lnTo>
                  <a:pt x="2246884" y="31750"/>
                </a:lnTo>
                <a:lnTo>
                  <a:pt x="2246884" y="44450"/>
                </a:lnTo>
                <a:lnTo>
                  <a:pt x="2297684" y="44450"/>
                </a:lnTo>
                <a:lnTo>
                  <a:pt x="2297684" y="31750"/>
                </a:lnTo>
                <a:close/>
              </a:path>
              <a:path w="2529840" h="2529840">
                <a:moveTo>
                  <a:pt x="2386584" y="31750"/>
                </a:moveTo>
                <a:lnTo>
                  <a:pt x="2335784" y="31750"/>
                </a:lnTo>
                <a:lnTo>
                  <a:pt x="2335784" y="44450"/>
                </a:lnTo>
                <a:lnTo>
                  <a:pt x="2386584" y="44450"/>
                </a:lnTo>
                <a:lnTo>
                  <a:pt x="2386584" y="31750"/>
                </a:lnTo>
                <a:close/>
              </a:path>
              <a:path w="2529840" h="2529840">
                <a:moveTo>
                  <a:pt x="2529713" y="38100"/>
                </a:moveTo>
                <a:lnTo>
                  <a:pt x="2517013" y="31750"/>
                </a:lnTo>
                <a:lnTo>
                  <a:pt x="2453513" y="0"/>
                </a:lnTo>
                <a:lnTo>
                  <a:pt x="2453513" y="31750"/>
                </a:lnTo>
                <a:lnTo>
                  <a:pt x="2424684" y="31750"/>
                </a:lnTo>
                <a:lnTo>
                  <a:pt x="2424684" y="44450"/>
                </a:lnTo>
                <a:lnTo>
                  <a:pt x="2453513" y="44450"/>
                </a:lnTo>
                <a:lnTo>
                  <a:pt x="2453513" y="76200"/>
                </a:lnTo>
                <a:lnTo>
                  <a:pt x="2517013" y="44450"/>
                </a:lnTo>
                <a:lnTo>
                  <a:pt x="252971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3632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Register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model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633" y="2194940"/>
            <a:ext cx="11129645" cy="162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egoe UI Semilight"/>
                <a:cs typeface="Segoe UI Semilight"/>
              </a:rPr>
              <a:t>This</a:t>
            </a:r>
            <a:r>
              <a:rPr dirty="0" sz="1800" spc="-10">
                <a:latin typeface="Segoe UI Semilight"/>
                <a:cs typeface="Segoe UI Semilight"/>
              </a:rPr>
              <a:t> wrote</a:t>
            </a:r>
            <a:r>
              <a:rPr dirty="0" sz="1800">
                <a:latin typeface="Segoe UI Semilight"/>
                <a:cs typeface="Segoe UI Semilight"/>
              </a:rPr>
              <a:t> the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file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‘</a:t>
            </a:r>
            <a:r>
              <a:rPr dirty="0" sz="1800" spc="-5">
                <a:solidFill>
                  <a:srgbClr val="50E6FF"/>
                </a:solidFill>
                <a:latin typeface="Segoe UI Semilight"/>
                <a:cs typeface="Segoe UI Semilight"/>
              </a:rPr>
              <a:t>outputs/sklearn_mnist_model.pkl</a:t>
            </a:r>
            <a:r>
              <a:rPr dirty="0" sz="1800" spc="-5">
                <a:latin typeface="Segoe UI Semilight"/>
                <a:cs typeface="Segoe UI Semilight"/>
              </a:rPr>
              <a:t>’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in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directory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named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 spc="-15">
                <a:latin typeface="Segoe UI Semilight"/>
                <a:cs typeface="Segoe UI Semilight"/>
              </a:rPr>
              <a:t>‘</a:t>
            </a:r>
            <a:r>
              <a:rPr dirty="0" sz="1800" spc="-15">
                <a:solidFill>
                  <a:srgbClr val="50E6FF"/>
                </a:solidFill>
                <a:latin typeface="Segoe UI Semilight"/>
                <a:cs typeface="Segoe UI Semilight"/>
              </a:rPr>
              <a:t>outputs</a:t>
            </a:r>
            <a:r>
              <a:rPr dirty="0" sz="1800" spc="-15">
                <a:latin typeface="Segoe UI Semilight"/>
                <a:cs typeface="Segoe UI Semilight"/>
              </a:rPr>
              <a:t>’ </a:t>
            </a:r>
            <a:r>
              <a:rPr dirty="0" sz="1800">
                <a:latin typeface="Segoe UI Semilight"/>
                <a:cs typeface="Segoe UI Semilight"/>
              </a:rPr>
              <a:t>in the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VM </a:t>
            </a:r>
            <a:r>
              <a:rPr dirty="0" sz="1800" spc="-20">
                <a:latin typeface="Segoe UI Semilight"/>
                <a:cs typeface="Segoe UI Semilight"/>
              </a:rPr>
              <a:t>of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cluster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where</a:t>
            </a:r>
            <a:endParaRPr sz="1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3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job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is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executed.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50E6FF"/>
                </a:solidFill>
                <a:latin typeface="Segoe UI Semilight"/>
                <a:cs typeface="Segoe UI Semilight"/>
              </a:rPr>
              <a:t>outputs</a:t>
            </a:r>
            <a:r>
              <a:rPr dirty="0" sz="1800" spc="-5">
                <a:solidFill>
                  <a:srgbClr val="50E6FF"/>
                </a:solidFill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is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special </a:t>
            </a:r>
            <a:r>
              <a:rPr dirty="0" sz="1800">
                <a:latin typeface="Segoe UI Semilight"/>
                <a:cs typeface="Segoe UI Semilight"/>
              </a:rPr>
              <a:t>directory in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that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all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content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in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this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directory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is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automatically</a:t>
            </a:r>
            <a:r>
              <a:rPr dirty="0" sz="1800" spc="-5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uploaded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to</a:t>
            </a:r>
            <a:r>
              <a:rPr dirty="0" sz="1800" spc="-10">
                <a:latin typeface="Segoe UI Semilight"/>
                <a:cs typeface="Segoe UI Semilight"/>
              </a:rPr>
              <a:t> your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workspace.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Segoe UI Semilight"/>
                <a:cs typeface="Segoe UI Semilight"/>
              </a:rPr>
              <a:t>This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content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appears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in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run</a:t>
            </a:r>
            <a:r>
              <a:rPr dirty="0" sz="1800" spc="-10">
                <a:latin typeface="Segoe UI Semilight"/>
                <a:cs typeface="Segoe UI Semilight"/>
              </a:rPr>
              <a:t> record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in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experiment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under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your </a:t>
            </a:r>
            <a:r>
              <a:rPr dirty="0" sz="1800" spc="-5">
                <a:latin typeface="Segoe UI Semilight"/>
                <a:cs typeface="Segoe UI Semilight"/>
              </a:rPr>
              <a:t>workspace.</a:t>
            </a:r>
            <a:endParaRPr sz="1800">
              <a:latin typeface="Segoe UI Semilight"/>
              <a:cs typeface="Segoe UI Semilight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Segoe UI Semilight"/>
                <a:cs typeface="Segoe UI Semilight"/>
              </a:rPr>
              <a:t>Hence,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model file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is </a:t>
            </a:r>
            <a:r>
              <a:rPr dirty="0" sz="1800" spc="-5">
                <a:latin typeface="Segoe UI Semilight"/>
                <a:cs typeface="Segoe UI Semilight"/>
              </a:rPr>
              <a:t>now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also </a:t>
            </a:r>
            <a:r>
              <a:rPr dirty="0" sz="1800" spc="-5">
                <a:latin typeface="Segoe UI Semilight"/>
                <a:cs typeface="Segoe UI Semilight"/>
              </a:rPr>
              <a:t>available</a:t>
            </a:r>
            <a:r>
              <a:rPr dirty="0" sz="1800" spc="-2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in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your </a:t>
            </a:r>
            <a:r>
              <a:rPr dirty="0" sz="1800" spc="-5">
                <a:latin typeface="Segoe UI Semilight"/>
                <a:cs typeface="Segoe UI Semilight"/>
              </a:rPr>
              <a:t>workspace.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868" y="1658111"/>
            <a:ext cx="11137900" cy="4572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971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65"/>
              </a:spcBef>
            </a:pPr>
            <a:r>
              <a:rPr dirty="0" sz="1600" spc="-10">
                <a:latin typeface="Consolas"/>
                <a:cs typeface="Consolas"/>
              </a:rPr>
              <a:t>joblib.dump(value=clf,</a:t>
            </a:r>
            <a:r>
              <a:rPr dirty="0" sz="1600" spc="9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filename=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'outputs/sklearn_mnist_model.pkl'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633" y="1207769"/>
            <a:ext cx="448945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5">
                <a:latin typeface="Segoe UI Semilight"/>
                <a:cs typeface="Segoe UI Semilight"/>
              </a:rPr>
              <a:t>Recall</a:t>
            </a:r>
            <a:r>
              <a:rPr dirty="0" sz="1750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that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the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last</a:t>
            </a:r>
            <a:r>
              <a:rPr dirty="0" sz="1750">
                <a:latin typeface="Segoe UI Semilight"/>
                <a:cs typeface="Segoe UI Semilight"/>
              </a:rPr>
              <a:t> step</a:t>
            </a:r>
            <a:r>
              <a:rPr dirty="0" sz="1750" spc="-10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in</a:t>
            </a:r>
            <a:r>
              <a:rPr dirty="0" sz="1750" spc="10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the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training</a:t>
            </a:r>
            <a:r>
              <a:rPr dirty="0" sz="1750" spc="15">
                <a:latin typeface="Segoe UI Semilight"/>
                <a:cs typeface="Segoe UI Semilight"/>
              </a:rPr>
              <a:t> </a:t>
            </a:r>
            <a:r>
              <a:rPr dirty="0" sz="1750" spc="5">
                <a:latin typeface="Segoe UI Semilight"/>
                <a:cs typeface="Segoe UI Semilight"/>
              </a:rPr>
              <a:t>script</a:t>
            </a:r>
            <a:r>
              <a:rPr dirty="0" sz="1750" spc="-5">
                <a:latin typeface="Segoe UI Semilight"/>
                <a:cs typeface="Segoe UI Semilight"/>
              </a:rPr>
              <a:t> </a:t>
            </a:r>
            <a:r>
              <a:rPr dirty="0" sz="1750">
                <a:latin typeface="Segoe UI Semilight"/>
                <a:cs typeface="Segoe UI Semilight"/>
              </a:rPr>
              <a:t>is:</a:t>
            </a:r>
            <a:endParaRPr sz="175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7868" y="4343400"/>
            <a:ext cx="11137900" cy="11887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95885" rIns="0" bIns="0" rtlCol="0" vert="horz">
            <a:spAutoFit/>
          </a:bodyPr>
          <a:lstStyle/>
          <a:p>
            <a:pPr marL="91440" marR="6923405">
              <a:lnSpc>
                <a:spcPct val="100000"/>
              </a:lnSpc>
              <a:spcBef>
                <a:spcPts val="755"/>
              </a:spcBef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register the model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in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 workspace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run.register_model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3315335" marR="281114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model_name=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'sklearn_mnist’</a:t>
            </a:r>
            <a:r>
              <a:rPr dirty="0" sz="1600" spc="-10">
                <a:latin typeface="Consolas"/>
                <a:cs typeface="Consolas"/>
              </a:rPr>
              <a:t>,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model_path=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'outputs/sklearn_mnist_model.pkl’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633" y="5788253"/>
            <a:ext cx="5532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model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is</a:t>
            </a:r>
            <a:r>
              <a:rPr dirty="0" sz="1800" spc="-5">
                <a:latin typeface="Segoe UI Semilight"/>
                <a:cs typeface="Segoe UI Semilight"/>
              </a:rPr>
              <a:t> now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available</a:t>
            </a:r>
            <a:r>
              <a:rPr dirty="0" sz="1800" spc="-3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to</a:t>
            </a:r>
            <a:r>
              <a:rPr dirty="0" sz="1800" spc="-10">
                <a:latin typeface="Segoe UI Semilight"/>
                <a:cs typeface="Segoe UI Semilight"/>
              </a:rPr>
              <a:t> query,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examine,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or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deploy</a:t>
            </a:r>
            <a:endParaRPr sz="1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35204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Deploy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Model</a:t>
            </a:r>
            <a:endParaRPr sz="2400">
              <a:latin typeface="Segoe UI Semilight"/>
              <a:cs typeface="Segoe UI Semi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740" y="1136903"/>
            <a:ext cx="11452860" cy="307975"/>
            <a:chOff x="586740" y="1136903"/>
            <a:chExt cx="11452860" cy="307975"/>
          </a:xfrm>
        </p:grpSpPr>
        <p:sp>
          <p:nvSpPr>
            <p:cNvPr id="4" name="object 4"/>
            <p:cNvSpPr/>
            <p:nvPr/>
          </p:nvSpPr>
          <p:spPr>
            <a:xfrm>
              <a:off x="586740" y="1136903"/>
              <a:ext cx="11452860" cy="307975"/>
            </a:xfrm>
            <a:custGeom>
              <a:avLst/>
              <a:gdLst/>
              <a:ahLst/>
              <a:cxnLst/>
              <a:rect l="l" t="t" r="r" b="b"/>
              <a:pathLst>
                <a:path w="11452860" h="307975">
                  <a:moveTo>
                    <a:pt x="114528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452860" y="307848"/>
                  </a:lnTo>
                  <a:lnTo>
                    <a:pt x="11452860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89" y="1195704"/>
              <a:ext cx="10995025" cy="24815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446" y="2379091"/>
            <a:ext cx="5116715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136" y="2766314"/>
            <a:ext cx="779627" cy="2406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7088" y="2767202"/>
            <a:ext cx="2152650" cy="2410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5379" y="2868286"/>
            <a:ext cx="127254" cy="111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1136" y="3148202"/>
            <a:ext cx="827125" cy="2397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5002" y="3249286"/>
            <a:ext cx="127254" cy="111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6711" y="3139058"/>
            <a:ext cx="2452242" cy="1935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1136" y="3529203"/>
            <a:ext cx="824712" cy="2397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5002" y="3630286"/>
            <a:ext cx="127254" cy="111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6711" y="3520059"/>
            <a:ext cx="2522347" cy="2501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1136" y="3910203"/>
            <a:ext cx="844778" cy="2397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1098" y="4011286"/>
            <a:ext cx="127254" cy="111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00554" y="3903090"/>
            <a:ext cx="1507870" cy="248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1C5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6251" y="6094"/>
            <a:ext cx="9174480" cy="68442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-58603" y="628269"/>
            <a:ext cx="567055" cy="5342890"/>
          </a:xfrm>
          <a:prstGeom prst="rect">
            <a:avLst/>
          </a:prstGeom>
        </p:spPr>
        <p:txBody>
          <a:bodyPr wrap="square" lIns="0" tIns="450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3200" spc="-8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dirty="0" sz="3200" spc="-100">
                <a:solidFill>
                  <a:srgbClr val="FFFFFF"/>
                </a:solidFill>
                <a:latin typeface="Segoe UI Light"/>
                <a:cs typeface="Segoe UI Light"/>
              </a:rPr>
              <a:t>z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dirty="0" sz="3200" spc="-10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dirty="0" sz="320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dirty="0" sz="3200" spc="-24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dirty="0" sz="3200" spc="-85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dirty="0" sz="3200" spc="-9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dirty="0" sz="3200" spc="-11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dirty="0" sz="320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dirty="0" sz="3200" spc="-254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dirty="0" sz="3200" spc="-85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dirty="0" sz="3200" spc="-100">
                <a:solidFill>
                  <a:srgbClr val="FFFFFF"/>
                </a:solidFill>
                <a:latin typeface="Segoe UI Light"/>
                <a:cs typeface="Segoe UI Light"/>
              </a:rPr>
              <a:t>ar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dirty="0" sz="3200" spc="-11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dirty="0" sz="320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dirty="0" sz="3200" spc="-235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dirty="0" sz="3200" spc="-85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dirty="0" sz="3200" spc="-100">
                <a:solidFill>
                  <a:srgbClr val="FFFFFF"/>
                </a:solidFill>
                <a:latin typeface="Segoe UI Light"/>
                <a:cs typeface="Segoe UI Light"/>
              </a:rPr>
              <a:t>at</a:t>
            </a:r>
            <a:r>
              <a:rPr dirty="0" sz="3200" spc="-95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dirty="0" sz="3200" spc="-11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dirty="0" sz="3200" spc="-9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dirty="0" sz="320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731" y="6179819"/>
            <a:ext cx="11610340" cy="678180"/>
          </a:xfrm>
          <a:custGeom>
            <a:avLst/>
            <a:gdLst/>
            <a:ahLst/>
            <a:cxnLst/>
            <a:rect l="l" t="t" r="r" b="b"/>
            <a:pathLst>
              <a:path w="11610340" h="678179">
                <a:moveTo>
                  <a:pt x="11609832" y="0"/>
                </a:moveTo>
                <a:lnTo>
                  <a:pt x="0" y="0"/>
                </a:lnTo>
                <a:lnTo>
                  <a:pt x="0" y="678177"/>
                </a:lnTo>
                <a:lnTo>
                  <a:pt x="11609832" y="678177"/>
                </a:lnTo>
                <a:lnTo>
                  <a:pt x="11609832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44821" y="6289344"/>
            <a:ext cx="2562860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595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CPU,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FPGA,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GPU,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IoT</a:t>
            </a:r>
            <a:endParaRPr sz="1400">
              <a:latin typeface="Segoe UI"/>
              <a:cs typeface="Segoe UI"/>
            </a:endParaRPr>
          </a:p>
          <a:p>
            <a:pPr algn="ctr">
              <a:lnSpc>
                <a:spcPts val="1595"/>
              </a:lnSpc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Lake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 /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Storage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9551" y="5396484"/>
            <a:ext cx="833755" cy="58674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22555" rIns="0" bIns="0" rtlCol="0" vert="horz">
            <a:spAutoFit/>
          </a:bodyPr>
          <a:lstStyle/>
          <a:p>
            <a:pPr marL="267970">
              <a:lnSpc>
                <a:spcPct val="100000"/>
              </a:lnSpc>
              <a:spcBef>
                <a:spcPts val="965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HDI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636" y="5388864"/>
            <a:ext cx="1094740" cy="58547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46050" rIns="0" bIns="0" rtlCol="0" vert="horz">
            <a:spAutoFit/>
          </a:bodyPr>
          <a:lstStyle/>
          <a:p>
            <a:pPr marL="433070" marR="176530" indent="-248920">
              <a:lnSpc>
                <a:spcPts val="1510"/>
              </a:lnSpc>
              <a:spcBef>
                <a:spcPts val="1150"/>
              </a:spcBef>
            </a:pP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OS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OS 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DB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636" y="4582667"/>
            <a:ext cx="1671955" cy="58547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00965" rIns="0" bIns="0" rtlCol="0" vert="horz">
            <a:spAutoFit/>
          </a:bodyPr>
          <a:lstStyle/>
          <a:p>
            <a:pPr marL="583565" marR="457200" indent="-119380">
              <a:lnSpc>
                <a:spcPts val="1510"/>
              </a:lnSpc>
              <a:spcBef>
                <a:spcPts val="79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dirty="0" sz="1400" spc="-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ML </a:t>
            </a:r>
            <a:r>
              <a:rPr dirty="0" sz="1400" spc="-3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Studio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4055" y="5396484"/>
            <a:ext cx="960119" cy="58674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22555" rIns="0" bIns="0" rtlCol="0" vert="horz">
            <a:spAutoFit/>
          </a:bodyPr>
          <a:lstStyle/>
          <a:p>
            <a:pPr marL="234950">
              <a:lnSpc>
                <a:spcPts val="1595"/>
              </a:lnSpc>
              <a:spcBef>
                <a:spcPts val="965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DSVM</a:t>
            </a:r>
            <a:endParaRPr sz="1400">
              <a:latin typeface="Segoe UI"/>
              <a:cs typeface="Segoe UI"/>
            </a:endParaRPr>
          </a:p>
          <a:p>
            <a:pPr marL="186055">
              <a:lnSpc>
                <a:spcPts val="1595"/>
              </a:lnSpc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/</a:t>
            </a:r>
            <a:r>
              <a:rPr dirty="0" sz="1400" spc="-9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DLVM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2380" y="5404103"/>
            <a:ext cx="1009015" cy="58547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46050" rIns="0" bIns="0" rtlCol="0" vert="horz">
            <a:spAutoFit/>
          </a:bodyPr>
          <a:lstStyle/>
          <a:p>
            <a:pPr marL="335915" marR="220345" indent="-106680">
              <a:lnSpc>
                <a:spcPts val="1510"/>
              </a:lnSpc>
              <a:spcBef>
                <a:spcPts val="1150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ch</a:t>
            </a:r>
            <a:r>
              <a:rPr dirty="0" sz="14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/ 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HPC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2331" y="5404103"/>
            <a:ext cx="960119" cy="58547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46050" rIns="0" bIns="0" rtlCol="0" vert="horz">
            <a:spAutoFit/>
          </a:bodyPr>
          <a:lstStyle/>
          <a:p>
            <a:pPr marL="347345" marR="256540" indent="-82550">
              <a:lnSpc>
                <a:spcPts val="1510"/>
              </a:lnSpc>
              <a:spcBef>
                <a:spcPts val="1150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AKS</a:t>
            </a:r>
            <a:r>
              <a:rPr dirty="0" sz="1400" spc="-9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dirty="0" sz="1400" spc="-3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Segoe UI"/>
                <a:cs typeface="Segoe UI"/>
              </a:rPr>
              <a:t>ACI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53571" y="5404103"/>
            <a:ext cx="1079500" cy="585470"/>
          </a:xfrm>
          <a:custGeom>
            <a:avLst/>
            <a:gdLst/>
            <a:ahLst/>
            <a:cxnLst/>
            <a:rect l="l" t="t" r="r" b="b"/>
            <a:pathLst>
              <a:path w="1079500" h="585470">
                <a:moveTo>
                  <a:pt x="1078992" y="0"/>
                </a:moveTo>
                <a:lnTo>
                  <a:pt x="0" y="0"/>
                </a:lnTo>
                <a:lnTo>
                  <a:pt x="0" y="585216"/>
                </a:lnTo>
                <a:lnTo>
                  <a:pt x="1078992" y="585216"/>
                </a:lnTo>
                <a:lnTo>
                  <a:pt x="1078992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385042" y="5512714"/>
            <a:ext cx="4191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Edge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88920" y="547116"/>
            <a:ext cx="1397635" cy="586740"/>
          </a:xfrm>
          <a:custGeom>
            <a:avLst/>
            <a:gdLst/>
            <a:ahLst/>
            <a:cxnLst/>
            <a:rect l="l" t="t" r="r" b="b"/>
            <a:pathLst>
              <a:path w="1397635" h="586740">
                <a:moveTo>
                  <a:pt x="1397508" y="0"/>
                </a:moveTo>
                <a:lnTo>
                  <a:pt x="0" y="0"/>
                </a:lnTo>
                <a:lnTo>
                  <a:pt x="0" y="586739"/>
                </a:lnTo>
                <a:lnTo>
                  <a:pt x="1397508" y="586739"/>
                </a:lnTo>
                <a:lnTo>
                  <a:pt x="1397508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79801" y="514350"/>
            <a:ext cx="1013460" cy="6235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ctr" marL="12065" marR="5080" indent="1905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Bot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Fr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work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/ 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43516" y="551687"/>
            <a:ext cx="2289175" cy="586740"/>
          </a:xfrm>
          <a:custGeom>
            <a:avLst/>
            <a:gdLst/>
            <a:ahLst/>
            <a:cxnLst/>
            <a:rect l="l" t="t" r="r" b="b"/>
            <a:pathLst>
              <a:path w="2289175" h="586740">
                <a:moveTo>
                  <a:pt x="2289048" y="0"/>
                </a:moveTo>
                <a:lnTo>
                  <a:pt x="0" y="0"/>
                </a:lnTo>
                <a:lnTo>
                  <a:pt x="0" y="586739"/>
                </a:lnTo>
                <a:lnTo>
                  <a:pt x="2289048" y="586739"/>
                </a:lnTo>
                <a:lnTo>
                  <a:pt x="2289048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023475" y="614933"/>
            <a:ext cx="1929764" cy="431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0">
              <a:lnSpc>
                <a:spcPts val="1595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Cortana</a:t>
            </a:r>
            <a:r>
              <a:rPr dirty="0" sz="1400" spc="-4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Other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AI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595"/>
              </a:lnSpc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Solutions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(Graph,</a:t>
            </a:r>
            <a:r>
              <a:rPr dirty="0" sz="14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TSI,</a:t>
            </a:r>
            <a:r>
              <a:rPr dirty="0" sz="14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…)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38971" y="551687"/>
            <a:ext cx="1211580" cy="586740"/>
          </a:xfrm>
          <a:custGeom>
            <a:avLst/>
            <a:gdLst/>
            <a:ahLst/>
            <a:cxnLst/>
            <a:rect l="l" t="t" r="r" b="b"/>
            <a:pathLst>
              <a:path w="1211579" h="586740">
                <a:moveTo>
                  <a:pt x="1211579" y="0"/>
                </a:moveTo>
                <a:lnTo>
                  <a:pt x="0" y="0"/>
                </a:lnTo>
                <a:lnTo>
                  <a:pt x="0" y="586739"/>
                </a:lnTo>
                <a:lnTo>
                  <a:pt x="1211579" y="586739"/>
                </a:lnTo>
                <a:lnTo>
                  <a:pt x="1211579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760714" y="614933"/>
            <a:ext cx="76962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65405" marR="5080" indent="-53340">
              <a:lnSpc>
                <a:spcPts val="1510"/>
              </a:lnSpc>
              <a:spcBef>
                <a:spcPts val="29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ogn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ti</a:t>
            </a:r>
            <a:r>
              <a:rPr dirty="0" sz="1400" spc="-15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e 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6636" y="551687"/>
            <a:ext cx="2159635" cy="586740"/>
          </a:xfrm>
          <a:custGeom>
            <a:avLst/>
            <a:gdLst/>
            <a:ahLst/>
            <a:cxnLst/>
            <a:rect l="l" t="t" r="r" b="b"/>
            <a:pathLst>
              <a:path w="2159635" h="586740">
                <a:moveTo>
                  <a:pt x="2159508" y="0"/>
                </a:moveTo>
                <a:lnTo>
                  <a:pt x="0" y="0"/>
                </a:lnTo>
                <a:lnTo>
                  <a:pt x="0" y="586739"/>
                </a:lnTo>
                <a:lnTo>
                  <a:pt x="2159508" y="586739"/>
                </a:lnTo>
                <a:lnTo>
                  <a:pt x="2159508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20597" y="710945"/>
            <a:ext cx="1348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Databricks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36807" y="2970276"/>
            <a:ext cx="1096010" cy="586740"/>
          </a:xfrm>
          <a:custGeom>
            <a:avLst/>
            <a:gdLst/>
            <a:ahLst/>
            <a:cxnLst/>
            <a:rect l="l" t="t" r="r" b="b"/>
            <a:pathLst>
              <a:path w="1096009" h="586739">
                <a:moveTo>
                  <a:pt x="1095755" y="0"/>
                </a:moveTo>
                <a:lnTo>
                  <a:pt x="0" y="0"/>
                </a:lnTo>
                <a:lnTo>
                  <a:pt x="0" y="586739"/>
                </a:lnTo>
                <a:lnTo>
                  <a:pt x="1095755" y="586739"/>
                </a:lnTo>
                <a:lnTo>
                  <a:pt x="1095755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272266" y="3129229"/>
            <a:ext cx="6248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L.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NET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35183" y="1357883"/>
            <a:ext cx="1897380" cy="586740"/>
          </a:xfrm>
          <a:custGeom>
            <a:avLst/>
            <a:gdLst/>
            <a:ahLst/>
            <a:cxnLst/>
            <a:rect l="l" t="t" r="r" b="b"/>
            <a:pathLst>
              <a:path w="1897379" h="586739">
                <a:moveTo>
                  <a:pt x="1897379" y="0"/>
                </a:moveTo>
                <a:lnTo>
                  <a:pt x="0" y="0"/>
                </a:lnTo>
                <a:lnTo>
                  <a:pt x="0" y="586739"/>
                </a:lnTo>
                <a:lnTo>
                  <a:pt x="1897379" y="586739"/>
                </a:lnTo>
                <a:lnTo>
                  <a:pt x="1897379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428223" y="1421130"/>
            <a:ext cx="151066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3683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Jupyter Notebook </a:t>
            </a:r>
            <a:r>
              <a:rPr dirty="0" sz="1400" spc="-3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dirty="0" sz="1400" spc="-3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Notebook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41280" y="4582667"/>
            <a:ext cx="1891664" cy="585470"/>
          </a:xfrm>
          <a:custGeom>
            <a:avLst/>
            <a:gdLst/>
            <a:ahLst/>
            <a:cxnLst/>
            <a:rect l="l" t="t" r="r" b="b"/>
            <a:pathLst>
              <a:path w="1891665" h="585470">
                <a:moveTo>
                  <a:pt x="1891283" y="0"/>
                </a:moveTo>
                <a:lnTo>
                  <a:pt x="0" y="0"/>
                </a:lnTo>
                <a:lnTo>
                  <a:pt x="0" y="585216"/>
                </a:lnTo>
                <a:lnTo>
                  <a:pt x="1891283" y="585216"/>
                </a:lnTo>
                <a:lnTo>
                  <a:pt x="1891283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443464" y="4646167"/>
            <a:ext cx="148844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88900" marR="5080" indent="-76200">
              <a:lnSpc>
                <a:spcPts val="1510"/>
              </a:lnSpc>
              <a:spcBef>
                <a:spcPts val="29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VS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Code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dirty="0" sz="1400" spc="-35">
                <a:solidFill>
                  <a:srgbClr val="FFFFFF"/>
                </a:solidFill>
                <a:latin typeface="Segoe UI"/>
                <a:cs typeface="Segoe UI"/>
              </a:rPr>
              <a:t>Tools </a:t>
            </a:r>
            <a:r>
              <a:rPr dirty="0" sz="1400" spc="-3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AI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Extensions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053571" y="3776471"/>
            <a:ext cx="1079500" cy="586740"/>
          </a:xfrm>
          <a:custGeom>
            <a:avLst/>
            <a:gdLst/>
            <a:ahLst/>
            <a:cxnLst/>
            <a:rect l="l" t="t" r="r" b="b"/>
            <a:pathLst>
              <a:path w="1079500" h="586739">
                <a:moveTo>
                  <a:pt x="1078992" y="0"/>
                </a:moveTo>
                <a:lnTo>
                  <a:pt x="0" y="0"/>
                </a:lnTo>
                <a:lnTo>
                  <a:pt x="0" y="586739"/>
                </a:lnTo>
                <a:lnTo>
                  <a:pt x="1078992" y="586739"/>
                </a:lnTo>
                <a:lnTo>
                  <a:pt x="1078992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276456" y="3839971"/>
            <a:ext cx="63500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154940">
              <a:lnSpc>
                <a:spcPts val="1510"/>
              </a:lnSpc>
              <a:spcBef>
                <a:spcPts val="295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R &amp;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1400" spc="-5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tudio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6636" y="1357883"/>
            <a:ext cx="1671955" cy="58674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100965" rIns="0" bIns="0" rtlCol="0" vert="horz">
            <a:spAutoFit/>
          </a:bodyPr>
          <a:lstStyle/>
          <a:p>
            <a:pPr marL="480059" marR="294005" indent="-178435">
              <a:lnSpc>
                <a:spcPts val="1510"/>
              </a:lnSpc>
              <a:spcBef>
                <a:spcPts val="795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AML</a:t>
            </a:r>
            <a:r>
              <a:rPr dirty="0" sz="1400" spc="-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Libraries </a:t>
            </a:r>
            <a:r>
              <a:rPr dirty="0" sz="1400" spc="-3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dirty="0" sz="14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43516" y="5404103"/>
            <a:ext cx="1079500" cy="585470"/>
          </a:xfrm>
          <a:prstGeom prst="rect">
            <a:avLst/>
          </a:prstGeom>
          <a:solidFill>
            <a:srgbClr val="44AFFF">
              <a:alpha val="74900"/>
            </a:srgbClr>
          </a:solidFill>
        </p:spPr>
        <p:txBody>
          <a:bodyPr wrap="square" lIns="0" tIns="4445" rIns="0" bIns="0" rtlCol="0" vert="horz">
            <a:spAutoFit/>
          </a:bodyPr>
          <a:lstStyle/>
          <a:p>
            <a:pPr algn="just" marL="200660" marR="189865" indent="4445">
              <a:lnSpc>
                <a:spcPts val="1510"/>
              </a:lnSpc>
              <a:spcBef>
                <a:spcPts val="35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Mach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ne  Learn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ng  </a:t>
            </a:r>
            <a:r>
              <a:rPr dirty="0" sz="1400" spc="5">
                <a:solidFill>
                  <a:srgbClr val="FFFFFF"/>
                </a:solidFill>
                <a:latin typeface="Segoe UI"/>
                <a:cs typeface="Segoe UI"/>
              </a:rPr>
              <a:t>Server</a:t>
            </a:r>
            <a:endParaRPr sz="1400">
              <a:latin typeface="Segoe UI"/>
              <a:cs typeface="Segoe UI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12063" y="2165604"/>
          <a:ext cx="1685925" cy="220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1955"/>
              </a:tblGrid>
              <a:tr h="580644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5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AML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algn="ctr">
                        <a:lnSpc>
                          <a:spcPts val="1595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Workbench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70485">
                    <a:lnL w="9525">
                      <a:solidFill>
                        <a:srgbClr val="DC3B00"/>
                      </a:solidFill>
                      <a:prstDash val="solid"/>
                    </a:lnL>
                    <a:lnR w="9525">
                      <a:solidFill>
                        <a:srgbClr val="DC3B00"/>
                      </a:solidFill>
                      <a:prstDash val="solid"/>
                    </a:lnR>
                    <a:lnT w="9525">
                      <a:solidFill>
                        <a:srgbClr val="DC3B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  <a:tr h="2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C3B00"/>
                      </a:solidFill>
                      <a:prstDash val="solid"/>
                    </a:lnL>
                    <a:lnR w="9525">
                      <a:solidFill>
                        <a:srgbClr val="DC3B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60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AML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algn="ctr">
                        <a:lnSpc>
                          <a:spcPts val="1595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Experimentation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76200">
                    <a:lnL w="9525">
                      <a:solidFill>
                        <a:srgbClr val="DC3B00"/>
                      </a:solidFill>
                      <a:prstDash val="solid"/>
                    </a:lnL>
                    <a:lnR w="9525">
                      <a:solidFill>
                        <a:srgbClr val="DC3B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2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C3B00"/>
                      </a:solidFill>
                      <a:prstDash val="solid"/>
                    </a:lnL>
                    <a:lnR w="9525">
                      <a:solidFill>
                        <a:srgbClr val="DC3B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594359">
                <a:tc>
                  <a:txBody>
                    <a:bodyPr/>
                    <a:lstStyle/>
                    <a:p>
                      <a:pPr marL="310515" marR="304165" indent="66675">
                        <a:lnSpc>
                          <a:spcPts val="1510"/>
                        </a:lnSpc>
                        <a:spcBef>
                          <a:spcPts val="7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AML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Manageme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DC3B00"/>
                      </a:solidFill>
                      <a:prstDash val="solid"/>
                    </a:lnL>
                    <a:lnR w="9525">
                      <a:solidFill>
                        <a:srgbClr val="DC3B00"/>
                      </a:solidFill>
                      <a:prstDash val="solid"/>
                    </a:lnR>
                    <a:lnB w="9525">
                      <a:solidFill>
                        <a:srgbClr val="DC3B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34" name="object 34"/>
          <p:cNvGrpSpPr/>
          <p:nvPr/>
        </p:nvGrpSpPr>
        <p:grpSpPr>
          <a:xfrm>
            <a:off x="519683" y="12191"/>
            <a:ext cx="11204575" cy="6777355"/>
            <a:chOff x="519683" y="12191"/>
            <a:chExt cx="11204575" cy="6777355"/>
          </a:xfrm>
        </p:grpSpPr>
        <p:sp>
          <p:nvSpPr>
            <p:cNvPr id="35" name="object 35"/>
            <p:cNvSpPr/>
            <p:nvPr/>
          </p:nvSpPr>
          <p:spPr>
            <a:xfrm>
              <a:off x="902207" y="6533387"/>
              <a:ext cx="10817225" cy="0"/>
            </a:xfrm>
            <a:custGeom>
              <a:avLst/>
              <a:gdLst/>
              <a:ahLst/>
              <a:cxnLst/>
              <a:rect l="l" t="t" r="r" b="b"/>
              <a:pathLst>
                <a:path w="10817225" h="0">
                  <a:moveTo>
                    <a:pt x="0" y="0"/>
                  </a:moveTo>
                  <a:lnTo>
                    <a:pt x="108172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22703" y="12191"/>
              <a:ext cx="9368155" cy="539750"/>
            </a:xfrm>
            <a:custGeom>
              <a:avLst/>
              <a:gdLst/>
              <a:ahLst/>
              <a:cxnLst/>
              <a:rect l="l" t="t" r="r" b="b"/>
              <a:pathLst>
                <a:path w="9368155" h="539750">
                  <a:moveTo>
                    <a:pt x="9368028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9368028" y="539495"/>
                  </a:lnTo>
                  <a:lnTo>
                    <a:pt x="9368028" y="0"/>
                  </a:lnTo>
                  <a:close/>
                </a:path>
              </a:pathLst>
            </a:custGeom>
            <a:solidFill>
              <a:srgbClr val="44AF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9683" y="6202680"/>
              <a:ext cx="1079500" cy="586740"/>
            </a:xfrm>
            <a:custGeom>
              <a:avLst/>
              <a:gdLst/>
              <a:ahLst/>
              <a:cxnLst/>
              <a:rect l="l" t="t" r="r" b="b"/>
              <a:pathLst>
                <a:path w="1079500" h="586740">
                  <a:moveTo>
                    <a:pt x="1078992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1078992" y="586740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44AFFF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75603" y="2679192"/>
            <a:ext cx="1030605" cy="1036319"/>
          </a:xfrm>
          <a:prstGeom prst="rect">
            <a:avLst/>
          </a:prstGeom>
          <a:solidFill>
            <a:srgbClr val="44AFFF">
              <a:alpha val="65097"/>
            </a:srgbClr>
          </a:solidFill>
        </p:spPr>
        <p:txBody>
          <a:bodyPr wrap="square" lIns="0" tIns="205104" rIns="0" bIns="0" rtlCol="0" vert="horz">
            <a:spAutoFit/>
          </a:bodyPr>
          <a:lstStyle/>
          <a:p>
            <a:pPr marL="320040">
              <a:lnSpc>
                <a:spcPts val="1595"/>
              </a:lnSpc>
              <a:spcBef>
                <a:spcPts val="1614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VSTS</a:t>
            </a:r>
            <a:endParaRPr sz="1400">
              <a:latin typeface="Segoe UI"/>
              <a:cs typeface="Segoe UI"/>
            </a:endParaRPr>
          </a:p>
          <a:p>
            <a:pPr marL="309245" marR="300355" indent="39370">
              <a:lnSpc>
                <a:spcPts val="1510"/>
              </a:lnSpc>
              <a:spcBef>
                <a:spcPts val="110"/>
              </a:spcBef>
            </a:pP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dirty="0" sz="1400" spc="-37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TD</a:t>
            </a: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3366" y="6312204"/>
            <a:ext cx="473709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60960" marR="5080" indent="-48895">
              <a:lnSpc>
                <a:spcPts val="1510"/>
              </a:lnSpc>
              <a:spcBef>
                <a:spcPts val="29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Segoe UI"/>
                <a:cs typeface="Segoe UI"/>
              </a:rPr>
              <a:t>zu</a:t>
            </a:r>
            <a:r>
              <a:rPr dirty="0" sz="1400" spc="-25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e 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Cray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036807" y="6199632"/>
            <a:ext cx="1077595" cy="589915"/>
          </a:xfrm>
          <a:custGeom>
            <a:avLst/>
            <a:gdLst/>
            <a:ahLst/>
            <a:cxnLst/>
            <a:rect l="l" t="t" r="r" b="b"/>
            <a:pathLst>
              <a:path w="1077595" h="589915">
                <a:moveTo>
                  <a:pt x="1077468" y="0"/>
                </a:moveTo>
                <a:lnTo>
                  <a:pt x="0" y="0"/>
                </a:lnTo>
                <a:lnTo>
                  <a:pt x="0" y="589787"/>
                </a:lnTo>
                <a:lnTo>
                  <a:pt x="1077468" y="589787"/>
                </a:lnTo>
                <a:lnTo>
                  <a:pt x="1077468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1271631" y="6308852"/>
            <a:ext cx="611505" cy="43243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Q#</a:t>
            </a:r>
            <a:r>
              <a:rPr dirty="0" sz="1400" spc="-7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endParaRPr sz="1400">
              <a:latin typeface="Segoe UI"/>
              <a:cs typeface="Segoe UI"/>
            </a:endParaRPr>
          </a:p>
          <a:p>
            <a:pPr marL="76200">
              <a:lnSpc>
                <a:spcPts val="1595"/>
              </a:lnSpc>
            </a:pP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QSDK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036807" y="2177795"/>
            <a:ext cx="1096010" cy="585470"/>
          </a:xfrm>
          <a:custGeom>
            <a:avLst/>
            <a:gdLst/>
            <a:ahLst/>
            <a:cxnLst/>
            <a:rect l="l" t="t" r="r" b="b"/>
            <a:pathLst>
              <a:path w="1096009" h="585469">
                <a:moveTo>
                  <a:pt x="1095755" y="0"/>
                </a:moveTo>
                <a:lnTo>
                  <a:pt x="0" y="0"/>
                </a:lnTo>
                <a:lnTo>
                  <a:pt x="0" y="585215"/>
                </a:lnTo>
                <a:lnTo>
                  <a:pt x="1095755" y="585215"/>
                </a:lnTo>
                <a:lnTo>
                  <a:pt x="1095755" y="0"/>
                </a:lnTo>
                <a:close/>
              </a:path>
            </a:pathLst>
          </a:custGeom>
          <a:solidFill>
            <a:srgbClr val="44A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351514" y="2336673"/>
            <a:ext cx="4660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dirty="0" sz="1400">
                <a:solidFill>
                  <a:srgbClr val="FFFFFF"/>
                </a:solidFill>
                <a:latin typeface="Segoe UI"/>
                <a:cs typeface="Segoe UI"/>
              </a:rPr>
              <a:t>NTK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45250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9.1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Create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scoring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script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089" y="1243711"/>
            <a:ext cx="1074293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Segoe UI Light"/>
                <a:cs typeface="Segoe UI Light"/>
              </a:rPr>
              <a:t>Create</a:t>
            </a:r>
            <a:r>
              <a:rPr dirty="0" sz="2000" spc="-10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the</a:t>
            </a:r>
            <a:r>
              <a:rPr dirty="0" sz="2000" spc="15">
                <a:latin typeface="Segoe UI Light"/>
                <a:cs typeface="Segoe UI Light"/>
              </a:rPr>
              <a:t> </a:t>
            </a:r>
            <a:r>
              <a:rPr dirty="0" sz="2000" spc="-5">
                <a:latin typeface="Segoe UI Light"/>
                <a:cs typeface="Segoe UI Light"/>
              </a:rPr>
              <a:t>scoring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script,</a:t>
            </a:r>
            <a:r>
              <a:rPr dirty="0" sz="2000" spc="10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called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 spc="-25">
                <a:latin typeface="Segoe UI Light"/>
                <a:cs typeface="Segoe UI Light"/>
              </a:rPr>
              <a:t>score.py,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 spc="-5">
                <a:latin typeface="Segoe UI Light"/>
                <a:cs typeface="Segoe UI Light"/>
              </a:rPr>
              <a:t>used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by</a:t>
            </a:r>
            <a:r>
              <a:rPr dirty="0" sz="2000" spc="1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the</a:t>
            </a:r>
            <a:r>
              <a:rPr dirty="0" sz="2000" spc="1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web</a:t>
            </a:r>
            <a:r>
              <a:rPr dirty="0" sz="2000" spc="-5">
                <a:latin typeface="Segoe UI Light"/>
                <a:cs typeface="Segoe UI Light"/>
              </a:rPr>
              <a:t> </a:t>
            </a:r>
            <a:r>
              <a:rPr dirty="0" sz="2000" spc="10">
                <a:latin typeface="Segoe UI Light"/>
                <a:cs typeface="Segoe UI Light"/>
              </a:rPr>
              <a:t>service </a:t>
            </a:r>
            <a:r>
              <a:rPr dirty="0" sz="2000">
                <a:latin typeface="Segoe UI Light"/>
                <a:cs typeface="Segoe UI Light"/>
              </a:rPr>
              <a:t>call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to</a:t>
            </a:r>
            <a:r>
              <a:rPr dirty="0" sz="2000" spc="10">
                <a:latin typeface="Segoe UI Light"/>
                <a:cs typeface="Segoe UI Light"/>
              </a:rPr>
              <a:t> </a:t>
            </a:r>
            <a:r>
              <a:rPr dirty="0" sz="2000" spc="-5">
                <a:latin typeface="Segoe UI Light"/>
                <a:cs typeface="Segoe UI Light"/>
              </a:rPr>
              <a:t>show how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to</a:t>
            </a:r>
            <a:r>
              <a:rPr dirty="0" sz="2000" spc="10">
                <a:latin typeface="Segoe UI Light"/>
                <a:cs typeface="Segoe UI Light"/>
              </a:rPr>
              <a:t> </a:t>
            </a:r>
            <a:r>
              <a:rPr dirty="0" sz="2000" spc="-5">
                <a:latin typeface="Segoe UI Light"/>
                <a:cs typeface="Segoe UI Light"/>
              </a:rPr>
              <a:t>use</a:t>
            </a:r>
            <a:r>
              <a:rPr dirty="0" sz="2000" spc="1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the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model. </a:t>
            </a:r>
            <a:r>
              <a:rPr dirty="0" sz="2000" spc="-535">
                <a:latin typeface="Segoe UI Light"/>
                <a:cs typeface="Segoe UI Light"/>
              </a:rPr>
              <a:t> </a:t>
            </a:r>
            <a:r>
              <a:rPr dirty="0" sz="2000" spc="-5">
                <a:latin typeface="Segoe UI Light"/>
                <a:cs typeface="Segoe UI Light"/>
              </a:rPr>
              <a:t>It </a:t>
            </a:r>
            <a:r>
              <a:rPr dirty="0" sz="2000" spc="-10">
                <a:latin typeface="Segoe UI Light"/>
                <a:cs typeface="Segoe UI Light"/>
              </a:rPr>
              <a:t>requires</a:t>
            </a:r>
            <a:r>
              <a:rPr dirty="0" sz="2000" spc="10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two</a:t>
            </a:r>
            <a:r>
              <a:rPr dirty="0" sz="2000" spc="-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functions</a:t>
            </a:r>
            <a:r>
              <a:rPr dirty="0" sz="2000" spc="15"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–</a:t>
            </a:r>
            <a:r>
              <a:rPr dirty="0" sz="2000" spc="-5"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Segoe UI Light"/>
                <a:cs typeface="Segoe UI Light"/>
              </a:rPr>
              <a:t>init()</a:t>
            </a:r>
            <a:r>
              <a:rPr dirty="0" sz="2000" spc="15">
                <a:solidFill>
                  <a:srgbClr val="006FC0"/>
                </a:solidFill>
                <a:latin typeface="Segoe UI Light"/>
                <a:cs typeface="Segoe UI Light"/>
              </a:rPr>
              <a:t> </a:t>
            </a:r>
            <a:r>
              <a:rPr dirty="0" sz="2000">
                <a:latin typeface="Segoe UI Light"/>
                <a:cs typeface="Segoe UI Light"/>
              </a:rPr>
              <a:t>and</a:t>
            </a:r>
            <a:r>
              <a:rPr dirty="0" sz="2000" spc="5"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Segoe UI Light"/>
                <a:cs typeface="Segoe UI Light"/>
              </a:rPr>
              <a:t>run</a:t>
            </a:r>
            <a:r>
              <a:rPr dirty="0" sz="2000">
                <a:solidFill>
                  <a:srgbClr val="006FC0"/>
                </a:solidFill>
                <a:latin typeface="Segoe UI Light"/>
                <a:cs typeface="Segoe UI Light"/>
              </a:rPr>
              <a:t> </a:t>
            </a:r>
            <a:r>
              <a:rPr dirty="0" sz="2000" spc="-5">
                <a:solidFill>
                  <a:srgbClr val="006FC0"/>
                </a:solidFill>
                <a:latin typeface="Segoe UI Light"/>
                <a:cs typeface="Segoe UI Light"/>
              </a:rPr>
              <a:t>(input</a:t>
            </a:r>
            <a:r>
              <a:rPr dirty="0" sz="2000" spc="15">
                <a:solidFill>
                  <a:srgbClr val="006FC0"/>
                </a:solidFill>
                <a:latin typeface="Segoe UI Light"/>
                <a:cs typeface="Segoe UI Light"/>
              </a:rPr>
              <a:t> </a:t>
            </a:r>
            <a:r>
              <a:rPr dirty="0" sz="2000">
                <a:solidFill>
                  <a:srgbClr val="006FC0"/>
                </a:solidFill>
                <a:latin typeface="Segoe UI Light"/>
                <a:cs typeface="Segoe UI Light"/>
              </a:rPr>
              <a:t>data)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" y="2468879"/>
            <a:ext cx="11064240" cy="3293745"/>
          </a:xfrm>
          <a:custGeom>
            <a:avLst/>
            <a:gdLst/>
            <a:ahLst/>
            <a:cxnLst/>
            <a:rect l="l" t="t" r="r" b="b"/>
            <a:pathLst>
              <a:path w="11064240" h="3293745">
                <a:moveTo>
                  <a:pt x="11064240" y="0"/>
                </a:moveTo>
                <a:lnTo>
                  <a:pt x="0" y="0"/>
                </a:lnTo>
                <a:lnTo>
                  <a:pt x="0" y="3293364"/>
                </a:lnTo>
                <a:lnTo>
                  <a:pt x="11064240" y="3293364"/>
                </a:lnTo>
                <a:lnTo>
                  <a:pt x="110642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6089" y="2492120"/>
            <a:ext cx="7140575" cy="3197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 spc="-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azureml.core.model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def</a:t>
            </a:r>
            <a:r>
              <a:rPr dirty="0" sz="1600" spc="-5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C9A"/>
                </a:solidFill>
                <a:latin typeface="Consolas"/>
                <a:cs typeface="Consolas"/>
              </a:rPr>
              <a:t>init</a:t>
            </a:r>
            <a:r>
              <a:rPr dirty="0" sz="1600" spc="-10">
                <a:latin typeface="Consolas"/>
                <a:cs typeface="Consolas"/>
              </a:rPr>
              <a:t>():</a:t>
            </a:r>
            <a:endParaRPr sz="160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global</a:t>
            </a:r>
            <a:r>
              <a:rPr dirty="0" sz="1600" spc="-5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</a:t>
            </a:r>
            <a:endParaRPr sz="1600">
              <a:latin typeface="Consolas"/>
              <a:cs typeface="Consolas"/>
            </a:endParaRPr>
          </a:p>
          <a:p>
            <a:pPr marL="680085" marR="5080">
              <a:lnSpc>
                <a:spcPct val="100000"/>
              </a:lnSpc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retreive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path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dirty="0" sz="1600" spc="-1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model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file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using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model</a:t>
            </a:r>
            <a:r>
              <a:rPr dirty="0" sz="160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name </a:t>
            </a:r>
            <a:r>
              <a:rPr dirty="0" sz="1600" spc="-86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model_path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 </a:t>
            </a:r>
            <a:r>
              <a:rPr dirty="0" sz="1600" spc="-10">
                <a:latin typeface="Consolas"/>
                <a:cs typeface="Consolas"/>
              </a:rPr>
              <a:t>Model.get_model_path(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'sklearn_mnist’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model</a:t>
            </a:r>
            <a:r>
              <a:rPr dirty="0" sz="1600" spc="-5">
                <a:latin typeface="Consolas"/>
                <a:cs typeface="Consolas"/>
              </a:rPr>
              <a:t> =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joblib.load(model_path)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def</a:t>
            </a:r>
            <a:r>
              <a:rPr dirty="0" sz="1600" spc="-3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C9A"/>
                </a:solidFill>
                <a:latin typeface="Consolas"/>
                <a:cs typeface="Consolas"/>
              </a:rPr>
              <a:t>run</a:t>
            </a:r>
            <a:r>
              <a:rPr dirty="0" sz="1600" spc="-10">
                <a:latin typeface="Consolas"/>
                <a:cs typeface="Consolas"/>
              </a:rPr>
              <a:t>(raw_data):</a:t>
            </a:r>
            <a:endParaRPr sz="1600">
              <a:latin typeface="Consolas"/>
              <a:cs typeface="Consolas"/>
            </a:endParaRPr>
          </a:p>
          <a:p>
            <a:pPr marL="680085" marR="144970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data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np.array(json.loads(raw_data)[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'data’</a:t>
            </a:r>
            <a:r>
              <a:rPr dirty="0" sz="1600" spc="-10">
                <a:latin typeface="Consolas"/>
                <a:cs typeface="Consolas"/>
              </a:rPr>
              <a:t>])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 make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prediction</a:t>
            </a:r>
            <a:endParaRPr sz="1600">
              <a:latin typeface="Consolas"/>
              <a:cs typeface="Consolas"/>
            </a:endParaRPr>
          </a:p>
          <a:p>
            <a:pPr marL="680085" marR="2783205">
              <a:lnSpc>
                <a:spcPts val="1930"/>
              </a:lnSpc>
              <a:spcBef>
                <a:spcPts val="60"/>
              </a:spcBef>
            </a:pPr>
            <a:r>
              <a:rPr dirty="0" sz="1600" spc="-10">
                <a:latin typeface="Consolas"/>
                <a:cs typeface="Consolas"/>
              </a:rPr>
              <a:t>y_hat</a:t>
            </a:r>
            <a:r>
              <a:rPr dirty="0" sz="1600" spc="8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7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model.predict(data)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return</a:t>
            </a:r>
            <a:r>
              <a:rPr dirty="0" sz="1600" spc="2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json.dumps(y_hat.tolist())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2545079"/>
            <a:ext cx="3429000" cy="577850"/>
          </a:xfrm>
          <a:custGeom>
            <a:avLst/>
            <a:gdLst/>
            <a:ahLst/>
            <a:cxnLst/>
            <a:rect l="l" t="t" r="r" b="b"/>
            <a:pathLst>
              <a:path w="3429000" h="577850">
                <a:moveTo>
                  <a:pt x="50800" y="565150"/>
                </a:moveTo>
                <a:lnTo>
                  <a:pt x="0" y="565150"/>
                </a:lnTo>
                <a:lnTo>
                  <a:pt x="0" y="577850"/>
                </a:lnTo>
                <a:lnTo>
                  <a:pt x="50800" y="577850"/>
                </a:lnTo>
                <a:lnTo>
                  <a:pt x="50800" y="565150"/>
                </a:lnTo>
                <a:close/>
              </a:path>
              <a:path w="3429000" h="577850">
                <a:moveTo>
                  <a:pt x="139700" y="565150"/>
                </a:moveTo>
                <a:lnTo>
                  <a:pt x="88900" y="565150"/>
                </a:lnTo>
                <a:lnTo>
                  <a:pt x="88900" y="577850"/>
                </a:lnTo>
                <a:lnTo>
                  <a:pt x="139700" y="577850"/>
                </a:lnTo>
                <a:lnTo>
                  <a:pt x="139700" y="565150"/>
                </a:lnTo>
                <a:close/>
              </a:path>
              <a:path w="3429000" h="577850">
                <a:moveTo>
                  <a:pt x="228600" y="565150"/>
                </a:moveTo>
                <a:lnTo>
                  <a:pt x="177800" y="565150"/>
                </a:lnTo>
                <a:lnTo>
                  <a:pt x="177800" y="577850"/>
                </a:lnTo>
                <a:lnTo>
                  <a:pt x="228600" y="577850"/>
                </a:lnTo>
                <a:lnTo>
                  <a:pt x="228600" y="565150"/>
                </a:lnTo>
                <a:close/>
              </a:path>
              <a:path w="3429000" h="577850">
                <a:moveTo>
                  <a:pt x="317500" y="565150"/>
                </a:moveTo>
                <a:lnTo>
                  <a:pt x="266700" y="565150"/>
                </a:lnTo>
                <a:lnTo>
                  <a:pt x="266700" y="577850"/>
                </a:lnTo>
                <a:lnTo>
                  <a:pt x="317500" y="577850"/>
                </a:lnTo>
                <a:lnTo>
                  <a:pt x="317500" y="565150"/>
                </a:lnTo>
                <a:close/>
              </a:path>
              <a:path w="3429000" h="577850">
                <a:moveTo>
                  <a:pt x="406400" y="565150"/>
                </a:moveTo>
                <a:lnTo>
                  <a:pt x="355600" y="565150"/>
                </a:lnTo>
                <a:lnTo>
                  <a:pt x="355600" y="577850"/>
                </a:lnTo>
                <a:lnTo>
                  <a:pt x="406400" y="577850"/>
                </a:lnTo>
                <a:lnTo>
                  <a:pt x="406400" y="565150"/>
                </a:lnTo>
                <a:close/>
              </a:path>
              <a:path w="3429000" h="577850">
                <a:moveTo>
                  <a:pt x="495300" y="565150"/>
                </a:moveTo>
                <a:lnTo>
                  <a:pt x="444500" y="565150"/>
                </a:lnTo>
                <a:lnTo>
                  <a:pt x="444500" y="577850"/>
                </a:lnTo>
                <a:lnTo>
                  <a:pt x="495300" y="577850"/>
                </a:lnTo>
                <a:lnTo>
                  <a:pt x="495300" y="565150"/>
                </a:lnTo>
                <a:close/>
              </a:path>
              <a:path w="3429000" h="577850">
                <a:moveTo>
                  <a:pt x="584200" y="565150"/>
                </a:moveTo>
                <a:lnTo>
                  <a:pt x="533400" y="565150"/>
                </a:lnTo>
                <a:lnTo>
                  <a:pt x="533400" y="577850"/>
                </a:lnTo>
                <a:lnTo>
                  <a:pt x="584200" y="577850"/>
                </a:lnTo>
                <a:lnTo>
                  <a:pt x="584200" y="565150"/>
                </a:lnTo>
                <a:close/>
              </a:path>
              <a:path w="3429000" h="577850">
                <a:moveTo>
                  <a:pt x="673100" y="565150"/>
                </a:moveTo>
                <a:lnTo>
                  <a:pt x="622300" y="565150"/>
                </a:lnTo>
                <a:lnTo>
                  <a:pt x="622300" y="577850"/>
                </a:lnTo>
                <a:lnTo>
                  <a:pt x="673100" y="577850"/>
                </a:lnTo>
                <a:lnTo>
                  <a:pt x="673100" y="565150"/>
                </a:lnTo>
                <a:close/>
              </a:path>
              <a:path w="3429000" h="577850">
                <a:moveTo>
                  <a:pt x="762000" y="565150"/>
                </a:moveTo>
                <a:lnTo>
                  <a:pt x="711200" y="565150"/>
                </a:lnTo>
                <a:lnTo>
                  <a:pt x="711200" y="577850"/>
                </a:lnTo>
                <a:lnTo>
                  <a:pt x="762000" y="577850"/>
                </a:lnTo>
                <a:lnTo>
                  <a:pt x="762000" y="565150"/>
                </a:lnTo>
                <a:close/>
              </a:path>
              <a:path w="3429000" h="577850">
                <a:moveTo>
                  <a:pt x="850900" y="565150"/>
                </a:moveTo>
                <a:lnTo>
                  <a:pt x="800100" y="565150"/>
                </a:lnTo>
                <a:lnTo>
                  <a:pt x="800100" y="577850"/>
                </a:lnTo>
                <a:lnTo>
                  <a:pt x="850900" y="577850"/>
                </a:lnTo>
                <a:lnTo>
                  <a:pt x="850900" y="565150"/>
                </a:lnTo>
                <a:close/>
              </a:path>
              <a:path w="3429000" h="577850">
                <a:moveTo>
                  <a:pt x="939800" y="565150"/>
                </a:moveTo>
                <a:lnTo>
                  <a:pt x="889000" y="565150"/>
                </a:lnTo>
                <a:lnTo>
                  <a:pt x="889000" y="577850"/>
                </a:lnTo>
                <a:lnTo>
                  <a:pt x="939800" y="577850"/>
                </a:lnTo>
                <a:lnTo>
                  <a:pt x="939800" y="565150"/>
                </a:lnTo>
                <a:close/>
              </a:path>
              <a:path w="3429000" h="577850">
                <a:moveTo>
                  <a:pt x="1028700" y="565150"/>
                </a:moveTo>
                <a:lnTo>
                  <a:pt x="977900" y="565150"/>
                </a:lnTo>
                <a:lnTo>
                  <a:pt x="977900" y="577850"/>
                </a:lnTo>
                <a:lnTo>
                  <a:pt x="1028700" y="577850"/>
                </a:lnTo>
                <a:lnTo>
                  <a:pt x="1028700" y="565150"/>
                </a:lnTo>
                <a:close/>
              </a:path>
              <a:path w="3429000" h="577850">
                <a:moveTo>
                  <a:pt x="1117600" y="565150"/>
                </a:moveTo>
                <a:lnTo>
                  <a:pt x="1066800" y="565150"/>
                </a:lnTo>
                <a:lnTo>
                  <a:pt x="1066800" y="577850"/>
                </a:lnTo>
                <a:lnTo>
                  <a:pt x="1117600" y="577850"/>
                </a:lnTo>
                <a:lnTo>
                  <a:pt x="1117600" y="565150"/>
                </a:lnTo>
                <a:close/>
              </a:path>
              <a:path w="3429000" h="577850">
                <a:moveTo>
                  <a:pt x="1206500" y="565150"/>
                </a:moveTo>
                <a:lnTo>
                  <a:pt x="1155700" y="565150"/>
                </a:lnTo>
                <a:lnTo>
                  <a:pt x="1155700" y="577850"/>
                </a:lnTo>
                <a:lnTo>
                  <a:pt x="1206500" y="577850"/>
                </a:lnTo>
                <a:lnTo>
                  <a:pt x="1206500" y="565150"/>
                </a:lnTo>
                <a:close/>
              </a:path>
              <a:path w="3429000" h="577850">
                <a:moveTo>
                  <a:pt x="1295400" y="565150"/>
                </a:moveTo>
                <a:lnTo>
                  <a:pt x="1244600" y="565150"/>
                </a:lnTo>
                <a:lnTo>
                  <a:pt x="1244600" y="577850"/>
                </a:lnTo>
                <a:lnTo>
                  <a:pt x="1295400" y="577850"/>
                </a:lnTo>
                <a:lnTo>
                  <a:pt x="1295400" y="565150"/>
                </a:lnTo>
                <a:close/>
              </a:path>
              <a:path w="3429000" h="577850">
                <a:moveTo>
                  <a:pt x="1384300" y="565150"/>
                </a:moveTo>
                <a:lnTo>
                  <a:pt x="1333500" y="565150"/>
                </a:lnTo>
                <a:lnTo>
                  <a:pt x="1333500" y="577850"/>
                </a:lnTo>
                <a:lnTo>
                  <a:pt x="1384300" y="577850"/>
                </a:lnTo>
                <a:lnTo>
                  <a:pt x="1384300" y="565150"/>
                </a:lnTo>
                <a:close/>
              </a:path>
              <a:path w="3429000" h="577850">
                <a:moveTo>
                  <a:pt x="1473200" y="565150"/>
                </a:moveTo>
                <a:lnTo>
                  <a:pt x="1422400" y="565150"/>
                </a:lnTo>
                <a:lnTo>
                  <a:pt x="1422400" y="577850"/>
                </a:lnTo>
                <a:lnTo>
                  <a:pt x="1473200" y="577850"/>
                </a:lnTo>
                <a:lnTo>
                  <a:pt x="1473200" y="565150"/>
                </a:lnTo>
                <a:close/>
              </a:path>
              <a:path w="3429000" h="577850">
                <a:moveTo>
                  <a:pt x="1562100" y="565150"/>
                </a:moveTo>
                <a:lnTo>
                  <a:pt x="1511300" y="565150"/>
                </a:lnTo>
                <a:lnTo>
                  <a:pt x="1511300" y="577850"/>
                </a:lnTo>
                <a:lnTo>
                  <a:pt x="1562100" y="577850"/>
                </a:lnTo>
                <a:lnTo>
                  <a:pt x="1562100" y="565150"/>
                </a:lnTo>
                <a:close/>
              </a:path>
              <a:path w="3429000" h="577850">
                <a:moveTo>
                  <a:pt x="1651000" y="565150"/>
                </a:moveTo>
                <a:lnTo>
                  <a:pt x="1600200" y="565150"/>
                </a:lnTo>
                <a:lnTo>
                  <a:pt x="1600200" y="577850"/>
                </a:lnTo>
                <a:lnTo>
                  <a:pt x="1651000" y="577850"/>
                </a:lnTo>
                <a:lnTo>
                  <a:pt x="1651000" y="565150"/>
                </a:lnTo>
                <a:close/>
              </a:path>
              <a:path w="3429000" h="577850">
                <a:moveTo>
                  <a:pt x="1739900" y="565150"/>
                </a:moveTo>
                <a:lnTo>
                  <a:pt x="1689100" y="565150"/>
                </a:lnTo>
                <a:lnTo>
                  <a:pt x="1689100" y="577850"/>
                </a:lnTo>
                <a:lnTo>
                  <a:pt x="1739900" y="577850"/>
                </a:lnTo>
                <a:lnTo>
                  <a:pt x="1739900" y="565150"/>
                </a:lnTo>
                <a:close/>
              </a:path>
              <a:path w="3429000" h="577850">
                <a:moveTo>
                  <a:pt x="1828800" y="565150"/>
                </a:moveTo>
                <a:lnTo>
                  <a:pt x="1778000" y="565150"/>
                </a:lnTo>
                <a:lnTo>
                  <a:pt x="1778000" y="577850"/>
                </a:lnTo>
                <a:lnTo>
                  <a:pt x="1828800" y="577850"/>
                </a:lnTo>
                <a:lnTo>
                  <a:pt x="1828800" y="565150"/>
                </a:lnTo>
                <a:close/>
              </a:path>
              <a:path w="3429000" h="577850">
                <a:moveTo>
                  <a:pt x="1917700" y="565150"/>
                </a:moveTo>
                <a:lnTo>
                  <a:pt x="1866900" y="565150"/>
                </a:lnTo>
                <a:lnTo>
                  <a:pt x="1866900" y="577850"/>
                </a:lnTo>
                <a:lnTo>
                  <a:pt x="1917700" y="577850"/>
                </a:lnTo>
                <a:lnTo>
                  <a:pt x="1917700" y="565150"/>
                </a:lnTo>
                <a:close/>
              </a:path>
              <a:path w="3429000" h="577850">
                <a:moveTo>
                  <a:pt x="2006600" y="565150"/>
                </a:moveTo>
                <a:lnTo>
                  <a:pt x="1955800" y="565150"/>
                </a:lnTo>
                <a:lnTo>
                  <a:pt x="1955800" y="577850"/>
                </a:lnTo>
                <a:lnTo>
                  <a:pt x="2006600" y="577850"/>
                </a:lnTo>
                <a:lnTo>
                  <a:pt x="2006600" y="565150"/>
                </a:lnTo>
                <a:close/>
              </a:path>
              <a:path w="3429000" h="577850">
                <a:moveTo>
                  <a:pt x="2095500" y="565150"/>
                </a:moveTo>
                <a:lnTo>
                  <a:pt x="2044700" y="565150"/>
                </a:lnTo>
                <a:lnTo>
                  <a:pt x="2044700" y="577850"/>
                </a:lnTo>
                <a:lnTo>
                  <a:pt x="2095500" y="577850"/>
                </a:lnTo>
                <a:lnTo>
                  <a:pt x="2095500" y="565150"/>
                </a:lnTo>
                <a:close/>
              </a:path>
              <a:path w="3429000" h="577850">
                <a:moveTo>
                  <a:pt x="2184400" y="565150"/>
                </a:moveTo>
                <a:lnTo>
                  <a:pt x="2133600" y="565150"/>
                </a:lnTo>
                <a:lnTo>
                  <a:pt x="2133600" y="577850"/>
                </a:lnTo>
                <a:lnTo>
                  <a:pt x="2184400" y="577850"/>
                </a:lnTo>
                <a:lnTo>
                  <a:pt x="2184400" y="565150"/>
                </a:lnTo>
                <a:close/>
              </a:path>
              <a:path w="3429000" h="577850">
                <a:moveTo>
                  <a:pt x="2273300" y="565150"/>
                </a:moveTo>
                <a:lnTo>
                  <a:pt x="2222500" y="565150"/>
                </a:lnTo>
                <a:lnTo>
                  <a:pt x="2222500" y="577850"/>
                </a:lnTo>
                <a:lnTo>
                  <a:pt x="2273300" y="577850"/>
                </a:lnTo>
                <a:lnTo>
                  <a:pt x="2273300" y="565150"/>
                </a:lnTo>
                <a:close/>
              </a:path>
              <a:path w="3429000" h="577850">
                <a:moveTo>
                  <a:pt x="2362200" y="565150"/>
                </a:moveTo>
                <a:lnTo>
                  <a:pt x="2311400" y="565150"/>
                </a:lnTo>
                <a:lnTo>
                  <a:pt x="2311400" y="577850"/>
                </a:lnTo>
                <a:lnTo>
                  <a:pt x="2362200" y="577850"/>
                </a:lnTo>
                <a:lnTo>
                  <a:pt x="2362200" y="565150"/>
                </a:lnTo>
                <a:close/>
              </a:path>
              <a:path w="3429000" h="577850">
                <a:moveTo>
                  <a:pt x="2451100" y="565150"/>
                </a:moveTo>
                <a:lnTo>
                  <a:pt x="2400300" y="565150"/>
                </a:lnTo>
                <a:lnTo>
                  <a:pt x="2400300" y="577850"/>
                </a:lnTo>
                <a:lnTo>
                  <a:pt x="2451100" y="577850"/>
                </a:lnTo>
                <a:lnTo>
                  <a:pt x="2451100" y="565150"/>
                </a:lnTo>
                <a:close/>
              </a:path>
              <a:path w="3429000" h="577850">
                <a:moveTo>
                  <a:pt x="2540000" y="565150"/>
                </a:moveTo>
                <a:lnTo>
                  <a:pt x="2489200" y="565150"/>
                </a:lnTo>
                <a:lnTo>
                  <a:pt x="2489200" y="577850"/>
                </a:lnTo>
                <a:lnTo>
                  <a:pt x="2540000" y="577850"/>
                </a:lnTo>
                <a:lnTo>
                  <a:pt x="2540000" y="565150"/>
                </a:lnTo>
                <a:close/>
              </a:path>
              <a:path w="3429000" h="577850">
                <a:moveTo>
                  <a:pt x="2628900" y="565150"/>
                </a:moveTo>
                <a:lnTo>
                  <a:pt x="2578100" y="565150"/>
                </a:lnTo>
                <a:lnTo>
                  <a:pt x="2578100" y="577850"/>
                </a:lnTo>
                <a:lnTo>
                  <a:pt x="2628900" y="577850"/>
                </a:lnTo>
                <a:lnTo>
                  <a:pt x="2628900" y="565150"/>
                </a:lnTo>
                <a:close/>
              </a:path>
              <a:path w="3429000" h="577850">
                <a:moveTo>
                  <a:pt x="2717800" y="565150"/>
                </a:moveTo>
                <a:lnTo>
                  <a:pt x="2667000" y="565150"/>
                </a:lnTo>
                <a:lnTo>
                  <a:pt x="2667000" y="577850"/>
                </a:lnTo>
                <a:lnTo>
                  <a:pt x="2717800" y="577850"/>
                </a:lnTo>
                <a:lnTo>
                  <a:pt x="2717800" y="565150"/>
                </a:lnTo>
                <a:close/>
              </a:path>
              <a:path w="3429000" h="577850">
                <a:moveTo>
                  <a:pt x="2806700" y="565150"/>
                </a:moveTo>
                <a:lnTo>
                  <a:pt x="2755900" y="565150"/>
                </a:lnTo>
                <a:lnTo>
                  <a:pt x="2755900" y="577850"/>
                </a:lnTo>
                <a:lnTo>
                  <a:pt x="2806700" y="577850"/>
                </a:lnTo>
                <a:lnTo>
                  <a:pt x="2806700" y="565150"/>
                </a:lnTo>
                <a:close/>
              </a:path>
              <a:path w="3429000" h="577850">
                <a:moveTo>
                  <a:pt x="2848610" y="518160"/>
                </a:moveTo>
                <a:lnTo>
                  <a:pt x="2835910" y="518160"/>
                </a:lnTo>
                <a:lnTo>
                  <a:pt x="2835910" y="568960"/>
                </a:lnTo>
                <a:lnTo>
                  <a:pt x="2848610" y="568960"/>
                </a:lnTo>
                <a:lnTo>
                  <a:pt x="2848610" y="518160"/>
                </a:lnTo>
                <a:close/>
              </a:path>
              <a:path w="3429000" h="577850">
                <a:moveTo>
                  <a:pt x="2848610" y="429260"/>
                </a:moveTo>
                <a:lnTo>
                  <a:pt x="2835910" y="429260"/>
                </a:lnTo>
                <a:lnTo>
                  <a:pt x="2835910" y="480060"/>
                </a:lnTo>
                <a:lnTo>
                  <a:pt x="2848610" y="480060"/>
                </a:lnTo>
                <a:lnTo>
                  <a:pt x="2848610" y="429260"/>
                </a:lnTo>
                <a:close/>
              </a:path>
              <a:path w="3429000" h="577850">
                <a:moveTo>
                  <a:pt x="2848610" y="340360"/>
                </a:moveTo>
                <a:lnTo>
                  <a:pt x="2835910" y="340360"/>
                </a:lnTo>
                <a:lnTo>
                  <a:pt x="2835910" y="391160"/>
                </a:lnTo>
                <a:lnTo>
                  <a:pt x="2848610" y="391160"/>
                </a:lnTo>
                <a:lnTo>
                  <a:pt x="2848610" y="340360"/>
                </a:lnTo>
                <a:close/>
              </a:path>
              <a:path w="3429000" h="577850">
                <a:moveTo>
                  <a:pt x="2848610" y="251460"/>
                </a:moveTo>
                <a:lnTo>
                  <a:pt x="2835910" y="251460"/>
                </a:lnTo>
                <a:lnTo>
                  <a:pt x="2835910" y="302260"/>
                </a:lnTo>
                <a:lnTo>
                  <a:pt x="2848610" y="302260"/>
                </a:lnTo>
                <a:lnTo>
                  <a:pt x="2848610" y="251460"/>
                </a:lnTo>
                <a:close/>
              </a:path>
              <a:path w="3429000" h="577850">
                <a:moveTo>
                  <a:pt x="2848610" y="162560"/>
                </a:moveTo>
                <a:lnTo>
                  <a:pt x="2835910" y="162560"/>
                </a:lnTo>
                <a:lnTo>
                  <a:pt x="2835910" y="213360"/>
                </a:lnTo>
                <a:lnTo>
                  <a:pt x="2848610" y="213360"/>
                </a:lnTo>
                <a:lnTo>
                  <a:pt x="2848610" y="162560"/>
                </a:lnTo>
                <a:close/>
              </a:path>
              <a:path w="3429000" h="577850">
                <a:moveTo>
                  <a:pt x="2848610" y="73660"/>
                </a:moveTo>
                <a:lnTo>
                  <a:pt x="2835910" y="73660"/>
                </a:lnTo>
                <a:lnTo>
                  <a:pt x="2835910" y="124460"/>
                </a:lnTo>
                <a:lnTo>
                  <a:pt x="2848610" y="124460"/>
                </a:lnTo>
                <a:lnTo>
                  <a:pt x="2848610" y="73660"/>
                </a:lnTo>
                <a:close/>
              </a:path>
              <a:path w="3429000" h="577850">
                <a:moveTo>
                  <a:pt x="2895600" y="31750"/>
                </a:moveTo>
                <a:lnTo>
                  <a:pt x="2844800" y="31750"/>
                </a:lnTo>
                <a:lnTo>
                  <a:pt x="2844800" y="44450"/>
                </a:lnTo>
                <a:lnTo>
                  <a:pt x="2895600" y="44450"/>
                </a:lnTo>
                <a:lnTo>
                  <a:pt x="2895600" y="31750"/>
                </a:lnTo>
                <a:close/>
              </a:path>
              <a:path w="3429000" h="577850">
                <a:moveTo>
                  <a:pt x="2984500" y="31750"/>
                </a:moveTo>
                <a:lnTo>
                  <a:pt x="2933700" y="31750"/>
                </a:lnTo>
                <a:lnTo>
                  <a:pt x="2933700" y="44450"/>
                </a:lnTo>
                <a:lnTo>
                  <a:pt x="2984500" y="44450"/>
                </a:lnTo>
                <a:lnTo>
                  <a:pt x="2984500" y="31750"/>
                </a:lnTo>
                <a:close/>
              </a:path>
              <a:path w="3429000" h="577850">
                <a:moveTo>
                  <a:pt x="3073400" y="31750"/>
                </a:moveTo>
                <a:lnTo>
                  <a:pt x="3022600" y="31750"/>
                </a:lnTo>
                <a:lnTo>
                  <a:pt x="3022600" y="44450"/>
                </a:lnTo>
                <a:lnTo>
                  <a:pt x="3073400" y="44450"/>
                </a:lnTo>
                <a:lnTo>
                  <a:pt x="3073400" y="31750"/>
                </a:lnTo>
                <a:close/>
              </a:path>
              <a:path w="3429000" h="577850">
                <a:moveTo>
                  <a:pt x="3162300" y="31750"/>
                </a:moveTo>
                <a:lnTo>
                  <a:pt x="3111500" y="31750"/>
                </a:lnTo>
                <a:lnTo>
                  <a:pt x="3111500" y="44450"/>
                </a:lnTo>
                <a:lnTo>
                  <a:pt x="3162300" y="44450"/>
                </a:lnTo>
                <a:lnTo>
                  <a:pt x="3162300" y="31750"/>
                </a:lnTo>
                <a:close/>
              </a:path>
              <a:path w="3429000" h="577850">
                <a:moveTo>
                  <a:pt x="3251200" y="31750"/>
                </a:moveTo>
                <a:lnTo>
                  <a:pt x="3200400" y="31750"/>
                </a:lnTo>
                <a:lnTo>
                  <a:pt x="3200400" y="44450"/>
                </a:lnTo>
                <a:lnTo>
                  <a:pt x="3251200" y="44450"/>
                </a:lnTo>
                <a:lnTo>
                  <a:pt x="3251200" y="31750"/>
                </a:lnTo>
                <a:close/>
              </a:path>
              <a:path w="3429000" h="577850">
                <a:moveTo>
                  <a:pt x="3340100" y="31750"/>
                </a:moveTo>
                <a:lnTo>
                  <a:pt x="3289300" y="31750"/>
                </a:lnTo>
                <a:lnTo>
                  <a:pt x="3289300" y="44450"/>
                </a:lnTo>
                <a:lnTo>
                  <a:pt x="3340100" y="44450"/>
                </a:lnTo>
                <a:lnTo>
                  <a:pt x="3340100" y="31750"/>
                </a:lnTo>
                <a:close/>
              </a:path>
              <a:path w="3429000" h="577850">
                <a:moveTo>
                  <a:pt x="3352800" y="0"/>
                </a:moveTo>
                <a:lnTo>
                  <a:pt x="3352800" y="76200"/>
                </a:lnTo>
                <a:lnTo>
                  <a:pt x="3429000" y="38100"/>
                </a:lnTo>
                <a:lnTo>
                  <a:pt x="335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160520" y="2136648"/>
            <a:ext cx="6096000" cy="4579620"/>
            <a:chOff x="4160520" y="2136648"/>
            <a:chExt cx="6096000" cy="4579620"/>
          </a:xfrm>
        </p:grpSpPr>
        <p:sp>
          <p:nvSpPr>
            <p:cNvPr id="8" name="object 8"/>
            <p:cNvSpPr/>
            <p:nvPr/>
          </p:nvSpPr>
          <p:spPr>
            <a:xfrm>
              <a:off x="5623560" y="2136648"/>
              <a:ext cx="3992879" cy="739140"/>
            </a:xfrm>
            <a:custGeom>
              <a:avLst/>
              <a:gdLst/>
              <a:ahLst/>
              <a:cxnLst/>
              <a:rect l="l" t="t" r="r" b="b"/>
              <a:pathLst>
                <a:path w="3992879" h="739139">
                  <a:moveTo>
                    <a:pt x="3992880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3992880" y="739139"/>
                  </a:lnTo>
                  <a:lnTo>
                    <a:pt x="3992880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7624" y="2184527"/>
              <a:ext cx="314833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308" y="2186432"/>
              <a:ext cx="261112" cy="1502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0343" y="2182368"/>
              <a:ext cx="3213100" cy="1998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7784" y="2426208"/>
              <a:ext cx="3944619" cy="1998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3085" y="2672207"/>
              <a:ext cx="3794124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60520" y="5730239"/>
              <a:ext cx="6096000" cy="986155"/>
            </a:xfrm>
            <a:custGeom>
              <a:avLst/>
              <a:gdLst/>
              <a:ahLst/>
              <a:cxnLst/>
              <a:rect l="l" t="t" r="r" b="b"/>
              <a:pathLst>
                <a:path w="6096000" h="986154">
                  <a:moveTo>
                    <a:pt x="6096000" y="0"/>
                  </a:moveTo>
                  <a:lnTo>
                    <a:pt x="0" y="0"/>
                  </a:lnTo>
                  <a:lnTo>
                    <a:pt x="0" y="986028"/>
                  </a:lnTo>
                  <a:lnTo>
                    <a:pt x="6096000" y="986028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4584" y="5778868"/>
              <a:ext cx="736345" cy="1823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6932" y="5778868"/>
              <a:ext cx="914526" cy="1966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8223" y="5776696"/>
              <a:ext cx="3864609" cy="1988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6903" y="6022708"/>
              <a:ext cx="5988558" cy="1977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2552" y="6264376"/>
              <a:ext cx="2575432" cy="1545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0972" y="6353742"/>
              <a:ext cx="54038" cy="127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0807" y="6510388"/>
              <a:ext cx="898778" cy="1966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7807" y="6264376"/>
              <a:ext cx="3051810" cy="178346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48080" y="4774438"/>
            <a:ext cx="2799080" cy="1542415"/>
          </a:xfrm>
          <a:custGeom>
            <a:avLst/>
            <a:gdLst/>
            <a:ahLst/>
            <a:cxnLst/>
            <a:rect l="l" t="t" r="r" b="b"/>
            <a:pathLst>
              <a:path w="2799079" h="1542414">
                <a:moveTo>
                  <a:pt x="0" y="6350"/>
                </a:moveTo>
                <a:lnTo>
                  <a:pt x="0" y="53339"/>
                </a:lnTo>
                <a:lnTo>
                  <a:pt x="12700" y="53339"/>
                </a:lnTo>
                <a:lnTo>
                  <a:pt x="12700" y="12700"/>
                </a:lnTo>
                <a:lnTo>
                  <a:pt x="2539" y="12700"/>
                </a:lnTo>
                <a:lnTo>
                  <a:pt x="2539" y="8889"/>
                </a:lnTo>
                <a:lnTo>
                  <a:pt x="0" y="6350"/>
                </a:lnTo>
                <a:close/>
              </a:path>
              <a:path w="2799079" h="1542414">
                <a:moveTo>
                  <a:pt x="2539" y="8889"/>
                </a:moveTo>
                <a:lnTo>
                  <a:pt x="2539" y="12700"/>
                </a:lnTo>
                <a:lnTo>
                  <a:pt x="6350" y="12700"/>
                </a:lnTo>
                <a:lnTo>
                  <a:pt x="2539" y="8889"/>
                </a:lnTo>
                <a:close/>
              </a:path>
              <a:path w="2799079" h="1542414">
                <a:moveTo>
                  <a:pt x="9855" y="0"/>
                </a:moveTo>
                <a:lnTo>
                  <a:pt x="2539" y="0"/>
                </a:lnTo>
                <a:lnTo>
                  <a:pt x="2539" y="8889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793"/>
                </a:lnTo>
                <a:lnTo>
                  <a:pt x="9855" y="0"/>
                </a:lnTo>
                <a:close/>
              </a:path>
              <a:path w="2799079" h="1542414">
                <a:moveTo>
                  <a:pt x="12700" y="91439"/>
                </a:moveTo>
                <a:lnTo>
                  <a:pt x="0" y="91439"/>
                </a:lnTo>
                <a:lnTo>
                  <a:pt x="0" y="142239"/>
                </a:lnTo>
                <a:lnTo>
                  <a:pt x="12700" y="142239"/>
                </a:lnTo>
                <a:lnTo>
                  <a:pt x="12700" y="91439"/>
                </a:lnTo>
                <a:close/>
              </a:path>
              <a:path w="2799079" h="1542414">
                <a:moveTo>
                  <a:pt x="12700" y="180339"/>
                </a:moveTo>
                <a:lnTo>
                  <a:pt x="0" y="180339"/>
                </a:lnTo>
                <a:lnTo>
                  <a:pt x="0" y="231139"/>
                </a:lnTo>
                <a:lnTo>
                  <a:pt x="12700" y="231139"/>
                </a:lnTo>
                <a:lnTo>
                  <a:pt x="12700" y="180339"/>
                </a:lnTo>
                <a:close/>
              </a:path>
              <a:path w="2799079" h="1542414">
                <a:moveTo>
                  <a:pt x="12700" y="269239"/>
                </a:moveTo>
                <a:lnTo>
                  <a:pt x="0" y="269239"/>
                </a:lnTo>
                <a:lnTo>
                  <a:pt x="0" y="320039"/>
                </a:lnTo>
                <a:lnTo>
                  <a:pt x="12700" y="320039"/>
                </a:lnTo>
                <a:lnTo>
                  <a:pt x="12700" y="269239"/>
                </a:lnTo>
                <a:close/>
              </a:path>
              <a:path w="2799079" h="1542414">
                <a:moveTo>
                  <a:pt x="12700" y="358139"/>
                </a:moveTo>
                <a:lnTo>
                  <a:pt x="0" y="358139"/>
                </a:lnTo>
                <a:lnTo>
                  <a:pt x="0" y="408939"/>
                </a:lnTo>
                <a:lnTo>
                  <a:pt x="12700" y="408939"/>
                </a:lnTo>
                <a:lnTo>
                  <a:pt x="12700" y="358139"/>
                </a:lnTo>
                <a:close/>
              </a:path>
              <a:path w="2799079" h="1542414">
                <a:moveTo>
                  <a:pt x="12700" y="447039"/>
                </a:moveTo>
                <a:lnTo>
                  <a:pt x="0" y="447039"/>
                </a:lnTo>
                <a:lnTo>
                  <a:pt x="0" y="497840"/>
                </a:lnTo>
                <a:lnTo>
                  <a:pt x="12700" y="497840"/>
                </a:lnTo>
                <a:lnTo>
                  <a:pt x="12700" y="447039"/>
                </a:lnTo>
                <a:close/>
              </a:path>
              <a:path w="2799079" h="1542414">
                <a:moveTo>
                  <a:pt x="12700" y="535940"/>
                </a:moveTo>
                <a:lnTo>
                  <a:pt x="0" y="535940"/>
                </a:lnTo>
                <a:lnTo>
                  <a:pt x="0" y="586740"/>
                </a:lnTo>
                <a:lnTo>
                  <a:pt x="12700" y="586740"/>
                </a:lnTo>
                <a:lnTo>
                  <a:pt x="12700" y="535940"/>
                </a:lnTo>
                <a:close/>
              </a:path>
              <a:path w="2799079" h="1542414">
                <a:moveTo>
                  <a:pt x="12700" y="624840"/>
                </a:moveTo>
                <a:lnTo>
                  <a:pt x="0" y="624840"/>
                </a:lnTo>
                <a:lnTo>
                  <a:pt x="0" y="675640"/>
                </a:lnTo>
                <a:lnTo>
                  <a:pt x="12700" y="675640"/>
                </a:lnTo>
                <a:lnTo>
                  <a:pt x="12700" y="624840"/>
                </a:lnTo>
                <a:close/>
              </a:path>
              <a:path w="2799079" h="1542414">
                <a:moveTo>
                  <a:pt x="12700" y="713740"/>
                </a:moveTo>
                <a:lnTo>
                  <a:pt x="0" y="713740"/>
                </a:lnTo>
                <a:lnTo>
                  <a:pt x="0" y="764540"/>
                </a:lnTo>
                <a:lnTo>
                  <a:pt x="12700" y="764540"/>
                </a:lnTo>
                <a:lnTo>
                  <a:pt x="12700" y="713740"/>
                </a:lnTo>
                <a:close/>
              </a:path>
              <a:path w="2799079" h="1542414">
                <a:moveTo>
                  <a:pt x="12700" y="802640"/>
                </a:moveTo>
                <a:lnTo>
                  <a:pt x="0" y="802640"/>
                </a:lnTo>
                <a:lnTo>
                  <a:pt x="0" y="853440"/>
                </a:lnTo>
                <a:lnTo>
                  <a:pt x="12700" y="853440"/>
                </a:lnTo>
                <a:lnTo>
                  <a:pt x="12700" y="802640"/>
                </a:lnTo>
                <a:close/>
              </a:path>
              <a:path w="2799079" h="1542414">
                <a:moveTo>
                  <a:pt x="12700" y="891540"/>
                </a:moveTo>
                <a:lnTo>
                  <a:pt x="0" y="891540"/>
                </a:lnTo>
                <a:lnTo>
                  <a:pt x="0" y="942340"/>
                </a:lnTo>
                <a:lnTo>
                  <a:pt x="12700" y="942340"/>
                </a:lnTo>
                <a:lnTo>
                  <a:pt x="12700" y="891540"/>
                </a:lnTo>
                <a:close/>
              </a:path>
              <a:path w="2799079" h="1542414">
                <a:moveTo>
                  <a:pt x="12700" y="980440"/>
                </a:moveTo>
                <a:lnTo>
                  <a:pt x="0" y="980440"/>
                </a:lnTo>
                <a:lnTo>
                  <a:pt x="0" y="1031240"/>
                </a:lnTo>
                <a:lnTo>
                  <a:pt x="12700" y="1031240"/>
                </a:lnTo>
                <a:lnTo>
                  <a:pt x="12700" y="980440"/>
                </a:lnTo>
                <a:close/>
              </a:path>
              <a:path w="2799079" h="1542414">
                <a:moveTo>
                  <a:pt x="12700" y="1069340"/>
                </a:moveTo>
                <a:lnTo>
                  <a:pt x="0" y="1069340"/>
                </a:lnTo>
                <a:lnTo>
                  <a:pt x="0" y="1120140"/>
                </a:lnTo>
                <a:lnTo>
                  <a:pt x="12700" y="1120140"/>
                </a:lnTo>
                <a:lnTo>
                  <a:pt x="12700" y="1069340"/>
                </a:lnTo>
                <a:close/>
              </a:path>
              <a:path w="2799079" h="1542414">
                <a:moveTo>
                  <a:pt x="12700" y="1158240"/>
                </a:moveTo>
                <a:lnTo>
                  <a:pt x="0" y="1158240"/>
                </a:lnTo>
                <a:lnTo>
                  <a:pt x="0" y="1209040"/>
                </a:lnTo>
                <a:lnTo>
                  <a:pt x="12700" y="1209040"/>
                </a:lnTo>
                <a:lnTo>
                  <a:pt x="12700" y="1158240"/>
                </a:lnTo>
                <a:close/>
              </a:path>
              <a:path w="2799079" h="1542414">
                <a:moveTo>
                  <a:pt x="12700" y="1247140"/>
                </a:moveTo>
                <a:lnTo>
                  <a:pt x="0" y="1247140"/>
                </a:lnTo>
                <a:lnTo>
                  <a:pt x="0" y="1297940"/>
                </a:lnTo>
                <a:lnTo>
                  <a:pt x="12700" y="1297940"/>
                </a:lnTo>
                <a:lnTo>
                  <a:pt x="12700" y="1247140"/>
                </a:lnTo>
                <a:close/>
              </a:path>
              <a:path w="2799079" h="1542414">
                <a:moveTo>
                  <a:pt x="12700" y="1336040"/>
                </a:moveTo>
                <a:lnTo>
                  <a:pt x="0" y="1336040"/>
                </a:lnTo>
                <a:lnTo>
                  <a:pt x="0" y="1386840"/>
                </a:lnTo>
                <a:lnTo>
                  <a:pt x="12700" y="1386840"/>
                </a:lnTo>
                <a:lnTo>
                  <a:pt x="12700" y="1336040"/>
                </a:lnTo>
                <a:close/>
              </a:path>
              <a:path w="2799079" h="1542414">
                <a:moveTo>
                  <a:pt x="12700" y="1424940"/>
                </a:moveTo>
                <a:lnTo>
                  <a:pt x="0" y="1424940"/>
                </a:lnTo>
                <a:lnTo>
                  <a:pt x="0" y="1475740"/>
                </a:lnTo>
                <a:lnTo>
                  <a:pt x="12700" y="1475740"/>
                </a:lnTo>
                <a:lnTo>
                  <a:pt x="12700" y="1424940"/>
                </a:lnTo>
                <a:close/>
              </a:path>
              <a:path w="2799079" h="1542414">
                <a:moveTo>
                  <a:pt x="67132" y="1497507"/>
                </a:moveTo>
                <a:lnTo>
                  <a:pt x="16332" y="1497507"/>
                </a:lnTo>
                <a:lnTo>
                  <a:pt x="16332" y="1510207"/>
                </a:lnTo>
                <a:lnTo>
                  <a:pt x="67132" y="1510207"/>
                </a:lnTo>
                <a:lnTo>
                  <a:pt x="67132" y="1497507"/>
                </a:lnTo>
                <a:close/>
              </a:path>
              <a:path w="2799079" h="1542414">
                <a:moveTo>
                  <a:pt x="156082" y="1497507"/>
                </a:moveTo>
                <a:lnTo>
                  <a:pt x="105232" y="1497507"/>
                </a:lnTo>
                <a:lnTo>
                  <a:pt x="105232" y="1510207"/>
                </a:lnTo>
                <a:lnTo>
                  <a:pt x="156082" y="1510207"/>
                </a:lnTo>
                <a:lnTo>
                  <a:pt x="156082" y="1497507"/>
                </a:lnTo>
                <a:close/>
              </a:path>
              <a:path w="2799079" h="1542414">
                <a:moveTo>
                  <a:pt x="244982" y="1497507"/>
                </a:moveTo>
                <a:lnTo>
                  <a:pt x="194182" y="1497507"/>
                </a:lnTo>
                <a:lnTo>
                  <a:pt x="194182" y="1510207"/>
                </a:lnTo>
                <a:lnTo>
                  <a:pt x="244982" y="1510207"/>
                </a:lnTo>
                <a:lnTo>
                  <a:pt x="244982" y="1497507"/>
                </a:lnTo>
                <a:close/>
              </a:path>
              <a:path w="2799079" h="1542414">
                <a:moveTo>
                  <a:pt x="333882" y="1497507"/>
                </a:moveTo>
                <a:lnTo>
                  <a:pt x="283082" y="1497507"/>
                </a:lnTo>
                <a:lnTo>
                  <a:pt x="283082" y="1510207"/>
                </a:lnTo>
                <a:lnTo>
                  <a:pt x="333882" y="1510207"/>
                </a:lnTo>
                <a:lnTo>
                  <a:pt x="333882" y="1497507"/>
                </a:lnTo>
                <a:close/>
              </a:path>
              <a:path w="2799079" h="1542414">
                <a:moveTo>
                  <a:pt x="422782" y="1497507"/>
                </a:moveTo>
                <a:lnTo>
                  <a:pt x="371982" y="1497507"/>
                </a:lnTo>
                <a:lnTo>
                  <a:pt x="371982" y="1510207"/>
                </a:lnTo>
                <a:lnTo>
                  <a:pt x="422782" y="1510207"/>
                </a:lnTo>
                <a:lnTo>
                  <a:pt x="422782" y="1497507"/>
                </a:lnTo>
                <a:close/>
              </a:path>
              <a:path w="2799079" h="1542414">
                <a:moveTo>
                  <a:pt x="511682" y="1497507"/>
                </a:moveTo>
                <a:lnTo>
                  <a:pt x="460882" y="1497507"/>
                </a:lnTo>
                <a:lnTo>
                  <a:pt x="460882" y="1510207"/>
                </a:lnTo>
                <a:lnTo>
                  <a:pt x="511682" y="1510207"/>
                </a:lnTo>
                <a:lnTo>
                  <a:pt x="511682" y="1497507"/>
                </a:lnTo>
                <a:close/>
              </a:path>
              <a:path w="2799079" h="1542414">
                <a:moveTo>
                  <a:pt x="600582" y="1497507"/>
                </a:moveTo>
                <a:lnTo>
                  <a:pt x="549782" y="1497507"/>
                </a:lnTo>
                <a:lnTo>
                  <a:pt x="549782" y="1510207"/>
                </a:lnTo>
                <a:lnTo>
                  <a:pt x="600582" y="1510207"/>
                </a:lnTo>
                <a:lnTo>
                  <a:pt x="600582" y="1497507"/>
                </a:lnTo>
                <a:close/>
              </a:path>
              <a:path w="2799079" h="1542414">
                <a:moveTo>
                  <a:pt x="689482" y="1497507"/>
                </a:moveTo>
                <a:lnTo>
                  <a:pt x="638682" y="1497507"/>
                </a:lnTo>
                <a:lnTo>
                  <a:pt x="638682" y="1510207"/>
                </a:lnTo>
                <a:lnTo>
                  <a:pt x="689482" y="1510207"/>
                </a:lnTo>
                <a:lnTo>
                  <a:pt x="689482" y="1497507"/>
                </a:lnTo>
                <a:close/>
              </a:path>
              <a:path w="2799079" h="1542414">
                <a:moveTo>
                  <a:pt x="778382" y="1497507"/>
                </a:moveTo>
                <a:lnTo>
                  <a:pt x="727582" y="1497507"/>
                </a:lnTo>
                <a:lnTo>
                  <a:pt x="727582" y="1510207"/>
                </a:lnTo>
                <a:lnTo>
                  <a:pt x="778382" y="1510207"/>
                </a:lnTo>
                <a:lnTo>
                  <a:pt x="778382" y="1497507"/>
                </a:lnTo>
                <a:close/>
              </a:path>
              <a:path w="2799079" h="1542414">
                <a:moveTo>
                  <a:pt x="867282" y="1497507"/>
                </a:moveTo>
                <a:lnTo>
                  <a:pt x="816482" y="1497507"/>
                </a:lnTo>
                <a:lnTo>
                  <a:pt x="816482" y="1510207"/>
                </a:lnTo>
                <a:lnTo>
                  <a:pt x="867282" y="1510207"/>
                </a:lnTo>
                <a:lnTo>
                  <a:pt x="867282" y="1497507"/>
                </a:lnTo>
                <a:close/>
              </a:path>
              <a:path w="2799079" h="1542414">
                <a:moveTo>
                  <a:pt x="956182" y="1497507"/>
                </a:moveTo>
                <a:lnTo>
                  <a:pt x="905382" y="1497507"/>
                </a:lnTo>
                <a:lnTo>
                  <a:pt x="905382" y="1510207"/>
                </a:lnTo>
                <a:lnTo>
                  <a:pt x="956182" y="1510207"/>
                </a:lnTo>
                <a:lnTo>
                  <a:pt x="956182" y="1497507"/>
                </a:lnTo>
                <a:close/>
              </a:path>
              <a:path w="2799079" h="1542414">
                <a:moveTo>
                  <a:pt x="1045082" y="1497507"/>
                </a:moveTo>
                <a:lnTo>
                  <a:pt x="994282" y="1497507"/>
                </a:lnTo>
                <a:lnTo>
                  <a:pt x="994282" y="1510207"/>
                </a:lnTo>
                <a:lnTo>
                  <a:pt x="1045082" y="1510207"/>
                </a:lnTo>
                <a:lnTo>
                  <a:pt x="1045082" y="1497507"/>
                </a:lnTo>
                <a:close/>
              </a:path>
              <a:path w="2799079" h="1542414">
                <a:moveTo>
                  <a:pt x="1133983" y="1497507"/>
                </a:moveTo>
                <a:lnTo>
                  <a:pt x="1083183" y="1497507"/>
                </a:lnTo>
                <a:lnTo>
                  <a:pt x="1083183" y="1510207"/>
                </a:lnTo>
                <a:lnTo>
                  <a:pt x="1133983" y="1510207"/>
                </a:lnTo>
                <a:lnTo>
                  <a:pt x="1133983" y="1497507"/>
                </a:lnTo>
                <a:close/>
              </a:path>
              <a:path w="2799079" h="1542414">
                <a:moveTo>
                  <a:pt x="1222883" y="1497507"/>
                </a:moveTo>
                <a:lnTo>
                  <a:pt x="1172083" y="1497507"/>
                </a:lnTo>
                <a:lnTo>
                  <a:pt x="1172083" y="1510207"/>
                </a:lnTo>
                <a:lnTo>
                  <a:pt x="1222883" y="1510207"/>
                </a:lnTo>
                <a:lnTo>
                  <a:pt x="1222883" y="1497507"/>
                </a:lnTo>
                <a:close/>
              </a:path>
              <a:path w="2799079" h="1542414">
                <a:moveTo>
                  <a:pt x="1311783" y="1497507"/>
                </a:moveTo>
                <a:lnTo>
                  <a:pt x="1260983" y="1497507"/>
                </a:lnTo>
                <a:lnTo>
                  <a:pt x="1260983" y="1510207"/>
                </a:lnTo>
                <a:lnTo>
                  <a:pt x="1311783" y="1510207"/>
                </a:lnTo>
                <a:lnTo>
                  <a:pt x="1311783" y="1497507"/>
                </a:lnTo>
                <a:close/>
              </a:path>
              <a:path w="2799079" h="1542414">
                <a:moveTo>
                  <a:pt x="1400683" y="1497507"/>
                </a:moveTo>
                <a:lnTo>
                  <a:pt x="1349883" y="1497507"/>
                </a:lnTo>
                <a:lnTo>
                  <a:pt x="1349883" y="1510207"/>
                </a:lnTo>
                <a:lnTo>
                  <a:pt x="1400683" y="1510207"/>
                </a:lnTo>
                <a:lnTo>
                  <a:pt x="1400683" y="1497507"/>
                </a:lnTo>
                <a:close/>
              </a:path>
              <a:path w="2799079" h="1542414">
                <a:moveTo>
                  <a:pt x="1489583" y="1497507"/>
                </a:moveTo>
                <a:lnTo>
                  <a:pt x="1438783" y="1497507"/>
                </a:lnTo>
                <a:lnTo>
                  <a:pt x="1438783" y="1510207"/>
                </a:lnTo>
                <a:lnTo>
                  <a:pt x="1489583" y="1510207"/>
                </a:lnTo>
                <a:lnTo>
                  <a:pt x="1489583" y="1497507"/>
                </a:lnTo>
                <a:close/>
              </a:path>
              <a:path w="2799079" h="1542414">
                <a:moveTo>
                  <a:pt x="1578483" y="1497507"/>
                </a:moveTo>
                <a:lnTo>
                  <a:pt x="1527683" y="1497507"/>
                </a:lnTo>
                <a:lnTo>
                  <a:pt x="1527683" y="1510207"/>
                </a:lnTo>
                <a:lnTo>
                  <a:pt x="1578483" y="1510207"/>
                </a:lnTo>
                <a:lnTo>
                  <a:pt x="1578483" y="1497507"/>
                </a:lnTo>
                <a:close/>
              </a:path>
              <a:path w="2799079" h="1542414">
                <a:moveTo>
                  <a:pt x="1667383" y="1497507"/>
                </a:moveTo>
                <a:lnTo>
                  <a:pt x="1616583" y="1497507"/>
                </a:lnTo>
                <a:lnTo>
                  <a:pt x="1616583" y="1510207"/>
                </a:lnTo>
                <a:lnTo>
                  <a:pt x="1667383" y="1510207"/>
                </a:lnTo>
                <a:lnTo>
                  <a:pt x="1667383" y="1497507"/>
                </a:lnTo>
                <a:close/>
              </a:path>
              <a:path w="2799079" h="1542414">
                <a:moveTo>
                  <a:pt x="1756283" y="1497507"/>
                </a:moveTo>
                <a:lnTo>
                  <a:pt x="1705483" y="1497507"/>
                </a:lnTo>
                <a:lnTo>
                  <a:pt x="1705483" y="1510207"/>
                </a:lnTo>
                <a:lnTo>
                  <a:pt x="1756283" y="1510207"/>
                </a:lnTo>
                <a:lnTo>
                  <a:pt x="1756283" y="1497507"/>
                </a:lnTo>
                <a:close/>
              </a:path>
              <a:path w="2799079" h="1542414">
                <a:moveTo>
                  <a:pt x="1845183" y="1497507"/>
                </a:moveTo>
                <a:lnTo>
                  <a:pt x="1794383" y="1497507"/>
                </a:lnTo>
                <a:lnTo>
                  <a:pt x="1794383" y="1510207"/>
                </a:lnTo>
                <a:lnTo>
                  <a:pt x="1845183" y="1510207"/>
                </a:lnTo>
                <a:lnTo>
                  <a:pt x="1845183" y="1497507"/>
                </a:lnTo>
                <a:close/>
              </a:path>
              <a:path w="2799079" h="1542414">
                <a:moveTo>
                  <a:pt x="1934083" y="1497507"/>
                </a:moveTo>
                <a:lnTo>
                  <a:pt x="1883283" y="1497507"/>
                </a:lnTo>
                <a:lnTo>
                  <a:pt x="1883283" y="1510207"/>
                </a:lnTo>
                <a:lnTo>
                  <a:pt x="1934083" y="1510207"/>
                </a:lnTo>
                <a:lnTo>
                  <a:pt x="1934083" y="1497507"/>
                </a:lnTo>
                <a:close/>
              </a:path>
              <a:path w="2799079" h="1542414">
                <a:moveTo>
                  <a:pt x="2022983" y="1497507"/>
                </a:moveTo>
                <a:lnTo>
                  <a:pt x="1972183" y="1497507"/>
                </a:lnTo>
                <a:lnTo>
                  <a:pt x="1972183" y="1510207"/>
                </a:lnTo>
                <a:lnTo>
                  <a:pt x="2022983" y="1510207"/>
                </a:lnTo>
                <a:lnTo>
                  <a:pt x="2022983" y="1497507"/>
                </a:lnTo>
                <a:close/>
              </a:path>
              <a:path w="2799079" h="1542414">
                <a:moveTo>
                  <a:pt x="2111883" y="1497507"/>
                </a:moveTo>
                <a:lnTo>
                  <a:pt x="2061083" y="1497507"/>
                </a:lnTo>
                <a:lnTo>
                  <a:pt x="2061083" y="1510207"/>
                </a:lnTo>
                <a:lnTo>
                  <a:pt x="2111883" y="1510207"/>
                </a:lnTo>
                <a:lnTo>
                  <a:pt x="2111883" y="1497507"/>
                </a:lnTo>
                <a:close/>
              </a:path>
              <a:path w="2799079" h="1542414">
                <a:moveTo>
                  <a:pt x="2200783" y="1497507"/>
                </a:moveTo>
                <a:lnTo>
                  <a:pt x="2149983" y="1497507"/>
                </a:lnTo>
                <a:lnTo>
                  <a:pt x="2149983" y="1510207"/>
                </a:lnTo>
                <a:lnTo>
                  <a:pt x="2200783" y="1510207"/>
                </a:lnTo>
                <a:lnTo>
                  <a:pt x="2200783" y="1497507"/>
                </a:lnTo>
                <a:close/>
              </a:path>
              <a:path w="2799079" h="1542414">
                <a:moveTo>
                  <a:pt x="2289683" y="1497507"/>
                </a:moveTo>
                <a:lnTo>
                  <a:pt x="2238883" y="1497507"/>
                </a:lnTo>
                <a:lnTo>
                  <a:pt x="2238883" y="1510207"/>
                </a:lnTo>
                <a:lnTo>
                  <a:pt x="2289683" y="1510207"/>
                </a:lnTo>
                <a:lnTo>
                  <a:pt x="2289683" y="1497507"/>
                </a:lnTo>
                <a:close/>
              </a:path>
              <a:path w="2799079" h="1542414">
                <a:moveTo>
                  <a:pt x="2378583" y="1497507"/>
                </a:moveTo>
                <a:lnTo>
                  <a:pt x="2327783" y="1497507"/>
                </a:lnTo>
                <a:lnTo>
                  <a:pt x="2327783" y="1510207"/>
                </a:lnTo>
                <a:lnTo>
                  <a:pt x="2378583" y="1510207"/>
                </a:lnTo>
                <a:lnTo>
                  <a:pt x="2378583" y="1497507"/>
                </a:lnTo>
                <a:close/>
              </a:path>
              <a:path w="2799079" h="1542414">
                <a:moveTo>
                  <a:pt x="2467483" y="1497507"/>
                </a:moveTo>
                <a:lnTo>
                  <a:pt x="2416683" y="1497507"/>
                </a:lnTo>
                <a:lnTo>
                  <a:pt x="2416683" y="1510207"/>
                </a:lnTo>
                <a:lnTo>
                  <a:pt x="2467483" y="1510207"/>
                </a:lnTo>
                <a:lnTo>
                  <a:pt x="2467483" y="1497507"/>
                </a:lnTo>
                <a:close/>
              </a:path>
              <a:path w="2799079" h="1542414">
                <a:moveTo>
                  <a:pt x="2556383" y="1497507"/>
                </a:moveTo>
                <a:lnTo>
                  <a:pt x="2505583" y="1497507"/>
                </a:lnTo>
                <a:lnTo>
                  <a:pt x="2505583" y="1510207"/>
                </a:lnTo>
                <a:lnTo>
                  <a:pt x="2556383" y="1510207"/>
                </a:lnTo>
                <a:lnTo>
                  <a:pt x="2556383" y="1497507"/>
                </a:lnTo>
                <a:close/>
              </a:path>
              <a:path w="2799079" h="1542414">
                <a:moveTo>
                  <a:pt x="2645283" y="1497507"/>
                </a:moveTo>
                <a:lnTo>
                  <a:pt x="2594483" y="1497507"/>
                </a:lnTo>
                <a:lnTo>
                  <a:pt x="2594483" y="1510207"/>
                </a:lnTo>
                <a:lnTo>
                  <a:pt x="2645283" y="1510207"/>
                </a:lnTo>
                <a:lnTo>
                  <a:pt x="2645283" y="1497507"/>
                </a:lnTo>
                <a:close/>
              </a:path>
              <a:path w="2799079" h="1542414">
                <a:moveTo>
                  <a:pt x="2722880" y="1465757"/>
                </a:moveTo>
                <a:lnTo>
                  <a:pt x="2722880" y="1541957"/>
                </a:lnTo>
                <a:lnTo>
                  <a:pt x="2786380" y="1510207"/>
                </a:lnTo>
                <a:lnTo>
                  <a:pt x="2734183" y="1510207"/>
                </a:lnTo>
                <a:lnTo>
                  <a:pt x="2734183" y="1497507"/>
                </a:lnTo>
                <a:lnTo>
                  <a:pt x="2786380" y="1497507"/>
                </a:lnTo>
                <a:lnTo>
                  <a:pt x="2722880" y="1465757"/>
                </a:lnTo>
                <a:close/>
              </a:path>
              <a:path w="2799079" h="1542414">
                <a:moveTo>
                  <a:pt x="2722880" y="1497507"/>
                </a:moveTo>
                <a:lnTo>
                  <a:pt x="2683383" y="1497507"/>
                </a:lnTo>
                <a:lnTo>
                  <a:pt x="2683383" y="1510207"/>
                </a:lnTo>
                <a:lnTo>
                  <a:pt x="2722880" y="1510207"/>
                </a:lnTo>
                <a:lnTo>
                  <a:pt x="2722880" y="1497507"/>
                </a:lnTo>
                <a:close/>
              </a:path>
              <a:path w="2799079" h="1542414">
                <a:moveTo>
                  <a:pt x="2786380" y="1497507"/>
                </a:moveTo>
                <a:lnTo>
                  <a:pt x="2734183" y="1497507"/>
                </a:lnTo>
                <a:lnTo>
                  <a:pt x="2734183" y="1510207"/>
                </a:lnTo>
                <a:lnTo>
                  <a:pt x="2786380" y="1510207"/>
                </a:lnTo>
                <a:lnTo>
                  <a:pt x="2799080" y="1503857"/>
                </a:lnTo>
                <a:lnTo>
                  <a:pt x="2786380" y="1497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44481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9.2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Create</a:t>
            </a:r>
            <a:r>
              <a:rPr dirty="0" sz="2400" spc="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environment</a:t>
            </a:r>
            <a:r>
              <a:rPr dirty="0" sz="2400" spc="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file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089" y="1076071"/>
            <a:ext cx="109194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Segoe UI Semilight"/>
                <a:cs typeface="Segoe UI Semilight"/>
              </a:rPr>
              <a:t>Create </a:t>
            </a:r>
            <a:r>
              <a:rPr dirty="0" sz="1800">
                <a:latin typeface="Segoe UI Semilight"/>
                <a:cs typeface="Segoe UI Semilight"/>
              </a:rPr>
              <a:t>an </a:t>
            </a:r>
            <a:r>
              <a:rPr dirty="0" sz="1800" spc="-5">
                <a:latin typeface="Segoe UI Semilight"/>
                <a:cs typeface="Segoe UI Semilight"/>
              </a:rPr>
              <a:t>environment file, </a:t>
            </a:r>
            <a:r>
              <a:rPr dirty="0" sz="1800">
                <a:latin typeface="Segoe UI Semilight"/>
                <a:cs typeface="Segoe UI Semilight"/>
              </a:rPr>
              <a:t>called </a:t>
            </a:r>
            <a:r>
              <a:rPr dirty="0" sz="1800" spc="-10" i="1">
                <a:solidFill>
                  <a:srgbClr val="006FC0"/>
                </a:solidFill>
                <a:latin typeface="Segoe UI Semilight"/>
                <a:cs typeface="Segoe UI Semilight"/>
              </a:rPr>
              <a:t>myenv.yml</a:t>
            </a:r>
            <a:r>
              <a:rPr dirty="0" sz="1800" spc="-10">
                <a:latin typeface="Segoe UI Semilight"/>
                <a:cs typeface="Segoe UI Semilight"/>
              </a:rPr>
              <a:t>, </a:t>
            </a:r>
            <a:r>
              <a:rPr dirty="0" sz="1800">
                <a:latin typeface="Segoe UI Semilight"/>
                <a:cs typeface="Segoe UI Semilight"/>
              </a:rPr>
              <a:t>that </a:t>
            </a:r>
            <a:r>
              <a:rPr dirty="0" sz="1800" spc="-5">
                <a:latin typeface="Segoe UI Semilight"/>
                <a:cs typeface="Segoe UI Semilight"/>
              </a:rPr>
              <a:t>specifies </a:t>
            </a:r>
            <a:r>
              <a:rPr dirty="0" sz="1800">
                <a:latin typeface="Segoe UI Semilight"/>
                <a:cs typeface="Segoe UI Semilight"/>
              </a:rPr>
              <a:t>all </a:t>
            </a:r>
            <a:r>
              <a:rPr dirty="0" sz="1800" spc="-20">
                <a:latin typeface="Segoe UI Semilight"/>
                <a:cs typeface="Segoe UI Semilight"/>
              </a:rPr>
              <a:t>of </a:t>
            </a:r>
            <a:r>
              <a:rPr dirty="0" sz="1800">
                <a:latin typeface="Segoe UI Semilight"/>
                <a:cs typeface="Segoe UI Semilight"/>
              </a:rPr>
              <a:t>the </a:t>
            </a:r>
            <a:r>
              <a:rPr dirty="0" sz="1800" spc="-10">
                <a:latin typeface="Segoe UI Semilight"/>
                <a:cs typeface="Segoe UI Semilight"/>
              </a:rPr>
              <a:t>script's </a:t>
            </a:r>
            <a:r>
              <a:rPr dirty="0" sz="1800" spc="-5">
                <a:latin typeface="Segoe UI Semilight"/>
                <a:cs typeface="Segoe UI Semilight"/>
              </a:rPr>
              <a:t>package dependencies. </a:t>
            </a:r>
            <a:r>
              <a:rPr dirty="0" sz="1800">
                <a:latin typeface="Segoe UI Semilight"/>
                <a:cs typeface="Segoe UI Semilight"/>
              </a:rPr>
              <a:t>This </a:t>
            </a:r>
            <a:r>
              <a:rPr dirty="0" sz="1800" spc="-5">
                <a:latin typeface="Segoe UI Semilight"/>
                <a:cs typeface="Segoe UI Semilight"/>
              </a:rPr>
              <a:t>file </a:t>
            </a:r>
            <a:r>
              <a:rPr dirty="0" sz="1800">
                <a:latin typeface="Segoe UI Semilight"/>
                <a:cs typeface="Segoe UI Semilight"/>
              </a:rPr>
              <a:t>is 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used </a:t>
            </a:r>
            <a:r>
              <a:rPr dirty="0" sz="1800" spc="-10">
                <a:latin typeface="Segoe UI Semilight"/>
                <a:cs typeface="Segoe UI Semilight"/>
              </a:rPr>
              <a:t>to </a:t>
            </a:r>
            <a:r>
              <a:rPr dirty="0" sz="1800" spc="-5">
                <a:latin typeface="Segoe UI Semilight"/>
                <a:cs typeface="Segoe UI Semilight"/>
              </a:rPr>
              <a:t>ensure </a:t>
            </a:r>
            <a:r>
              <a:rPr dirty="0" sz="1800">
                <a:latin typeface="Segoe UI Semilight"/>
                <a:cs typeface="Segoe UI Semilight"/>
              </a:rPr>
              <a:t>that all </a:t>
            </a:r>
            <a:r>
              <a:rPr dirty="0" sz="1800" spc="-20">
                <a:latin typeface="Segoe UI Semilight"/>
                <a:cs typeface="Segoe UI Semilight"/>
              </a:rPr>
              <a:t>of </a:t>
            </a:r>
            <a:r>
              <a:rPr dirty="0" sz="1800" spc="-5">
                <a:latin typeface="Segoe UI Semilight"/>
                <a:cs typeface="Segoe UI Semilight"/>
              </a:rPr>
              <a:t>those dependencies </a:t>
            </a:r>
            <a:r>
              <a:rPr dirty="0" sz="1800" spc="-10">
                <a:latin typeface="Segoe UI Semilight"/>
                <a:cs typeface="Segoe UI Semilight"/>
              </a:rPr>
              <a:t>are </a:t>
            </a:r>
            <a:r>
              <a:rPr dirty="0" sz="1800" spc="-5">
                <a:latin typeface="Segoe UI Semilight"/>
                <a:cs typeface="Segoe UI Semilight"/>
              </a:rPr>
              <a:t>installed </a:t>
            </a:r>
            <a:r>
              <a:rPr dirty="0" sz="1800">
                <a:latin typeface="Segoe UI Semilight"/>
                <a:cs typeface="Segoe UI Semilight"/>
              </a:rPr>
              <a:t>in the </a:t>
            </a:r>
            <a:r>
              <a:rPr dirty="0" sz="1800" spc="-5">
                <a:latin typeface="Segoe UI Semilight"/>
                <a:cs typeface="Segoe UI Semilight"/>
              </a:rPr>
              <a:t>Docker </a:t>
            </a:r>
            <a:r>
              <a:rPr dirty="0" sz="1800">
                <a:latin typeface="Segoe UI Semilight"/>
                <a:cs typeface="Segoe UI Semilight"/>
              </a:rPr>
              <a:t>image. This </a:t>
            </a:r>
            <a:r>
              <a:rPr dirty="0" sz="1800" spc="-5">
                <a:latin typeface="Segoe UI Semilight"/>
                <a:cs typeface="Segoe UI Semilight"/>
              </a:rPr>
              <a:t>example </a:t>
            </a:r>
            <a:r>
              <a:rPr dirty="0" sz="1800">
                <a:latin typeface="Segoe UI Semilight"/>
                <a:cs typeface="Segoe UI Semilight"/>
              </a:rPr>
              <a:t>needs </a:t>
            </a:r>
            <a:r>
              <a:rPr dirty="0" sz="1800">
                <a:solidFill>
                  <a:srgbClr val="006FC0"/>
                </a:solidFill>
                <a:latin typeface="Segoe UI Semilight"/>
                <a:cs typeface="Segoe UI Semilight"/>
              </a:rPr>
              <a:t>scikit-learn </a:t>
            </a:r>
            <a:r>
              <a:rPr dirty="0" sz="1800" spc="-480">
                <a:solidFill>
                  <a:srgbClr val="006FC0"/>
                </a:solidFill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and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solidFill>
                  <a:srgbClr val="006FC0"/>
                </a:solidFill>
                <a:latin typeface="Segoe UI Semilight"/>
                <a:cs typeface="Segoe UI Semilight"/>
              </a:rPr>
              <a:t>azureml-sdk</a:t>
            </a:r>
            <a:r>
              <a:rPr dirty="0" sz="1800">
                <a:latin typeface="Segoe UI Semilight"/>
                <a:cs typeface="Segoe UI Semilight"/>
              </a:rPr>
              <a:t>.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" y="2025395"/>
            <a:ext cx="11071860" cy="181673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 spc="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azureml.core.conda_dependencies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CondaDependencies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91440" marR="6635115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myenv</a:t>
            </a:r>
            <a:r>
              <a:rPr dirty="0" sz="1600" spc="-5">
                <a:latin typeface="Consolas"/>
                <a:cs typeface="Consolas"/>
              </a:rPr>
              <a:t> =</a:t>
            </a:r>
            <a:r>
              <a:rPr dirty="0" sz="1600" spc="-10">
                <a:latin typeface="Consolas"/>
                <a:cs typeface="Consolas"/>
              </a:rPr>
              <a:t> CondaDependencies()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myenv.add_conda_package(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"scikit-learn"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onsolas"/>
              <a:cs typeface="Consolas"/>
            </a:endParaRPr>
          </a:p>
          <a:p>
            <a:pPr marL="1006475" marR="6054725" indent="-915035">
              <a:lnSpc>
                <a:spcPct val="100600"/>
              </a:lnSpc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with </a:t>
            </a:r>
            <a:r>
              <a:rPr dirty="0" sz="1600" spc="-10">
                <a:latin typeface="Consolas"/>
                <a:cs typeface="Consolas"/>
              </a:rPr>
              <a:t>open(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"myenv.yml"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"w"</a:t>
            </a:r>
            <a:r>
              <a:rPr dirty="0" sz="1600" spc="-10">
                <a:latin typeface="Consolas"/>
                <a:cs typeface="Consolas"/>
              </a:rPr>
              <a:t>)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as </a:t>
            </a:r>
            <a:r>
              <a:rPr dirty="0" sz="1600" spc="-10">
                <a:latin typeface="Consolas"/>
                <a:cs typeface="Consolas"/>
              </a:rPr>
              <a:t>f: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f.write(myenv.serialize_to_string())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599" y="3805885"/>
            <a:ext cx="10707370" cy="112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9.3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Create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configuration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file</a:t>
            </a:r>
            <a:endParaRPr sz="2400">
              <a:latin typeface="Segoe UI Semilight"/>
              <a:cs typeface="Segoe UI Semilight"/>
            </a:endParaRPr>
          </a:p>
          <a:p>
            <a:pPr marL="50165" marR="5080">
              <a:lnSpc>
                <a:spcPct val="100000"/>
              </a:lnSpc>
              <a:spcBef>
                <a:spcPts val="1420"/>
              </a:spcBef>
            </a:pPr>
            <a:r>
              <a:rPr dirty="0" sz="1800" spc="-10">
                <a:latin typeface="Segoe UI Semilight"/>
                <a:cs typeface="Segoe UI Semilight"/>
              </a:rPr>
              <a:t>Create </a:t>
            </a:r>
            <a:r>
              <a:rPr dirty="0" sz="1800">
                <a:latin typeface="Segoe UI Semilight"/>
                <a:cs typeface="Segoe UI Semilight"/>
              </a:rPr>
              <a:t>a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deployment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configuration</a:t>
            </a:r>
            <a:r>
              <a:rPr dirty="0" sz="1800" spc="-4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file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and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specify</a:t>
            </a:r>
            <a:r>
              <a:rPr dirty="0" sz="1800">
                <a:latin typeface="Segoe UI Semilight"/>
                <a:cs typeface="Segoe UI Semilight"/>
              </a:rPr>
              <a:t> the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number</a:t>
            </a:r>
            <a:r>
              <a:rPr dirty="0" sz="1800" spc="-20">
                <a:latin typeface="Segoe UI Semilight"/>
                <a:cs typeface="Segoe UI Semilight"/>
              </a:rPr>
              <a:t> of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CPUs</a:t>
            </a:r>
            <a:r>
              <a:rPr dirty="0" sz="1800">
                <a:latin typeface="Segoe UI Semilight"/>
                <a:cs typeface="Segoe UI Semilight"/>
              </a:rPr>
              <a:t> and</a:t>
            </a:r>
            <a:r>
              <a:rPr dirty="0" sz="1800" spc="-10">
                <a:latin typeface="Segoe UI Semilight"/>
                <a:cs typeface="Segoe UI Semilight"/>
              </a:rPr>
              <a:t> gigabyte</a:t>
            </a:r>
            <a:r>
              <a:rPr dirty="0" sz="1800" spc="10">
                <a:latin typeface="Segoe UI Semilight"/>
                <a:cs typeface="Segoe UI Semilight"/>
              </a:rPr>
              <a:t> </a:t>
            </a:r>
            <a:r>
              <a:rPr dirty="0" sz="1800" spc="-20">
                <a:latin typeface="Segoe UI Semilight"/>
                <a:cs typeface="Segoe UI Semilight"/>
              </a:rPr>
              <a:t>of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RAM</a:t>
            </a:r>
            <a:r>
              <a:rPr dirty="0" sz="1800" spc="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needed </a:t>
            </a:r>
            <a:r>
              <a:rPr dirty="0" sz="1800" spc="-5">
                <a:latin typeface="Segoe UI Semilight"/>
                <a:cs typeface="Segoe UI Semilight"/>
              </a:rPr>
              <a:t>for</a:t>
            </a:r>
            <a:r>
              <a:rPr dirty="0" sz="1800">
                <a:latin typeface="Segoe UI Semilight"/>
                <a:cs typeface="Segoe UI Semilight"/>
              </a:rPr>
              <a:t> the </a:t>
            </a:r>
            <a:r>
              <a:rPr dirty="0" sz="1800" spc="-480">
                <a:latin typeface="Segoe UI Semilight"/>
                <a:cs typeface="Segoe UI Semilight"/>
              </a:rPr>
              <a:t> </a:t>
            </a:r>
            <a:r>
              <a:rPr dirty="0" sz="1800" spc="-15">
                <a:latin typeface="Segoe UI Semilight"/>
                <a:cs typeface="Segoe UI Semilight"/>
              </a:rPr>
              <a:t>ACI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 spc="-15">
                <a:latin typeface="Segoe UI Semilight"/>
                <a:cs typeface="Segoe UI Semilight"/>
              </a:rPr>
              <a:t>container.</a:t>
            </a:r>
            <a:r>
              <a:rPr dirty="0" sz="1800" spc="-4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Here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we</a:t>
            </a:r>
            <a:r>
              <a:rPr dirty="0" sz="1800" spc="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will</a:t>
            </a:r>
            <a:r>
              <a:rPr dirty="0" sz="1800" spc="-3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use the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defaults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(1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core</a:t>
            </a:r>
            <a:r>
              <a:rPr dirty="0" sz="1800">
                <a:latin typeface="Segoe UI Semilight"/>
                <a:cs typeface="Segoe UI Semilight"/>
              </a:rPr>
              <a:t> and 1 </a:t>
            </a:r>
            <a:r>
              <a:rPr dirty="0" sz="1800" spc="-5">
                <a:latin typeface="Segoe UI Semilight"/>
                <a:cs typeface="Segoe UI Semilight"/>
              </a:rPr>
              <a:t>gigabyte</a:t>
            </a:r>
            <a:r>
              <a:rPr dirty="0" sz="1800" spc="15">
                <a:latin typeface="Segoe UI Semilight"/>
                <a:cs typeface="Segoe UI Semilight"/>
              </a:rPr>
              <a:t> </a:t>
            </a:r>
            <a:r>
              <a:rPr dirty="0" sz="1800" spc="-20">
                <a:latin typeface="Segoe UI Semilight"/>
                <a:cs typeface="Segoe UI Semilight"/>
              </a:rPr>
              <a:t>of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 spc="-10">
                <a:latin typeface="Segoe UI Semilight"/>
                <a:cs typeface="Segoe UI Semilight"/>
              </a:rPr>
              <a:t>RAM)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" y="5035296"/>
            <a:ext cx="11018520" cy="13735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492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 </a:t>
            </a:r>
            <a:r>
              <a:rPr dirty="0" sz="1600" spc="-10">
                <a:latin typeface="Consolas"/>
                <a:cs typeface="Consolas"/>
              </a:rPr>
              <a:t>azureml.core.webservice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 </a:t>
            </a:r>
            <a:r>
              <a:rPr dirty="0" sz="1600" spc="-5">
                <a:latin typeface="Consolas"/>
                <a:cs typeface="Consolas"/>
              </a:rPr>
              <a:t>AciWebservice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aciconfig</a:t>
            </a:r>
            <a:r>
              <a:rPr dirty="0" sz="1600" spc="3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3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AciWebservice.deploy_configuration(cpu_cores=1,</a:t>
            </a:r>
            <a:r>
              <a:rPr dirty="0" sz="1600" spc="3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memory_gb=1,</a:t>
            </a:r>
            <a:endParaRPr sz="1600">
              <a:latin typeface="Consolas"/>
              <a:cs typeface="Consolas"/>
            </a:endParaRPr>
          </a:p>
          <a:p>
            <a:pPr marL="3983354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tags={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"data"</a:t>
            </a:r>
            <a:r>
              <a:rPr dirty="0" sz="1600" spc="-10">
                <a:latin typeface="Consolas"/>
                <a:cs typeface="Consolas"/>
              </a:rPr>
              <a:t>: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"MNIST"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"method"</a:t>
            </a:r>
            <a:r>
              <a:rPr dirty="0" sz="1600" spc="5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: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"sklearn"</a:t>
            </a:r>
            <a:r>
              <a:rPr dirty="0" sz="1600" spc="-10">
                <a:latin typeface="Consolas"/>
                <a:cs typeface="Consolas"/>
              </a:rPr>
              <a:t>},</a:t>
            </a:r>
            <a:endParaRPr sz="1600">
              <a:latin typeface="Consolas"/>
              <a:cs typeface="Consolas"/>
            </a:endParaRPr>
          </a:p>
          <a:p>
            <a:pPr marL="3983354">
              <a:lnSpc>
                <a:spcPct val="100000"/>
              </a:lnSpc>
              <a:spcBef>
                <a:spcPts val="15"/>
              </a:spcBef>
            </a:pPr>
            <a:r>
              <a:rPr dirty="0" sz="1600" spc="-10">
                <a:latin typeface="Consolas"/>
                <a:cs typeface="Consolas"/>
              </a:rPr>
              <a:t>description=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'Predict</a:t>
            </a:r>
            <a:r>
              <a:rPr dirty="0" sz="1600" spc="-5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MNIST</a:t>
            </a:r>
            <a:r>
              <a:rPr dirty="0" sz="1600" spc="1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with</a:t>
            </a:r>
            <a:r>
              <a:rPr dirty="0" sz="1600" spc="1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sklearn'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46374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9.4</a:t>
            </a:r>
            <a:r>
              <a:rPr dirty="0" sz="2400" spc="-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Deploy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model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to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20">
                <a:solidFill>
                  <a:srgbClr val="A80000"/>
                </a:solidFill>
                <a:latin typeface="Segoe UI Semilight"/>
                <a:cs typeface="Segoe UI Semilight"/>
              </a:rPr>
              <a:t>ACI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959" y="1706879"/>
            <a:ext cx="11163300" cy="4279900"/>
          </a:xfrm>
          <a:custGeom>
            <a:avLst/>
            <a:gdLst/>
            <a:ahLst/>
            <a:cxnLst/>
            <a:rect l="l" t="t" r="r" b="b"/>
            <a:pathLst>
              <a:path w="11163300" h="4279900">
                <a:moveTo>
                  <a:pt x="11163300" y="0"/>
                </a:moveTo>
                <a:lnTo>
                  <a:pt x="0" y="0"/>
                </a:lnTo>
                <a:lnTo>
                  <a:pt x="0" y="4279392"/>
                </a:lnTo>
                <a:lnTo>
                  <a:pt x="11163300" y="4279392"/>
                </a:lnTo>
                <a:lnTo>
                  <a:pt x="111633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20700" y="1729816"/>
            <a:ext cx="9711690" cy="417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nsolas"/>
                <a:cs typeface="Consolas"/>
              </a:rPr>
              <a:t>%%time</a:t>
            </a:r>
            <a:endParaRPr sz="1600">
              <a:latin typeface="Consolas"/>
              <a:cs typeface="Consolas"/>
            </a:endParaRPr>
          </a:p>
          <a:p>
            <a:pPr marL="12700" marR="457644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</a:t>
            </a:r>
            <a:r>
              <a:rPr dirty="0" sz="160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azureml.core.webservice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1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Webservice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from </a:t>
            </a:r>
            <a:r>
              <a:rPr dirty="0" sz="1600" spc="-10">
                <a:latin typeface="Consolas"/>
                <a:cs typeface="Consolas"/>
              </a:rPr>
              <a:t>azureml.core.image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ContainerImage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configure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-2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image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image_config</a:t>
            </a:r>
            <a:r>
              <a:rPr dirty="0" sz="1600" spc="2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ContainerImage.image_configuration(</a:t>
            </a:r>
            <a:endParaRPr sz="1600">
              <a:latin typeface="Consolas"/>
              <a:cs typeface="Consolas"/>
            </a:endParaRPr>
          </a:p>
          <a:p>
            <a:pPr marL="4585335" marR="189420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onsolas"/>
                <a:cs typeface="Consolas"/>
              </a:rPr>
              <a:t>execution_script 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"score.py"</a:t>
            </a:r>
            <a:r>
              <a:rPr dirty="0" sz="1600" spc="-10">
                <a:latin typeface="Consolas"/>
                <a:cs typeface="Consolas"/>
              </a:rPr>
              <a:t>,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runtime</a:t>
            </a:r>
            <a:r>
              <a:rPr dirty="0" sz="1600" spc="10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"python"</a:t>
            </a:r>
            <a:r>
              <a:rPr dirty="0" sz="1600" spc="-10">
                <a:latin typeface="Consolas"/>
                <a:cs typeface="Consolas"/>
              </a:rPr>
              <a:t>, 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conda_file</a:t>
            </a:r>
            <a:r>
              <a:rPr dirty="0" sz="1600" spc="-1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"myenv.yml"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service</a:t>
            </a:r>
            <a:r>
              <a:rPr dirty="0" sz="1600" spc="5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4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Webservice.deploy_from_model(workspace=ws,</a:t>
            </a:r>
            <a:r>
              <a:rPr dirty="0" sz="1600" spc="5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name=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'sklearn-mnist-svc’</a:t>
            </a:r>
            <a:r>
              <a:rPr dirty="0" sz="1600" spc="-10"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4807585" marR="508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deployment_config=aciconfig,</a:t>
            </a:r>
            <a:r>
              <a:rPr dirty="0" sz="1600" spc="-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models=[model],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image_config=image_config)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service.wait_for_deployment(show_output=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True</a:t>
            </a:r>
            <a:r>
              <a:rPr dirty="0" sz="1600" spc="-1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58611" y="1296924"/>
            <a:ext cx="4829810" cy="4601210"/>
            <a:chOff x="5658611" y="1296924"/>
            <a:chExt cx="4829810" cy="4601210"/>
          </a:xfrm>
        </p:grpSpPr>
        <p:sp>
          <p:nvSpPr>
            <p:cNvPr id="6" name="object 6"/>
            <p:cNvSpPr/>
            <p:nvPr/>
          </p:nvSpPr>
          <p:spPr>
            <a:xfrm>
              <a:off x="6431279" y="1296924"/>
              <a:ext cx="3756660" cy="984885"/>
            </a:xfrm>
            <a:custGeom>
              <a:avLst/>
              <a:gdLst/>
              <a:ahLst/>
              <a:cxnLst/>
              <a:rect l="l" t="t" r="r" b="b"/>
              <a:pathLst>
                <a:path w="3756659" h="984885">
                  <a:moveTo>
                    <a:pt x="3756660" y="0"/>
                  </a:moveTo>
                  <a:lnTo>
                    <a:pt x="0" y="0"/>
                  </a:lnTo>
                  <a:lnTo>
                    <a:pt x="0" y="984503"/>
                  </a:lnTo>
                  <a:lnTo>
                    <a:pt x="3756660" y="984503"/>
                  </a:lnTo>
                  <a:lnTo>
                    <a:pt x="3756660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948" y="1344422"/>
              <a:ext cx="1879980" cy="1977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3514" y="1642237"/>
              <a:ext cx="50164" cy="501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9663" y="1586103"/>
              <a:ext cx="2250439" cy="1998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3514" y="1886077"/>
              <a:ext cx="50164" cy="50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9663" y="1829943"/>
              <a:ext cx="1949450" cy="1844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7275" y="1832102"/>
              <a:ext cx="910844" cy="1977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6407" y="1840230"/>
              <a:ext cx="45593" cy="1741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3514" y="2129916"/>
              <a:ext cx="50164" cy="50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9663" y="2073783"/>
              <a:ext cx="1261236" cy="1545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31279" y="5650991"/>
              <a:ext cx="4057015" cy="247015"/>
            </a:xfrm>
            <a:custGeom>
              <a:avLst/>
              <a:gdLst/>
              <a:ahLst/>
              <a:cxnLst/>
              <a:rect l="l" t="t" r="r" b="b"/>
              <a:pathLst>
                <a:path w="4057015" h="247014">
                  <a:moveTo>
                    <a:pt x="4056887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4056887" y="246887"/>
                  </a:lnTo>
                  <a:lnTo>
                    <a:pt x="4056887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3217" y="5699518"/>
              <a:ext cx="3815207" cy="1977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58611" y="5733288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6400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6400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6400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64007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64007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640079" h="76200">
                  <a:moveTo>
                    <a:pt x="563879" y="0"/>
                  </a:moveTo>
                  <a:lnTo>
                    <a:pt x="563879" y="76200"/>
                  </a:lnTo>
                  <a:lnTo>
                    <a:pt x="627379" y="44450"/>
                  </a:lnTo>
                  <a:lnTo>
                    <a:pt x="576579" y="44450"/>
                  </a:lnTo>
                  <a:lnTo>
                    <a:pt x="576579" y="31750"/>
                  </a:lnTo>
                  <a:lnTo>
                    <a:pt x="627379" y="31750"/>
                  </a:lnTo>
                  <a:lnTo>
                    <a:pt x="563879" y="0"/>
                  </a:lnTo>
                  <a:close/>
                </a:path>
                <a:path w="640079" h="76200">
                  <a:moveTo>
                    <a:pt x="563879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63879" y="44450"/>
                  </a:lnTo>
                  <a:lnTo>
                    <a:pt x="563879" y="31750"/>
                  </a:lnTo>
                  <a:close/>
                </a:path>
                <a:path w="640079" h="76200">
                  <a:moveTo>
                    <a:pt x="627379" y="31750"/>
                  </a:moveTo>
                  <a:lnTo>
                    <a:pt x="576579" y="31750"/>
                  </a:lnTo>
                  <a:lnTo>
                    <a:pt x="576579" y="44450"/>
                  </a:lnTo>
                  <a:lnTo>
                    <a:pt x="627379" y="44450"/>
                  </a:lnTo>
                  <a:lnTo>
                    <a:pt x="640079" y="38100"/>
                  </a:lnTo>
                  <a:lnTo>
                    <a:pt x="62737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337050" y="2362200"/>
            <a:ext cx="7534909" cy="2074545"/>
            <a:chOff x="4337050" y="2362200"/>
            <a:chExt cx="7534909" cy="2074545"/>
          </a:xfrm>
        </p:grpSpPr>
        <p:sp>
          <p:nvSpPr>
            <p:cNvPr id="20" name="object 20"/>
            <p:cNvSpPr/>
            <p:nvPr/>
          </p:nvSpPr>
          <p:spPr>
            <a:xfrm>
              <a:off x="9037320" y="2804159"/>
              <a:ext cx="2834640" cy="1178560"/>
            </a:xfrm>
            <a:custGeom>
              <a:avLst/>
              <a:gdLst/>
              <a:ahLst/>
              <a:cxnLst/>
              <a:rect l="l" t="t" r="r" b="b"/>
              <a:pathLst>
                <a:path w="2834640" h="1178560">
                  <a:moveTo>
                    <a:pt x="2834639" y="0"/>
                  </a:moveTo>
                  <a:lnTo>
                    <a:pt x="0" y="0"/>
                  </a:lnTo>
                  <a:lnTo>
                    <a:pt x="0" y="1178052"/>
                  </a:lnTo>
                  <a:lnTo>
                    <a:pt x="2834639" y="1178052"/>
                  </a:lnTo>
                  <a:lnTo>
                    <a:pt x="2834639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989" y="2851658"/>
              <a:ext cx="2638043" cy="1977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9733" y="3095498"/>
              <a:ext cx="2759456" cy="1977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1638" y="3339338"/>
              <a:ext cx="179984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37050" y="2362199"/>
              <a:ext cx="5805170" cy="2074545"/>
            </a:xfrm>
            <a:custGeom>
              <a:avLst/>
              <a:gdLst/>
              <a:ahLst/>
              <a:cxnLst/>
              <a:rect l="l" t="t" r="r" b="b"/>
              <a:pathLst>
                <a:path w="5805170" h="2074545">
                  <a:moveTo>
                    <a:pt x="12700" y="2023364"/>
                  </a:moveTo>
                  <a:lnTo>
                    <a:pt x="0" y="2023364"/>
                  </a:lnTo>
                  <a:lnTo>
                    <a:pt x="0" y="2074164"/>
                  </a:lnTo>
                  <a:lnTo>
                    <a:pt x="12700" y="2074164"/>
                  </a:lnTo>
                  <a:lnTo>
                    <a:pt x="12700" y="2023364"/>
                  </a:lnTo>
                  <a:close/>
                </a:path>
                <a:path w="5805170" h="2074545">
                  <a:moveTo>
                    <a:pt x="12700" y="1934464"/>
                  </a:moveTo>
                  <a:lnTo>
                    <a:pt x="0" y="1934464"/>
                  </a:lnTo>
                  <a:lnTo>
                    <a:pt x="0" y="1985264"/>
                  </a:lnTo>
                  <a:lnTo>
                    <a:pt x="12700" y="1985264"/>
                  </a:lnTo>
                  <a:lnTo>
                    <a:pt x="12700" y="1934464"/>
                  </a:lnTo>
                  <a:close/>
                </a:path>
                <a:path w="5805170" h="2074545">
                  <a:moveTo>
                    <a:pt x="62738" y="1895602"/>
                  </a:moveTo>
                  <a:lnTo>
                    <a:pt x="11938" y="1895602"/>
                  </a:lnTo>
                  <a:lnTo>
                    <a:pt x="11938" y="1908302"/>
                  </a:lnTo>
                  <a:lnTo>
                    <a:pt x="62738" y="1908302"/>
                  </a:lnTo>
                  <a:lnTo>
                    <a:pt x="62738" y="1895602"/>
                  </a:lnTo>
                  <a:close/>
                </a:path>
                <a:path w="5805170" h="2074545">
                  <a:moveTo>
                    <a:pt x="151638" y="1895602"/>
                  </a:moveTo>
                  <a:lnTo>
                    <a:pt x="100838" y="1895602"/>
                  </a:lnTo>
                  <a:lnTo>
                    <a:pt x="100838" y="1908302"/>
                  </a:lnTo>
                  <a:lnTo>
                    <a:pt x="151638" y="1908302"/>
                  </a:lnTo>
                  <a:lnTo>
                    <a:pt x="151638" y="1895602"/>
                  </a:lnTo>
                  <a:close/>
                </a:path>
                <a:path w="5805170" h="2074545">
                  <a:moveTo>
                    <a:pt x="240538" y="1895602"/>
                  </a:moveTo>
                  <a:lnTo>
                    <a:pt x="189738" y="1895602"/>
                  </a:lnTo>
                  <a:lnTo>
                    <a:pt x="189738" y="1908302"/>
                  </a:lnTo>
                  <a:lnTo>
                    <a:pt x="240538" y="1908302"/>
                  </a:lnTo>
                  <a:lnTo>
                    <a:pt x="240538" y="1895602"/>
                  </a:lnTo>
                  <a:close/>
                </a:path>
                <a:path w="5805170" h="2074545">
                  <a:moveTo>
                    <a:pt x="329438" y="1895602"/>
                  </a:moveTo>
                  <a:lnTo>
                    <a:pt x="278638" y="1895602"/>
                  </a:lnTo>
                  <a:lnTo>
                    <a:pt x="278638" y="1908302"/>
                  </a:lnTo>
                  <a:lnTo>
                    <a:pt x="329438" y="1908302"/>
                  </a:lnTo>
                  <a:lnTo>
                    <a:pt x="329438" y="1895602"/>
                  </a:lnTo>
                  <a:close/>
                </a:path>
                <a:path w="5805170" h="2074545">
                  <a:moveTo>
                    <a:pt x="408940" y="497840"/>
                  </a:moveTo>
                  <a:lnTo>
                    <a:pt x="396240" y="497840"/>
                  </a:lnTo>
                  <a:lnTo>
                    <a:pt x="396240" y="548640"/>
                  </a:lnTo>
                  <a:lnTo>
                    <a:pt x="408940" y="548640"/>
                  </a:lnTo>
                  <a:lnTo>
                    <a:pt x="408940" y="497840"/>
                  </a:lnTo>
                  <a:close/>
                </a:path>
                <a:path w="5805170" h="2074545">
                  <a:moveTo>
                    <a:pt x="408940" y="408940"/>
                  </a:moveTo>
                  <a:lnTo>
                    <a:pt x="396240" y="408940"/>
                  </a:lnTo>
                  <a:lnTo>
                    <a:pt x="396240" y="459740"/>
                  </a:lnTo>
                  <a:lnTo>
                    <a:pt x="408940" y="459740"/>
                  </a:lnTo>
                  <a:lnTo>
                    <a:pt x="408940" y="408940"/>
                  </a:lnTo>
                  <a:close/>
                </a:path>
                <a:path w="5805170" h="2074545">
                  <a:moveTo>
                    <a:pt x="408940" y="320040"/>
                  </a:moveTo>
                  <a:lnTo>
                    <a:pt x="396240" y="320040"/>
                  </a:lnTo>
                  <a:lnTo>
                    <a:pt x="396240" y="370840"/>
                  </a:lnTo>
                  <a:lnTo>
                    <a:pt x="408940" y="370840"/>
                  </a:lnTo>
                  <a:lnTo>
                    <a:pt x="408940" y="320040"/>
                  </a:lnTo>
                  <a:close/>
                </a:path>
                <a:path w="5805170" h="2074545">
                  <a:moveTo>
                    <a:pt x="418338" y="1895602"/>
                  </a:moveTo>
                  <a:lnTo>
                    <a:pt x="367538" y="1895602"/>
                  </a:lnTo>
                  <a:lnTo>
                    <a:pt x="367538" y="1908302"/>
                  </a:lnTo>
                  <a:lnTo>
                    <a:pt x="418338" y="1908302"/>
                  </a:lnTo>
                  <a:lnTo>
                    <a:pt x="418338" y="1895602"/>
                  </a:lnTo>
                  <a:close/>
                </a:path>
                <a:path w="5805170" h="2074545">
                  <a:moveTo>
                    <a:pt x="445770" y="267970"/>
                  </a:moveTo>
                  <a:lnTo>
                    <a:pt x="399034" y="267970"/>
                  </a:lnTo>
                  <a:lnTo>
                    <a:pt x="396240" y="270764"/>
                  </a:lnTo>
                  <a:lnTo>
                    <a:pt x="396240" y="281940"/>
                  </a:lnTo>
                  <a:lnTo>
                    <a:pt x="408940" y="281940"/>
                  </a:lnTo>
                  <a:lnTo>
                    <a:pt x="408940" y="280670"/>
                  </a:lnTo>
                  <a:lnTo>
                    <a:pt x="445770" y="280670"/>
                  </a:lnTo>
                  <a:lnTo>
                    <a:pt x="445770" y="274320"/>
                  </a:lnTo>
                  <a:lnTo>
                    <a:pt x="445770" y="267970"/>
                  </a:lnTo>
                  <a:close/>
                </a:path>
                <a:path w="5805170" h="2074545">
                  <a:moveTo>
                    <a:pt x="507238" y="1895602"/>
                  </a:moveTo>
                  <a:lnTo>
                    <a:pt x="456438" y="1895602"/>
                  </a:lnTo>
                  <a:lnTo>
                    <a:pt x="456438" y="1908302"/>
                  </a:lnTo>
                  <a:lnTo>
                    <a:pt x="507238" y="1908302"/>
                  </a:lnTo>
                  <a:lnTo>
                    <a:pt x="507238" y="1895602"/>
                  </a:lnTo>
                  <a:close/>
                </a:path>
                <a:path w="5805170" h="2074545">
                  <a:moveTo>
                    <a:pt x="534670" y="267970"/>
                  </a:moveTo>
                  <a:lnTo>
                    <a:pt x="483870" y="267970"/>
                  </a:lnTo>
                  <a:lnTo>
                    <a:pt x="483870" y="280670"/>
                  </a:lnTo>
                  <a:lnTo>
                    <a:pt x="534670" y="280670"/>
                  </a:lnTo>
                  <a:lnTo>
                    <a:pt x="534670" y="267970"/>
                  </a:lnTo>
                  <a:close/>
                </a:path>
                <a:path w="5805170" h="2074545">
                  <a:moveTo>
                    <a:pt x="596138" y="1895602"/>
                  </a:moveTo>
                  <a:lnTo>
                    <a:pt x="545338" y="1895602"/>
                  </a:lnTo>
                  <a:lnTo>
                    <a:pt x="545338" y="1908302"/>
                  </a:lnTo>
                  <a:lnTo>
                    <a:pt x="596138" y="1908302"/>
                  </a:lnTo>
                  <a:lnTo>
                    <a:pt x="596138" y="1895602"/>
                  </a:lnTo>
                  <a:close/>
                </a:path>
                <a:path w="5805170" h="2074545">
                  <a:moveTo>
                    <a:pt x="623570" y="267970"/>
                  </a:moveTo>
                  <a:lnTo>
                    <a:pt x="572770" y="267970"/>
                  </a:lnTo>
                  <a:lnTo>
                    <a:pt x="572770" y="280670"/>
                  </a:lnTo>
                  <a:lnTo>
                    <a:pt x="623570" y="280670"/>
                  </a:lnTo>
                  <a:lnTo>
                    <a:pt x="623570" y="267970"/>
                  </a:lnTo>
                  <a:close/>
                </a:path>
                <a:path w="5805170" h="2074545">
                  <a:moveTo>
                    <a:pt x="685038" y="1895602"/>
                  </a:moveTo>
                  <a:lnTo>
                    <a:pt x="634238" y="1895602"/>
                  </a:lnTo>
                  <a:lnTo>
                    <a:pt x="634238" y="1908302"/>
                  </a:lnTo>
                  <a:lnTo>
                    <a:pt x="685038" y="1908302"/>
                  </a:lnTo>
                  <a:lnTo>
                    <a:pt x="685038" y="1895602"/>
                  </a:lnTo>
                  <a:close/>
                </a:path>
                <a:path w="5805170" h="2074545">
                  <a:moveTo>
                    <a:pt x="712470" y="267970"/>
                  </a:moveTo>
                  <a:lnTo>
                    <a:pt x="661670" y="267970"/>
                  </a:lnTo>
                  <a:lnTo>
                    <a:pt x="661670" y="280670"/>
                  </a:lnTo>
                  <a:lnTo>
                    <a:pt x="712470" y="280670"/>
                  </a:lnTo>
                  <a:lnTo>
                    <a:pt x="712470" y="267970"/>
                  </a:lnTo>
                  <a:close/>
                </a:path>
                <a:path w="5805170" h="2074545">
                  <a:moveTo>
                    <a:pt x="773938" y="1895602"/>
                  </a:moveTo>
                  <a:lnTo>
                    <a:pt x="723138" y="1895602"/>
                  </a:lnTo>
                  <a:lnTo>
                    <a:pt x="723138" y="1908302"/>
                  </a:lnTo>
                  <a:lnTo>
                    <a:pt x="773938" y="1908302"/>
                  </a:lnTo>
                  <a:lnTo>
                    <a:pt x="773938" y="1895602"/>
                  </a:lnTo>
                  <a:close/>
                </a:path>
                <a:path w="5805170" h="2074545">
                  <a:moveTo>
                    <a:pt x="801370" y="267970"/>
                  </a:moveTo>
                  <a:lnTo>
                    <a:pt x="750570" y="267970"/>
                  </a:lnTo>
                  <a:lnTo>
                    <a:pt x="750570" y="280670"/>
                  </a:lnTo>
                  <a:lnTo>
                    <a:pt x="801370" y="280670"/>
                  </a:lnTo>
                  <a:lnTo>
                    <a:pt x="801370" y="267970"/>
                  </a:lnTo>
                  <a:close/>
                </a:path>
                <a:path w="5805170" h="2074545">
                  <a:moveTo>
                    <a:pt x="862838" y="1895602"/>
                  </a:moveTo>
                  <a:lnTo>
                    <a:pt x="812038" y="1895602"/>
                  </a:lnTo>
                  <a:lnTo>
                    <a:pt x="812038" y="1908302"/>
                  </a:lnTo>
                  <a:lnTo>
                    <a:pt x="862838" y="1908302"/>
                  </a:lnTo>
                  <a:lnTo>
                    <a:pt x="862838" y="1895602"/>
                  </a:lnTo>
                  <a:close/>
                </a:path>
                <a:path w="5805170" h="2074545">
                  <a:moveTo>
                    <a:pt x="890270" y="267970"/>
                  </a:moveTo>
                  <a:lnTo>
                    <a:pt x="839470" y="267970"/>
                  </a:lnTo>
                  <a:lnTo>
                    <a:pt x="839470" y="280670"/>
                  </a:lnTo>
                  <a:lnTo>
                    <a:pt x="890270" y="280670"/>
                  </a:lnTo>
                  <a:lnTo>
                    <a:pt x="890270" y="267970"/>
                  </a:lnTo>
                  <a:close/>
                </a:path>
                <a:path w="5805170" h="2074545">
                  <a:moveTo>
                    <a:pt x="951738" y="1895602"/>
                  </a:moveTo>
                  <a:lnTo>
                    <a:pt x="900938" y="1895602"/>
                  </a:lnTo>
                  <a:lnTo>
                    <a:pt x="900938" y="1908302"/>
                  </a:lnTo>
                  <a:lnTo>
                    <a:pt x="951738" y="1908302"/>
                  </a:lnTo>
                  <a:lnTo>
                    <a:pt x="951738" y="1895602"/>
                  </a:lnTo>
                  <a:close/>
                </a:path>
                <a:path w="5805170" h="2074545">
                  <a:moveTo>
                    <a:pt x="979170" y="267970"/>
                  </a:moveTo>
                  <a:lnTo>
                    <a:pt x="928370" y="267970"/>
                  </a:lnTo>
                  <a:lnTo>
                    <a:pt x="928370" y="280670"/>
                  </a:lnTo>
                  <a:lnTo>
                    <a:pt x="979170" y="280670"/>
                  </a:lnTo>
                  <a:lnTo>
                    <a:pt x="979170" y="267970"/>
                  </a:lnTo>
                  <a:close/>
                </a:path>
                <a:path w="5805170" h="2074545">
                  <a:moveTo>
                    <a:pt x="1040638" y="1895602"/>
                  </a:moveTo>
                  <a:lnTo>
                    <a:pt x="989838" y="1895602"/>
                  </a:lnTo>
                  <a:lnTo>
                    <a:pt x="989838" y="1908302"/>
                  </a:lnTo>
                  <a:lnTo>
                    <a:pt x="1040638" y="1908302"/>
                  </a:lnTo>
                  <a:lnTo>
                    <a:pt x="1040638" y="1895602"/>
                  </a:lnTo>
                  <a:close/>
                </a:path>
                <a:path w="5805170" h="2074545">
                  <a:moveTo>
                    <a:pt x="1068070" y="267970"/>
                  </a:moveTo>
                  <a:lnTo>
                    <a:pt x="1017270" y="267970"/>
                  </a:lnTo>
                  <a:lnTo>
                    <a:pt x="1017270" y="280670"/>
                  </a:lnTo>
                  <a:lnTo>
                    <a:pt x="1068070" y="280670"/>
                  </a:lnTo>
                  <a:lnTo>
                    <a:pt x="1068070" y="267970"/>
                  </a:lnTo>
                  <a:close/>
                </a:path>
                <a:path w="5805170" h="2074545">
                  <a:moveTo>
                    <a:pt x="1129538" y="1895602"/>
                  </a:moveTo>
                  <a:lnTo>
                    <a:pt x="1078738" y="1895602"/>
                  </a:lnTo>
                  <a:lnTo>
                    <a:pt x="1078738" y="1908302"/>
                  </a:lnTo>
                  <a:lnTo>
                    <a:pt x="1129538" y="1908302"/>
                  </a:lnTo>
                  <a:lnTo>
                    <a:pt x="1129538" y="1895602"/>
                  </a:lnTo>
                  <a:close/>
                </a:path>
                <a:path w="5805170" h="2074545">
                  <a:moveTo>
                    <a:pt x="1156970" y="267970"/>
                  </a:moveTo>
                  <a:lnTo>
                    <a:pt x="1106170" y="267970"/>
                  </a:lnTo>
                  <a:lnTo>
                    <a:pt x="1106170" y="280670"/>
                  </a:lnTo>
                  <a:lnTo>
                    <a:pt x="1156970" y="280670"/>
                  </a:lnTo>
                  <a:lnTo>
                    <a:pt x="1156970" y="267970"/>
                  </a:lnTo>
                  <a:close/>
                </a:path>
                <a:path w="5805170" h="2074545">
                  <a:moveTo>
                    <a:pt x="1218438" y="1895602"/>
                  </a:moveTo>
                  <a:lnTo>
                    <a:pt x="1167638" y="1895602"/>
                  </a:lnTo>
                  <a:lnTo>
                    <a:pt x="1167638" y="1908302"/>
                  </a:lnTo>
                  <a:lnTo>
                    <a:pt x="1218438" y="1908302"/>
                  </a:lnTo>
                  <a:lnTo>
                    <a:pt x="1218438" y="1895602"/>
                  </a:lnTo>
                  <a:close/>
                </a:path>
                <a:path w="5805170" h="2074545">
                  <a:moveTo>
                    <a:pt x="1245870" y="267970"/>
                  </a:moveTo>
                  <a:lnTo>
                    <a:pt x="1195070" y="267970"/>
                  </a:lnTo>
                  <a:lnTo>
                    <a:pt x="1195070" y="280670"/>
                  </a:lnTo>
                  <a:lnTo>
                    <a:pt x="1245870" y="280670"/>
                  </a:lnTo>
                  <a:lnTo>
                    <a:pt x="1245870" y="267970"/>
                  </a:lnTo>
                  <a:close/>
                </a:path>
                <a:path w="5805170" h="2074545">
                  <a:moveTo>
                    <a:pt x="1307338" y="1895602"/>
                  </a:moveTo>
                  <a:lnTo>
                    <a:pt x="1256538" y="1895602"/>
                  </a:lnTo>
                  <a:lnTo>
                    <a:pt x="1256538" y="1908302"/>
                  </a:lnTo>
                  <a:lnTo>
                    <a:pt x="1307338" y="1908302"/>
                  </a:lnTo>
                  <a:lnTo>
                    <a:pt x="1307338" y="1895602"/>
                  </a:lnTo>
                  <a:close/>
                </a:path>
                <a:path w="5805170" h="2074545">
                  <a:moveTo>
                    <a:pt x="1334770" y="267970"/>
                  </a:moveTo>
                  <a:lnTo>
                    <a:pt x="1283970" y="267970"/>
                  </a:lnTo>
                  <a:lnTo>
                    <a:pt x="1283970" y="280670"/>
                  </a:lnTo>
                  <a:lnTo>
                    <a:pt x="1334770" y="280670"/>
                  </a:lnTo>
                  <a:lnTo>
                    <a:pt x="1334770" y="267970"/>
                  </a:lnTo>
                  <a:close/>
                </a:path>
                <a:path w="5805170" h="2074545">
                  <a:moveTo>
                    <a:pt x="1396238" y="1895602"/>
                  </a:moveTo>
                  <a:lnTo>
                    <a:pt x="1345438" y="1895602"/>
                  </a:lnTo>
                  <a:lnTo>
                    <a:pt x="1345438" y="1908302"/>
                  </a:lnTo>
                  <a:lnTo>
                    <a:pt x="1396238" y="1908302"/>
                  </a:lnTo>
                  <a:lnTo>
                    <a:pt x="1396238" y="1895602"/>
                  </a:lnTo>
                  <a:close/>
                </a:path>
                <a:path w="5805170" h="2074545">
                  <a:moveTo>
                    <a:pt x="1423670" y="267970"/>
                  </a:moveTo>
                  <a:lnTo>
                    <a:pt x="1372870" y="267970"/>
                  </a:lnTo>
                  <a:lnTo>
                    <a:pt x="1372870" y="280670"/>
                  </a:lnTo>
                  <a:lnTo>
                    <a:pt x="1423670" y="280670"/>
                  </a:lnTo>
                  <a:lnTo>
                    <a:pt x="1423670" y="267970"/>
                  </a:lnTo>
                  <a:close/>
                </a:path>
                <a:path w="5805170" h="2074545">
                  <a:moveTo>
                    <a:pt x="1485138" y="1895602"/>
                  </a:moveTo>
                  <a:lnTo>
                    <a:pt x="1434338" y="1895602"/>
                  </a:lnTo>
                  <a:lnTo>
                    <a:pt x="1434338" y="1908302"/>
                  </a:lnTo>
                  <a:lnTo>
                    <a:pt x="1485138" y="1908302"/>
                  </a:lnTo>
                  <a:lnTo>
                    <a:pt x="1485138" y="1895602"/>
                  </a:lnTo>
                  <a:close/>
                </a:path>
                <a:path w="5805170" h="2074545">
                  <a:moveTo>
                    <a:pt x="1512570" y="267970"/>
                  </a:moveTo>
                  <a:lnTo>
                    <a:pt x="1461770" y="267970"/>
                  </a:lnTo>
                  <a:lnTo>
                    <a:pt x="1461770" y="280670"/>
                  </a:lnTo>
                  <a:lnTo>
                    <a:pt x="1512570" y="280670"/>
                  </a:lnTo>
                  <a:lnTo>
                    <a:pt x="1512570" y="267970"/>
                  </a:lnTo>
                  <a:close/>
                </a:path>
                <a:path w="5805170" h="2074545">
                  <a:moveTo>
                    <a:pt x="1574038" y="1895602"/>
                  </a:moveTo>
                  <a:lnTo>
                    <a:pt x="1523238" y="1895602"/>
                  </a:lnTo>
                  <a:lnTo>
                    <a:pt x="1523238" y="1908302"/>
                  </a:lnTo>
                  <a:lnTo>
                    <a:pt x="1574038" y="1908302"/>
                  </a:lnTo>
                  <a:lnTo>
                    <a:pt x="1574038" y="1895602"/>
                  </a:lnTo>
                  <a:close/>
                </a:path>
                <a:path w="5805170" h="2074545">
                  <a:moveTo>
                    <a:pt x="1601470" y="267970"/>
                  </a:moveTo>
                  <a:lnTo>
                    <a:pt x="1550670" y="267970"/>
                  </a:lnTo>
                  <a:lnTo>
                    <a:pt x="1550670" y="280670"/>
                  </a:lnTo>
                  <a:lnTo>
                    <a:pt x="1601470" y="280670"/>
                  </a:lnTo>
                  <a:lnTo>
                    <a:pt x="1601470" y="267970"/>
                  </a:lnTo>
                  <a:close/>
                </a:path>
                <a:path w="5805170" h="2074545">
                  <a:moveTo>
                    <a:pt x="1662938" y="1895602"/>
                  </a:moveTo>
                  <a:lnTo>
                    <a:pt x="1612138" y="1895602"/>
                  </a:lnTo>
                  <a:lnTo>
                    <a:pt x="1612138" y="1908302"/>
                  </a:lnTo>
                  <a:lnTo>
                    <a:pt x="1662938" y="1908302"/>
                  </a:lnTo>
                  <a:lnTo>
                    <a:pt x="1662938" y="1895602"/>
                  </a:lnTo>
                  <a:close/>
                </a:path>
                <a:path w="5805170" h="2074545">
                  <a:moveTo>
                    <a:pt x="1690370" y="267970"/>
                  </a:moveTo>
                  <a:lnTo>
                    <a:pt x="1639570" y="267970"/>
                  </a:lnTo>
                  <a:lnTo>
                    <a:pt x="1639570" y="280670"/>
                  </a:lnTo>
                  <a:lnTo>
                    <a:pt x="1690370" y="280670"/>
                  </a:lnTo>
                  <a:lnTo>
                    <a:pt x="1690370" y="267970"/>
                  </a:lnTo>
                  <a:close/>
                </a:path>
                <a:path w="5805170" h="2074545">
                  <a:moveTo>
                    <a:pt x="1751838" y="1895602"/>
                  </a:moveTo>
                  <a:lnTo>
                    <a:pt x="1701038" y="1895602"/>
                  </a:lnTo>
                  <a:lnTo>
                    <a:pt x="1701038" y="1908302"/>
                  </a:lnTo>
                  <a:lnTo>
                    <a:pt x="1751838" y="1908302"/>
                  </a:lnTo>
                  <a:lnTo>
                    <a:pt x="1751838" y="1895602"/>
                  </a:lnTo>
                  <a:close/>
                </a:path>
                <a:path w="5805170" h="2074545">
                  <a:moveTo>
                    <a:pt x="1779270" y="267970"/>
                  </a:moveTo>
                  <a:lnTo>
                    <a:pt x="1728470" y="267970"/>
                  </a:lnTo>
                  <a:lnTo>
                    <a:pt x="1728470" y="280670"/>
                  </a:lnTo>
                  <a:lnTo>
                    <a:pt x="1779270" y="280670"/>
                  </a:lnTo>
                  <a:lnTo>
                    <a:pt x="1779270" y="267970"/>
                  </a:lnTo>
                  <a:close/>
                </a:path>
                <a:path w="5805170" h="2074545">
                  <a:moveTo>
                    <a:pt x="1840738" y="1895602"/>
                  </a:moveTo>
                  <a:lnTo>
                    <a:pt x="1789938" y="1895602"/>
                  </a:lnTo>
                  <a:lnTo>
                    <a:pt x="1789938" y="1908302"/>
                  </a:lnTo>
                  <a:lnTo>
                    <a:pt x="1840738" y="1908302"/>
                  </a:lnTo>
                  <a:lnTo>
                    <a:pt x="1840738" y="1895602"/>
                  </a:lnTo>
                  <a:close/>
                </a:path>
                <a:path w="5805170" h="2074545">
                  <a:moveTo>
                    <a:pt x="1868170" y="267970"/>
                  </a:moveTo>
                  <a:lnTo>
                    <a:pt x="1817370" y="267970"/>
                  </a:lnTo>
                  <a:lnTo>
                    <a:pt x="1817370" y="280670"/>
                  </a:lnTo>
                  <a:lnTo>
                    <a:pt x="1868170" y="280670"/>
                  </a:lnTo>
                  <a:lnTo>
                    <a:pt x="1868170" y="267970"/>
                  </a:lnTo>
                  <a:close/>
                </a:path>
                <a:path w="5805170" h="2074545">
                  <a:moveTo>
                    <a:pt x="1929638" y="1895602"/>
                  </a:moveTo>
                  <a:lnTo>
                    <a:pt x="1878838" y="1895602"/>
                  </a:lnTo>
                  <a:lnTo>
                    <a:pt x="1878838" y="1908302"/>
                  </a:lnTo>
                  <a:lnTo>
                    <a:pt x="1929638" y="1908302"/>
                  </a:lnTo>
                  <a:lnTo>
                    <a:pt x="1929638" y="1895602"/>
                  </a:lnTo>
                  <a:close/>
                </a:path>
                <a:path w="5805170" h="2074545">
                  <a:moveTo>
                    <a:pt x="1957070" y="267970"/>
                  </a:moveTo>
                  <a:lnTo>
                    <a:pt x="1906270" y="267970"/>
                  </a:lnTo>
                  <a:lnTo>
                    <a:pt x="1906270" y="280670"/>
                  </a:lnTo>
                  <a:lnTo>
                    <a:pt x="1957070" y="280670"/>
                  </a:lnTo>
                  <a:lnTo>
                    <a:pt x="1957070" y="267970"/>
                  </a:lnTo>
                  <a:close/>
                </a:path>
                <a:path w="5805170" h="2074545">
                  <a:moveTo>
                    <a:pt x="2018538" y="1895602"/>
                  </a:moveTo>
                  <a:lnTo>
                    <a:pt x="1967738" y="1895602"/>
                  </a:lnTo>
                  <a:lnTo>
                    <a:pt x="1967738" y="1908302"/>
                  </a:lnTo>
                  <a:lnTo>
                    <a:pt x="2018538" y="1908302"/>
                  </a:lnTo>
                  <a:lnTo>
                    <a:pt x="2018538" y="1895602"/>
                  </a:lnTo>
                  <a:close/>
                </a:path>
                <a:path w="5805170" h="2074545">
                  <a:moveTo>
                    <a:pt x="2045970" y="267970"/>
                  </a:moveTo>
                  <a:lnTo>
                    <a:pt x="1995170" y="267970"/>
                  </a:lnTo>
                  <a:lnTo>
                    <a:pt x="1995170" y="280670"/>
                  </a:lnTo>
                  <a:lnTo>
                    <a:pt x="2045970" y="280670"/>
                  </a:lnTo>
                  <a:lnTo>
                    <a:pt x="2045970" y="267970"/>
                  </a:lnTo>
                  <a:close/>
                </a:path>
                <a:path w="5805170" h="2074545">
                  <a:moveTo>
                    <a:pt x="2107438" y="1895602"/>
                  </a:moveTo>
                  <a:lnTo>
                    <a:pt x="2056638" y="1895602"/>
                  </a:lnTo>
                  <a:lnTo>
                    <a:pt x="2056638" y="1908302"/>
                  </a:lnTo>
                  <a:lnTo>
                    <a:pt x="2107438" y="1908302"/>
                  </a:lnTo>
                  <a:lnTo>
                    <a:pt x="2107438" y="1895602"/>
                  </a:lnTo>
                  <a:close/>
                </a:path>
                <a:path w="5805170" h="2074545">
                  <a:moveTo>
                    <a:pt x="2134870" y="267970"/>
                  </a:moveTo>
                  <a:lnTo>
                    <a:pt x="2084070" y="267970"/>
                  </a:lnTo>
                  <a:lnTo>
                    <a:pt x="2084070" y="280670"/>
                  </a:lnTo>
                  <a:lnTo>
                    <a:pt x="2134870" y="280670"/>
                  </a:lnTo>
                  <a:lnTo>
                    <a:pt x="2134870" y="267970"/>
                  </a:lnTo>
                  <a:close/>
                </a:path>
                <a:path w="5805170" h="2074545">
                  <a:moveTo>
                    <a:pt x="2196338" y="1895602"/>
                  </a:moveTo>
                  <a:lnTo>
                    <a:pt x="2145538" y="1895602"/>
                  </a:lnTo>
                  <a:lnTo>
                    <a:pt x="2145538" y="1908302"/>
                  </a:lnTo>
                  <a:lnTo>
                    <a:pt x="2196338" y="1908302"/>
                  </a:lnTo>
                  <a:lnTo>
                    <a:pt x="2196338" y="1895602"/>
                  </a:lnTo>
                  <a:close/>
                </a:path>
                <a:path w="5805170" h="2074545">
                  <a:moveTo>
                    <a:pt x="2223770" y="267970"/>
                  </a:moveTo>
                  <a:lnTo>
                    <a:pt x="2172970" y="267970"/>
                  </a:lnTo>
                  <a:lnTo>
                    <a:pt x="2172970" y="280670"/>
                  </a:lnTo>
                  <a:lnTo>
                    <a:pt x="2223770" y="280670"/>
                  </a:lnTo>
                  <a:lnTo>
                    <a:pt x="2223770" y="267970"/>
                  </a:lnTo>
                  <a:close/>
                </a:path>
                <a:path w="5805170" h="2074545">
                  <a:moveTo>
                    <a:pt x="2285238" y="1895602"/>
                  </a:moveTo>
                  <a:lnTo>
                    <a:pt x="2234438" y="1895602"/>
                  </a:lnTo>
                  <a:lnTo>
                    <a:pt x="2234438" y="1908302"/>
                  </a:lnTo>
                  <a:lnTo>
                    <a:pt x="2285238" y="1908302"/>
                  </a:lnTo>
                  <a:lnTo>
                    <a:pt x="2285238" y="1895602"/>
                  </a:lnTo>
                  <a:close/>
                </a:path>
                <a:path w="5805170" h="2074545">
                  <a:moveTo>
                    <a:pt x="2312670" y="267970"/>
                  </a:moveTo>
                  <a:lnTo>
                    <a:pt x="2261870" y="267970"/>
                  </a:lnTo>
                  <a:lnTo>
                    <a:pt x="2261870" y="280670"/>
                  </a:lnTo>
                  <a:lnTo>
                    <a:pt x="2312670" y="280670"/>
                  </a:lnTo>
                  <a:lnTo>
                    <a:pt x="2312670" y="267970"/>
                  </a:lnTo>
                  <a:close/>
                </a:path>
                <a:path w="5805170" h="2074545">
                  <a:moveTo>
                    <a:pt x="2374138" y="1895602"/>
                  </a:moveTo>
                  <a:lnTo>
                    <a:pt x="2323338" y="1895602"/>
                  </a:lnTo>
                  <a:lnTo>
                    <a:pt x="2323338" y="1908302"/>
                  </a:lnTo>
                  <a:lnTo>
                    <a:pt x="2374138" y="1908302"/>
                  </a:lnTo>
                  <a:lnTo>
                    <a:pt x="2374138" y="1895602"/>
                  </a:lnTo>
                  <a:close/>
                </a:path>
                <a:path w="5805170" h="2074545">
                  <a:moveTo>
                    <a:pt x="2401570" y="267970"/>
                  </a:moveTo>
                  <a:lnTo>
                    <a:pt x="2350770" y="267970"/>
                  </a:lnTo>
                  <a:lnTo>
                    <a:pt x="2350770" y="280670"/>
                  </a:lnTo>
                  <a:lnTo>
                    <a:pt x="2401570" y="280670"/>
                  </a:lnTo>
                  <a:lnTo>
                    <a:pt x="2401570" y="267970"/>
                  </a:lnTo>
                  <a:close/>
                </a:path>
                <a:path w="5805170" h="2074545">
                  <a:moveTo>
                    <a:pt x="2463038" y="1895602"/>
                  </a:moveTo>
                  <a:lnTo>
                    <a:pt x="2412238" y="1895602"/>
                  </a:lnTo>
                  <a:lnTo>
                    <a:pt x="2412238" y="1908302"/>
                  </a:lnTo>
                  <a:lnTo>
                    <a:pt x="2463038" y="1908302"/>
                  </a:lnTo>
                  <a:lnTo>
                    <a:pt x="2463038" y="1895602"/>
                  </a:lnTo>
                  <a:close/>
                </a:path>
                <a:path w="5805170" h="2074545">
                  <a:moveTo>
                    <a:pt x="2490470" y="267970"/>
                  </a:moveTo>
                  <a:lnTo>
                    <a:pt x="2439670" y="267970"/>
                  </a:lnTo>
                  <a:lnTo>
                    <a:pt x="2439670" y="280670"/>
                  </a:lnTo>
                  <a:lnTo>
                    <a:pt x="2490470" y="280670"/>
                  </a:lnTo>
                  <a:lnTo>
                    <a:pt x="2490470" y="267970"/>
                  </a:lnTo>
                  <a:close/>
                </a:path>
                <a:path w="5805170" h="2074545">
                  <a:moveTo>
                    <a:pt x="2551938" y="1895602"/>
                  </a:moveTo>
                  <a:lnTo>
                    <a:pt x="2501138" y="1895602"/>
                  </a:lnTo>
                  <a:lnTo>
                    <a:pt x="2501138" y="1908302"/>
                  </a:lnTo>
                  <a:lnTo>
                    <a:pt x="2551938" y="1908302"/>
                  </a:lnTo>
                  <a:lnTo>
                    <a:pt x="2551938" y="1895602"/>
                  </a:lnTo>
                  <a:close/>
                </a:path>
                <a:path w="5805170" h="2074545">
                  <a:moveTo>
                    <a:pt x="2579370" y="267970"/>
                  </a:moveTo>
                  <a:lnTo>
                    <a:pt x="2528570" y="267970"/>
                  </a:lnTo>
                  <a:lnTo>
                    <a:pt x="2528570" y="280670"/>
                  </a:lnTo>
                  <a:lnTo>
                    <a:pt x="2579370" y="280670"/>
                  </a:lnTo>
                  <a:lnTo>
                    <a:pt x="2579370" y="267970"/>
                  </a:lnTo>
                  <a:close/>
                </a:path>
                <a:path w="5805170" h="2074545">
                  <a:moveTo>
                    <a:pt x="2640838" y="1895602"/>
                  </a:moveTo>
                  <a:lnTo>
                    <a:pt x="2590038" y="1895602"/>
                  </a:lnTo>
                  <a:lnTo>
                    <a:pt x="2590038" y="1908302"/>
                  </a:lnTo>
                  <a:lnTo>
                    <a:pt x="2640838" y="1908302"/>
                  </a:lnTo>
                  <a:lnTo>
                    <a:pt x="2640838" y="1895602"/>
                  </a:lnTo>
                  <a:close/>
                </a:path>
                <a:path w="5805170" h="2074545">
                  <a:moveTo>
                    <a:pt x="2668270" y="267970"/>
                  </a:moveTo>
                  <a:lnTo>
                    <a:pt x="2617470" y="267970"/>
                  </a:lnTo>
                  <a:lnTo>
                    <a:pt x="2617470" y="280670"/>
                  </a:lnTo>
                  <a:lnTo>
                    <a:pt x="2668270" y="280670"/>
                  </a:lnTo>
                  <a:lnTo>
                    <a:pt x="2668270" y="267970"/>
                  </a:lnTo>
                  <a:close/>
                </a:path>
                <a:path w="5805170" h="2074545">
                  <a:moveTo>
                    <a:pt x="2729738" y="1895602"/>
                  </a:moveTo>
                  <a:lnTo>
                    <a:pt x="2678938" y="1895602"/>
                  </a:lnTo>
                  <a:lnTo>
                    <a:pt x="2678938" y="1908302"/>
                  </a:lnTo>
                  <a:lnTo>
                    <a:pt x="2729738" y="1908302"/>
                  </a:lnTo>
                  <a:lnTo>
                    <a:pt x="2729738" y="1895602"/>
                  </a:lnTo>
                  <a:close/>
                </a:path>
                <a:path w="5805170" h="2074545">
                  <a:moveTo>
                    <a:pt x="2757170" y="267970"/>
                  </a:moveTo>
                  <a:lnTo>
                    <a:pt x="2706370" y="267970"/>
                  </a:lnTo>
                  <a:lnTo>
                    <a:pt x="2706370" y="280670"/>
                  </a:lnTo>
                  <a:lnTo>
                    <a:pt x="2757170" y="280670"/>
                  </a:lnTo>
                  <a:lnTo>
                    <a:pt x="2757170" y="267970"/>
                  </a:lnTo>
                  <a:close/>
                </a:path>
                <a:path w="5805170" h="2074545">
                  <a:moveTo>
                    <a:pt x="2818638" y="1895602"/>
                  </a:moveTo>
                  <a:lnTo>
                    <a:pt x="2767838" y="1895602"/>
                  </a:lnTo>
                  <a:lnTo>
                    <a:pt x="2767838" y="1908302"/>
                  </a:lnTo>
                  <a:lnTo>
                    <a:pt x="2818638" y="1908302"/>
                  </a:lnTo>
                  <a:lnTo>
                    <a:pt x="2818638" y="1895602"/>
                  </a:lnTo>
                  <a:close/>
                </a:path>
                <a:path w="5805170" h="2074545">
                  <a:moveTo>
                    <a:pt x="2846070" y="267970"/>
                  </a:moveTo>
                  <a:lnTo>
                    <a:pt x="2795270" y="267970"/>
                  </a:lnTo>
                  <a:lnTo>
                    <a:pt x="2795270" y="280670"/>
                  </a:lnTo>
                  <a:lnTo>
                    <a:pt x="2846070" y="280670"/>
                  </a:lnTo>
                  <a:lnTo>
                    <a:pt x="2846070" y="267970"/>
                  </a:lnTo>
                  <a:close/>
                </a:path>
                <a:path w="5805170" h="2074545">
                  <a:moveTo>
                    <a:pt x="2907538" y="1895602"/>
                  </a:moveTo>
                  <a:lnTo>
                    <a:pt x="2856738" y="1895602"/>
                  </a:lnTo>
                  <a:lnTo>
                    <a:pt x="2856738" y="1908302"/>
                  </a:lnTo>
                  <a:lnTo>
                    <a:pt x="2907538" y="1908302"/>
                  </a:lnTo>
                  <a:lnTo>
                    <a:pt x="2907538" y="1895602"/>
                  </a:lnTo>
                  <a:close/>
                </a:path>
                <a:path w="5805170" h="2074545">
                  <a:moveTo>
                    <a:pt x="2934970" y="267970"/>
                  </a:moveTo>
                  <a:lnTo>
                    <a:pt x="2884170" y="267970"/>
                  </a:lnTo>
                  <a:lnTo>
                    <a:pt x="2884170" y="280670"/>
                  </a:lnTo>
                  <a:lnTo>
                    <a:pt x="2934970" y="280670"/>
                  </a:lnTo>
                  <a:lnTo>
                    <a:pt x="2934970" y="267970"/>
                  </a:lnTo>
                  <a:close/>
                </a:path>
                <a:path w="5805170" h="2074545">
                  <a:moveTo>
                    <a:pt x="2996438" y="1895602"/>
                  </a:moveTo>
                  <a:lnTo>
                    <a:pt x="2945638" y="1895602"/>
                  </a:lnTo>
                  <a:lnTo>
                    <a:pt x="2945638" y="1908302"/>
                  </a:lnTo>
                  <a:lnTo>
                    <a:pt x="2996438" y="1908302"/>
                  </a:lnTo>
                  <a:lnTo>
                    <a:pt x="2996438" y="1895602"/>
                  </a:lnTo>
                  <a:close/>
                </a:path>
                <a:path w="5805170" h="2074545">
                  <a:moveTo>
                    <a:pt x="3023870" y="267970"/>
                  </a:moveTo>
                  <a:lnTo>
                    <a:pt x="2973070" y="267970"/>
                  </a:lnTo>
                  <a:lnTo>
                    <a:pt x="2973070" y="280670"/>
                  </a:lnTo>
                  <a:lnTo>
                    <a:pt x="3023870" y="280670"/>
                  </a:lnTo>
                  <a:lnTo>
                    <a:pt x="3023870" y="267970"/>
                  </a:lnTo>
                  <a:close/>
                </a:path>
                <a:path w="5805170" h="2074545">
                  <a:moveTo>
                    <a:pt x="3085338" y="1895602"/>
                  </a:moveTo>
                  <a:lnTo>
                    <a:pt x="3034538" y="1895602"/>
                  </a:lnTo>
                  <a:lnTo>
                    <a:pt x="3034538" y="1908302"/>
                  </a:lnTo>
                  <a:lnTo>
                    <a:pt x="3085338" y="1908302"/>
                  </a:lnTo>
                  <a:lnTo>
                    <a:pt x="3085338" y="1895602"/>
                  </a:lnTo>
                  <a:close/>
                </a:path>
                <a:path w="5805170" h="2074545">
                  <a:moveTo>
                    <a:pt x="3112770" y="267970"/>
                  </a:moveTo>
                  <a:lnTo>
                    <a:pt x="3061970" y="267970"/>
                  </a:lnTo>
                  <a:lnTo>
                    <a:pt x="3061970" y="280670"/>
                  </a:lnTo>
                  <a:lnTo>
                    <a:pt x="3112770" y="280670"/>
                  </a:lnTo>
                  <a:lnTo>
                    <a:pt x="3112770" y="267970"/>
                  </a:lnTo>
                  <a:close/>
                </a:path>
                <a:path w="5805170" h="2074545">
                  <a:moveTo>
                    <a:pt x="3174238" y="1895602"/>
                  </a:moveTo>
                  <a:lnTo>
                    <a:pt x="3123438" y="1895602"/>
                  </a:lnTo>
                  <a:lnTo>
                    <a:pt x="3123438" y="1908302"/>
                  </a:lnTo>
                  <a:lnTo>
                    <a:pt x="3174238" y="1908302"/>
                  </a:lnTo>
                  <a:lnTo>
                    <a:pt x="3174238" y="1895602"/>
                  </a:lnTo>
                  <a:close/>
                </a:path>
                <a:path w="5805170" h="2074545">
                  <a:moveTo>
                    <a:pt x="3201670" y="267970"/>
                  </a:moveTo>
                  <a:lnTo>
                    <a:pt x="3150870" y="267970"/>
                  </a:lnTo>
                  <a:lnTo>
                    <a:pt x="3150870" y="280670"/>
                  </a:lnTo>
                  <a:lnTo>
                    <a:pt x="3201670" y="280670"/>
                  </a:lnTo>
                  <a:lnTo>
                    <a:pt x="3201670" y="267970"/>
                  </a:lnTo>
                  <a:close/>
                </a:path>
                <a:path w="5805170" h="2074545">
                  <a:moveTo>
                    <a:pt x="3263138" y="1895602"/>
                  </a:moveTo>
                  <a:lnTo>
                    <a:pt x="3212338" y="1895602"/>
                  </a:lnTo>
                  <a:lnTo>
                    <a:pt x="3212338" y="1908302"/>
                  </a:lnTo>
                  <a:lnTo>
                    <a:pt x="3263138" y="1908302"/>
                  </a:lnTo>
                  <a:lnTo>
                    <a:pt x="3263138" y="1895602"/>
                  </a:lnTo>
                  <a:close/>
                </a:path>
                <a:path w="5805170" h="2074545">
                  <a:moveTo>
                    <a:pt x="3290570" y="267970"/>
                  </a:moveTo>
                  <a:lnTo>
                    <a:pt x="3239770" y="267970"/>
                  </a:lnTo>
                  <a:lnTo>
                    <a:pt x="3239770" y="280670"/>
                  </a:lnTo>
                  <a:lnTo>
                    <a:pt x="3290570" y="280670"/>
                  </a:lnTo>
                  <a:lnTo>
                    <a:pt x="3290570" y="267970"/>
                  </a:lnTo>
                  <a:close/>
                </a:path>
                <a:path w="5805170" h="2074545">
                  <a:moveTo>
                    <a:pt x="3352038" y="1895602"/>
                  </a:moveTo>
                  <a:lnTo>
                    <a:pt x="3301238" y="1895602"/>
                  </a:lnTo>
                  <a:lnTo>
                    <a:pt x="3301238" y="1908302"/>
                  </a:lnTo>
                  <a:lnTo>
                    <a:pt x="3352038" y="1908302"/>
                  </a:lnTo>
                  <a:lnTo>
                    <a:pt x="3352038" y="1895602"/>
                  </a:lnTo>
                  <a:close/>
                </a:path>
                <a:path w="5805170" h="2074545">
                  <a:moveTo>
                    <a:pt x="3379470" y="267970"/>
                  </a:moveTo>
                  <a:lnTo>
                    <a:pt x="3328670" y="267970"/>
                  </a:lnTo>
                  <a:lnTo>
                    <a:pt x="3328670" y="280670"/>
                  </a:lnTo>
                  <a:lnTo>
                    <a:pt x="3379470" y="280670"/>
                  </a:lnTo>
                  <a:lnTo>
                    <a:pt x="3379470" y="267970"/>
                  </a:lnTo>
                  <a:close/>
                </a:path>
                <a:path w="5805170" h="2074545">
                  <a:moveTo>
                    <a:pt x="3440938" y="1895602"/>
                  </a:moveTo>
                  <a:lnTo>
                    <a:pt x="3390138" y="1895602"/>
                  </a:lnTo>
                  <a:lnTo>
                    <a:pt x="3390138" y="1908302"/>
                  </a:lnTo>
                  <a:lnTo>
                    <a:pt x="3440938" y="1908302"/>
                  </a:lnTo>
                  <a:lnTo>
                    <a:pt x="3440938" y="1895602"/>
                  </a:lnTo>
                  <a:close/>
                </a:path>
                <a:path w="5805170" h="2074545">
                  <a:moveTo>
                    <a:pt x="3468370" y="267970"/>
                  </a:moveTo>
                  <a:lnTo>
                    <a:pt x="3417570" y="267970"/>
                  </a:lnTo>
                  <a:lnTo>
                    <a:pt x="3417570" y="280670"/>
                  </a:lnTo>
                  <a:lnTo>
                    <a:pt x="3468370" y="280670"/>
                  </a:lnTo>
                  <a:lnTo>
                    <a:pt x="3468370" y="267970"/>
                  </a:lnTo>
                  <a:close/>
                </a:path>
                <a:path w="5805170" h="2074545">
                  <a:moveTo>
                    <a:pt x="3529838" y="1895602"/>
                  </a:moveTo>
                  <a:lnTo>
                    <a:pt x="3479038" y="1895602"/>
                  </a:lnTo>
                  <a:lnTo>
                    <a:pt x="3479038" y="1908302"/>
                  </a:lnTo>
                  <a:lnTo>
                    <a:pt x="3529838" y="1908302"/>
                  </a:lnTo>
                  <a:lnTo>
                    <a:pt x="3529838" y="1895602"/>
                  </a:lnTo>
                  <a:close/>
                </a:path>
                <a:path w="5805170" h="2074545">
                  <a:moveTo>
                    <a:pt x="3557270" y="267970"/>
                  </a:moveTo>
                  <a:lnTo>
                    <a:pt x="3506470" y="267970"/>
                  </a:lnTo>
                  <a:lnTo>
                    <a:pt x="3506470" y="280670"/>
                  </a:lnTo>
                  <a:lnTo>
                    <a:pt x="3557270" y="280670"/>
                  </a:lnTo>
                  <a:lnTo>
                    <a:pt x="3557270" y="267970"/>
                  </a:lnTo>
                  <a:close/>
                </a:path>
                <a:path w="5805170" h="2074545">
                  <a:moveTo>
                    <a:pt x="3618738" y="1895602"/>
                  </a:moveTo>
                  <a:lnTo>
                    <a:pt x="3567938" y="1895602"/>
                  </a:lnTo>
                  <a:lnTo>
                    <a:pt x="3567938" y="1908302"/>
                  </a:lnTo>
                  <a:lnTo>
                    <a:pt x="3618738" y="1908302"/>
                  </a:lnTo>
                  <a:lnTo>
                    <a:pt x="3618738" y="1895602"/>
                  </a:lnTo>
                  <a:close/>
                </a:path>
                <a:path w="5805170" h="2074545">
                  <a:moveTo>
                    <a:pt x="3646170" y="267970"/>
                  </a:moveTo>
                  <a:lnTo>
                    <a:pt x="3595370" y="267970"/>
                  </a:lnTo>
                  <a:lnTo>
                    <a:pt x="3595370" y="280670"/>
                  </a:lnTo>
                  <a:lnTo>
                    <a:pt x="3646170" y="280670"/>
                  </a:lnTo>
                  <a:lnTo>
                    <a:pt x="3646170" y="267970"/>
                  </a:lnTo>
                  <a:close/>
                </a:path>
                <a:path w="5805170" h="2074545">
                  <a:moveTo>
                    <a:pt x="3700780" y="233680"/>
                  </a:moveTo>
                  <a:lnTo>
                    <a:pt x="3688080" y="233680"/>
                  </a:lnTo>
                  <a:lnTo>
                    <a:pt x="3688080" y="267970"/>
                  </a:lnTo>
                  <a:lnTo>
                    <a:pt x="3684270" y="267970"/>
                  </a:lnTo>
                  <a:lnTo>
                    <a:pt x="3684270" y="280670"/>
                  </a:lnTo>
                  <a:lnTo>
                    <a:pt x="3697986" y="280670"/>
                  </a:lnTo>
                  <a:lnTo>
                    <a:pt x="3700780" y="277876"/>
                  </a:lnTo>
                  <a:lnTo>
                    <a:pt x="3700780" y="274320"/>
                  </a:lnTo>
                  <a:lnTo>
                    <a:pt x="3700780" y="267970"/>
                  </a:lnTo>
                  <a:lnTo>
                    <a:pt x="3700780" y="233680"/>
                  </a:lnTo>
                  <a:close/>
                </a:path>
                <a:path w="5805170" h="2074545">
                  <a:moveTo>
                    <a:pt x="3700780" y="144780"/>
                  </a:moveTo>
                  <a:lnTo>
                    <a:pt x="3688080" y="144780"/>
                  </a:lnTo>
                  <a:lnTo>
                    <a:pt x="3688080" y="195580"/>
                  </a:lnTo>
                  <a:lnTo>
                    <a:pt x="3700780" y="195580"/>
                  </a:lnTo>
                  <a:lnTo>
                    <a:pt x="3700780" y="144780"/>
                  </a:lnTo>
                  <a:close/>
                </a:path>
                <a:path w="5805170" h="2074545">
                  <a:moveTo>
                    <a:pt x="3707638" y="1895602"/>
                  </a:moveTo>
                  <a:lnTo>
                    <a:pt x="3656838" y="1895602"/>
                  </a:lnTo>
                  <a:lnTo>
                    <a:pt x="3656838" y="1908302"/>
                  </a:lnTo>
                  <a:lnTo>
                    <a:pt x="3707638" y="1908302"/>
                  </a:lnTo>
                  <a:lnTo>
                    <a:pt x="3707638" y="1895602"/>
                  </a:lnTo>
                  <a:close/>
                </a:path>
                <a:path w="5805170" h="2074545">
                  <a:moveTo>
                    <a:pt x="3732530" y="76200"/>
                  </a:moveTo>
                  <a:lnTo>
                    <a:pt x="3726180" y="63500"/>
                  </a:lnTo>
                  <a:lnTo>
                    <a:pt x="3694430" y="0"/>
                  </a:lnTo>
                  <a:lnTo>
                    <a:pt x="3656330" y="76200"/>
                  </a:lnTo>
                  <a:lnTo>
                    <a:pt x="3688080" y="76200"/>
                  </a:lnTo>
                  <a:lnTo>
                    <a:pt x="3688080" y="106680"/>
                  </a:lnTo>
                  <a:lnTo>
                    <a:pt x="3700780" y="106680"/>
                  </a:lnTo>
                  <a:lnTo>
                    <a:pt x="3700780" y="76200"/>
                  </a:lnTo>
                  <a:lnTo>
                    <a:pt x="3732530" y="76200"/>
                  </a:lnTo>
                  <a:close/>
                </a:path>
                <a:path w="5805170" h="2074545">
                  <a:moveTo>
                    <a:pt x="3796538" y="1895602"/>
                  </a:moveTo>
                  <a:lnTo>
                    <a:pt x="3745738" y="1895602"/>
                  </a:lnTo>
                  <a:lnTo>
                    <a:pt x="3745738" y="1908302"/>
                  </a:lnTo>
                  <a:lnTo>
                    <a:pt x="3796538" y="1908302"/>
                  </a:lnTo>
                  <a:lnTo>
                    <a:pt x="3796538" y="1895602"/>
                  </a:lnTo>
                  <a:close/>
                </a:path>
                <a:path w="5805170" h="2074545">
                  <a:moveTo>
                    <a:pt x="3885438" y="1895602"/>
                  </a:moveTo>
                  <a:lnTo>
                    <a:pt x="3834638" y="1895602"/>
                  </a:lnTo>
                  <a:lnTo>
                    <a:pt x="3834638" y="1908302"/>
                  </a:lnTo>
                  <a:lnTo>
                    <a:pt x="3885438" y="1908302"/>
                  </a:lnTo>
                  <a:lnTo>
                    <a:pt x="3885438" y="1895602"/>
                  </a:lnTo>
                  <a:close/>
                </a:path>
                <a:path w="5805170" h="2074545">
                  <a:moveTo>
                    <a:pt x="3974338" y="1895602"/>
                  </a:moveTo>
                  <a:lnTo>
                    <a:pt x="3923538" y="1895602"/>
                  </a:lnTo>
                  <a:lnTo>
                    <a:pt x="3923538" y="1908302"/>
                  </a:lnTo>
                  <a:lnTo>
                    <a:pt x="3974338" y="1908302"/>
                  </a:lnTo>
                  <a:lnTo>
                    <a:pt x="3974338" y="1895602"/>
                  </a:lnTo>
                  <a:close/>
                </a:path>
                <a:path w="5805170" h="2074545">
                  <a:moveTo>
                    <a:pt x="4063238" y="1895602"/>
                  </a:moveTo>
                  <a:lnTo>
                    <a:pt x="4012438" y="1895602"/>
                  </a:lnTo>
                  <a:lnTo>
                    <a:pt x="4012438" y="1908302"/>
                  </a:lnTo>
                  <a:lnTo>
                    <a:pt x="4063238" y="1908302"/>
                  </a:lnTo>
                  <a:lnTo>
                    <a:pt x="4063238" y="1895602"/>
                  </a:lnTo>
                  <a:close/>
                </a:path>
                <a:path w="5805170" h="2074545">
                  <a:moveTo>
                    <a:pt x="4152138" y="1895602"/>
                  </a:moveTo>
                  <a:lnTo>
                    <a:pt x="4101338" y="1895602"/>
                  </a:lnTo>
                  <a:lnTo>
                    <a:pt x="4101338" y="1908302"/>
                  </a:lnTo>
                  <a:lnTo>
                    <a:pt x="4152138" y="1908302"/>
                  </a:lnTo>
                  <a:lnTo>
                    <a:pt x="4152138" y="1895602"/>
                  </a:lnTo>
                  <a:close/>
                </a:path>
                <a:path w="5805170" h="2074545">
                  <a:moveTo>
                    <a:pt x="4241038" y="1895602"/>
                  </a:moveTo>
                  <a:lnTo>
                    <a:pt x="4190238" y="1895602"/>
                  </a:lnTo>
                  <a:lnTo>
                    <a:pt x="4190238" y="1908302"/>
                  </a:lnTo>
                  <a:lnTo>
                    <a:pt x="4241038" y="1908302"/>
                  </a:lnTo>
                  <a:lnTo>
                    <a:pt x="4241038" y="1895602"/>
                  </a:lnTo>
                  <a:close/>
                </a:path>
                <a:path w="5805170" h="2074545">
                  <a:moveTo>
                    <a:pt x="4329938" y="1895602"/>
                  </a:moveTo>
                  <a:lnTo>
                    <a:pt x="4279138" y="1895602"/>
                  </a:lnTo>
                  <a:lnTo>
                    <a:pt x="4279138" y="1908302"/>
                  </a:lnTo>
                  <a:lnTo>
                    <a:pt x="4329938" y="1908302"/>
                  </a:lnTo>
                  <a:lnTo>
                    <a:pt x="4329938" y="1895602"/>
                  </a:lnTo>
                  <a:close/>
                </a:path>
                <a:path w="5805170" h="2074545">
                  <a:moveTo>
                    <a:pt x="4418838" y="1895602"/>
                  </a:moveTo>
                  <a:lnTo>
                    <a:pt x="4368038" y="1895602"/>
                  </a:lnTo>
                  <a:lnTo>
                    <a:pt x="4368038" y="1908302"/>
                  </a:lnTo>
                  <a:lnTo>
                    <a:pt x="4418838" y="1908302"/>
                  </a:lnTo>
                  <a:lnTo>
                    <a:pt x="4418838" y="1895602"/>
                  </a:lnTo>
                  <a:close/>
                </a:path>
                <a:path w="5805170" h="2074545">
                  <a:moveTo>
                    <a:pt x="4507738" y="1895602"/>
                  </a:moveTo>
                  <a:lnTo>
                    <a:pt x="4456938" y="1895602"/>
                  </a:lnTo>
                  <a:lnTo>
                    <a:pt x="4456938" y="1908302"/>
                  </a:lnTo>
                  <a:lnTo>
                    <a:pt x="4507738" y="1908302"/>
                  </a:lnTo>
                  <a:lnTo>
                    <a:pt x="4507738" y="1895602"/>
                  </a:lnTo>
                  <a:close/>
                </a:path>
                <a:path w="5805170" h="2074545">
                  <a:moveTo>
                    <a:pt x="4596638" y="1895602"/>
                  </a:moveTo>
                  <a:lnTo>
                    <a:pt x="4545838" y="1895602"/>
                  </a:lnTo>
                  <a:lnTo>
                    <a:pt x="4545838" y="1908302"/>
                  </a:lnTo>
                  <a:lnTo>
                    <a:pt x="4596638" y="1908302"/>
                  </a:lnTo>
                  <a:lnTo>
                    <a:pt x="4596638" y="1895602"/>
                  </a:lnTo>
                  <a:close/>
                </a:path>
                <a:path w="5805170" h="2074545">
                  <a:moveTo>
                    <a:pt x="4685538" y="1895602"/>
                  </a:moveTo>
                  <a:lnTo>
                    <a:pt x="4634738" y="1895602"/>
                  </a:lnTo>
                  <a:lnTo>
                    <a:pt x="4634738" y="1908302"/>
                  </a:lnTo>
                  <a:lnTo>
                    <a:pt x="4685538" y="1908302"/>
                  </a:lnTo>
                  <a:lnTo>
                    <a:pt x="4685538" y="1895602"/>
                  </a:lnTo>
                  <a:close/>
                </a:path>
                <a:path w="5805170" h="2074545">
                  <a:moveTo>
                    <a:pt x="4774438" y="1895602"/>
                  </a:moveTo>
                  <a:lnTo>
                    <a:pt x="4723638" y="1895602"/>
                  </a:lnTo>
                  <a:lnTo>
                    <a:pt x="4723638" y="1908302"/>
                  </a:lnTo>
                  <a:lnTo>
                    <a:pt x="4774438" y="1908302"/>
                  </a:lnTo>
                  <a:lnTo>
                    <a:pt x="4774438" y="1895602"/>
                  </a:lnTo>
                  <a:close/>
                </a:path>
                <a:path w="5805170" h="2074545">
                  <a:moveTo>
                    <a:pt x="4863338" y="1895602"/>
                  </a:moveTo>
                  <a:lnTo>
                    <a:pt x="4812538" y="1895602"/>
                  </a:lnTo>
                  <a:lnTo>
                    <a:pt x="4812538" y="1908302"/>
                  </a:lnTo>
                  <a:lnTo>
                    <a:pt x="4863338" y="1908302"/>
                  </a:lnTo>
                  <a:lnTo>
                    <a:pt x="4863338" y="1895602"/>
                  </a:lnTo>
                  <a:close/>
                </a:path>
                <a:path w="5805170" h="2074545">
                  <a:moveTo>
                    <a:pt x="4952238" y="1895602"/>
                  </a:moveTo>
                  <a:lnTo>
                    <a:pt x="4901438" y="1895602"/>
                  </a:lnTo>
                  <a:lnTo>
                    <a:pt x="4901438" y="1908302"/>
                  </a:lnTo>
                  <a:lnTo>
                    <a:pt x="4952238" y="1908302"/>
                  </a:lnTo>
                  <a:lnTo>
                    <a:pt x="4952238" y="1895602"/>
                  </a:lnTo>
                  <a:close/>
                </a:path>
                <a:path w="5805170" h="2074545">
                  <a:moveTo>
                    <a:pt x="5041138" y="1895602"/>
                  </a:moveTo>
                  <a:lnTo>
                    <a:pt x="4990338" y="1895602"/>
                  </a:lnTo>
                  <a:lnTo>
                    <a:pt x="4990338" y="1908302"/>
                  </a:lnTo>
                  <a:lnTo>
                    <a:pt x="5041138" y="1908302"/>
                  </a:lnTo>
                  <a:lnTo>
                    <a:pt x="5041138" y="1895602"/>
                  </a:lnTo>
                  <a:close/>
                </a:path>
                <a:path w="5805170" h="2074545">
                  <a:moveTo>
                    <a:pt x="5130038" y="1895602"/>
                  </a:moveTo>
                  <a:lnTo>
                    <a:pt x="5079238" y="1895602"/>
                  </a:lnTo>
                  <a:lnTo>
                    <a:pt x="5079238" y="1908302"/>
                  </a:lnTo>
                  <a:lnTo>
                    <a:pt x="5130038" y="1908302"/>
                  </a:lnTo>
                  <a:lnTo>
                    <a:pt x="5130038" y="1895602"/>
                  </a:lnTo>
                  <a:close/>
                </a:path>
                <a:path w="5805170" h="2074545">
                  <a:moveTo>
                    <a:pt x="5218938" y="1895602"/>
                  </a:moveTo>
                  <a:lnTo>
                    <a:pt x="5168138" y="1895602"/>
                  </a:lnTo>
                  <a:lnTo>
                    <a:pt x="5168138" y="1908302"/>
                  </a:lnTo>
                  <a:lnTo>
                    <a:pt x="5218938" y="1908302"/>
                  </a:lnTo>
                  <a:lnTo>
                    <a:pt x="5218938" y="1895602"/>
                  </a:lnTo>
                  <a:close/>
                </a:path>
                <a:path w="5805170" h="2074545">
                  <a:moveTo>
                    <a:pt x="5307838" y="1895602"/>
                  </a:moveTo>
                  <a:lnTo>
                    <a:pt x="5257038" y="1895602"/>
                  </a:lnTo>
                  <a:lnTo>
                    <a:pt x="5257038" y="1908302"/>
                  </a:lnTo>
                  <a:lnTo>
                    <a:pt x="5307838" y="1908302"/>
                  </a:lnTo>
                  <a:lnTo>
                    <a:pt x="5307838" y="1895602"/>
                  </a:lnTo>
                  <a:close/>
                </a:path>
                <a:path w="5805170" h="2074545">
                  <a:moveTo>
                    <a:pt x="5396738" y="1895602"/>
                  </a:moveTo>
                  <a:lnTo>
                    <a:pt x="5345938" y="1895602"/>
                  </a:lnTo>
                  <a:lnTo>
                    <a:pt x="5345938" y="1908302"/>
                  </a:lnTo>
                  <a:lnTo>
                    <a:pt x="5396738" y="1908302"/>
                  </a:lnTo>
                  <a:lnTo>
                    <a:pt x="5396738" y="1895602"/>
                  </a:lnTo>
                  <a:close/>
                </a:path>
                <a:path w="5805170" h="2074545">
                  <a:moveTo>
                    <a:pt x="5485638" y="1895602"/>
                  </a:moveTo>
                  <a:lnTo>
                    <a:pt x="5434838" y="1895602"/>
                  </a:lnTo>
                  <a:lnTo>
                    <a:pt x="5434838" y="1908302"/>
                  </a:lnTo>
                  <a:lnTo>
                    <a:pt x="5485638" y="1908302"/>
                  </a:lnTo>
                  <a:lnTo>
                    <a:pt x="5485638" y="1895602"/>
                  </a:lnTo>
                  <a:close/>
                </a:path>
                <a:path w="5805170" h="2074545">
                  <a:moveTo>
                    <a:pt x="5574538" y="1895602"/>
                  </a:moveTo>
                  <a:lnTo>
                    <a:pt x="5523738" y="1895602"/>
                  </a:lnTo>
                  <a:lnTo>
                    <a:pt x="5523738" y="1908302"/>
                  </a:lnTo>
                  <a:lnTo>
                    <a:pt x="5574538" y="1908302"/>
                  </a:lnTo>
                  <a:lnTo>
                    <a:pt x="5574538" y="1895602"/>
                  </a:lnTo>
                  <a:close/>
                </a:path>
                <a:path w="5805170" h="2074545">
                  <a:moveTo>
                    <a:pt x="5663438" y="1895602"/>
                  </a:moveTo>
                  <a:lnTo>
                    <a:pt x="5612638" y="1895602"/>
                  </a:lnTo>
                  <a:lnTo>
                    <a:pt x="5612638" y="1908302"/>
                  </a:lnTo>
                  <a:lnTo>
                    <a:pt x="5663438" y="1908302"/>
                  </a:lnTo>
                  <a:lnTo>
                    <a:pt x="5663438" y="1895602"/>
                  </a:lnTo>
                  <a:close/>
                </a:path>
                <a:path w="5805170" h="2074545">
                  <a:moveTo>
                    <a:pt x="5752338" y="1895602"/>
                  </a:moveTo>
                  <a:lnTo>
                    <a:pt x="5701538" y="1895602"/>
                  </a:lnTo>
                  <a:lnTo>
                    <a:pt x="5701538" y="1908302"/>
                  </a:lnTo>
                  <a:lnTo>
                    <a:pt x="5752338" y="1908302"/>
                  </a:lnTo>
                  <a:lnTo>
                    <a:pt x="5752338" y="1895602"/>
                  </a:lnTo>
                  <a:close/>
                </a:path>
                <a:path w="5805170" h="2074545">
                  <a:moveTo>
                    <a:pt x="5773420" y="1827784"/>
                  </a:moveTo>
                  <a:lnTo>
                    <a:pt x="5760720" y="1827784"/>
                  </a:lnTo>
                  <a:lnTo>
                    <a:pt x="5760720" y="1878584"/>
                  </a:lnTo>
                  <a:lnTo>
                    <a:pt x="5773420" y="1878584"/>
                  </a:lnTo>
                  <a:lnTo>
                    <a:pt x="5773420" y="1827784"/>
                  </a:lnTo>
                  <a:close/>
                </a:path>
                <a:path w="5805170" h="2074545">
                  <a:moveTo>
                    <a:pt x="5773420" y="1738884"/>
                  </a:moveTo>
                  <a:lnTo>
                    <a:pt x="5760720" y="1738884"/>
                  </a:lnTo>
                  <a:lnTo>
                    <a:pt x="5760720" y="1789684"/>
                  </a:lnTo>
                  <a:lnTo>
                    <a:pt x="5773420" y="1789684"/>
                  </a:lnTo>
                  <a:lnTo>
                    <a:pt x="5773420" y="1738884"/>
                  </a:lnTo>
                  <a:close/>
                </a:path>
                <a:path w="5805170" h="2074545">
                  <a:moveTo>
                    <a:pt x="5773420" y="1649984"/>
                  </a:moveTo>
                  <a:lnTo>
                    <a:pt x="5760720" y="1649984"/>
                  </a:lnTo>
                  <a:lnTo>
                    <a:pt x="5760720" y="1700784"/>
                  </a:lnTo>
                  <a:lnTo>
                    <a:pt x="5773420" y="1700784"/>
                  </a:lnTo>
                  <a:lnTo>
                    <a:pt x="5773420" y="1649984"/>
                  </a:lnTo>
                  <a:close/>
                </a:path>
                <a:path w="5805170" h="2074545">
                  <a:moveTo>
                    <a:pt x="5773420" y="1561084"/>
                  </a:moveTo>
                  <a:lnTo>
                    <a:pt x="5760720" y="1561084"/>
                  </a:lnTo>
                  <a:lnTo>
                    <a:pt x="5760720" y="1611884"/>
                  </a:lnTo>
                  <a:lnTo>
                    <a:pt x="5773420" y="1611884"/>
                  </a:lnTo>
                  <a:lnTo>
                    <a:pt x="5773420" y="1561084"/>
                  </a:lnTo>
                  <a:close/>
                </a:path>
                <a:path w="5805170" h="2074545">
                  <a:moveTo>
                    <a:pt x="5773420" y="1472184"/>
                  </a:moveTo>
                  <a:lnTo>
                    <a:pt x="5760720" y="1472184"/>
                  </a:lnTo>
                  <a:lnTo>
                    <a:pt x="5760720" y="1522984"/>
                  </a:lnTo>
                  <a:lnTo>
                    <a:pt x="5773420" y="1522984"/>
                  </a:lnTo>
                  <a:lnTo>
                    <a:pt x="5773420" y="1472184"/>
                  </a:lnTo>
                  <a:close/>
                </a:path>
                <a:path w="5805170" h="2074545">
                  <a:moveTo>
                    <a:pt x="5773420" y="1383284"/>
                  </a:moveTo>
                  <a:lnTo>
                    <a:pt x="5760720" y="1383284"/>
                  </a:lnTo>
                  <a:lnTo>
                    <a:pt x="5760720" y="1434084"/>
                  </a:lnTo>
                  <a:lnTo>
                    <a:pt x="5773420" y="1434084"/>
                  </a:lnTo>
                  <a:lnTo>
                    <a:pt x="5773420" y="1383284"/>
                  </a:lnTo>
                  <a:close/>
                </a:path>
                <a:path w="5805170" h="2074545">
                  <a:moveTo>
                    <a:pt x="5805170" y="1327404"/>
                  </a:moveTo>
                  <a:lnTo>
                    <a:pt x="5798820" y="1314704"/>
                  </a:lnTo>
                  <a:lnTo>
                    <a:pt x="5767070" y="1251204"/>
                  </a:lnTo>
                  <a:lnTo>
                    <a:pt x="5728970" y="1327404"/>
                  </a:lnTo>
                  <a:lnTo>
                    <a:pt x="5760720" y="1327404"/>
                  </a:lnTo>
                  <a:lnTo>
                    <a:pt x="5760720" y="1345184"/>
                  </a:lnTo>
                  <a:lnTo>
                    <a:pt x="5773420" y="1345184"/>
                  </a:lnTo>
                  <a:lnTo>
                    <a:pt x="5773420" y="1327404"/>
                  </a:lnTo>
                  <a:lnTo>
                    <a:pt x="5805170" y="1327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649" y="447547"/>
            <a:ext cx="7938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A80000"/>
                </a:solidFill>
                <a:latin typeface="Segoe UI Semilight"/>
                <a:cs typeface="Segoe UI Semilight"/>
              </a:rPr>
              <a:t>Step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10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– </a:t>
            </a:r>
            <a:r>
              <a:rPr dirty="0" sz="2400" spc="-65">
                <a:solidFill>
                  <a:srgbClr val="A80000"/>
                </a:solidFill>
                <a:latin typeface="Segoe UI Semilight"/>
                <a:cs typeface="Segoe UI Semilight"/>
              </a:rPr>
              <a:t>Test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the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deployed</a:t>
            </a:r>
            <a:r>
              <a:rPr dirty="0" sz="2400" spc="-3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model</a:t>
            </a:r>
            <a:r>
              <a:rPr dirty="0" sz="2400" spc="1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using the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10">
                <a:solidFill>
                  <a:srgbClr val="A80000"/>
                </a:solidFill>
                <a:latin typeface="Segoe UI Semilight"/>
                <a:cs typeface="Segoe UI Semilight"/>
              </a:rPr>
              <a:t>HTTP</a:t>
            </a:r>
            <a:r>
              <a:rPr dirty="0" sz="2400" spc="-10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>
                <a:solidFill>
                  <a:srgbClr val="A80000"/>
                </a:solidFill>
                <a:latin typeface="Segoe UI Semilight"/>
                <a:cs typeface="Segoe UI Semilight"/>
              </a:rPr>
              <a:t>end</a:t>
            </a:r>
            <a:r>
              <a:rPr dirty="0" sz="2400" spc="5">
                <a:solidFill>
                  <a:srgbClr val="A80000"/>
                </a:solidFill>
                <a:latin typeface="Segoe UI Semilight"/>
                <a:cs typeface="Segoe UI Semilight"/>
              </a:rPr>
              <a:t> </a:t>
            </a:r>
            <a:r>
              <a:rPr dirty="0" sz="2400" spc="-5">
                <a:solidFill>
                  <a:srgbClr val="A80000"/>
                </a:solidFill>
                <a:latin typeface="Segoe UI Semilight"/>
                <a:cs typeface="Segoe UI Semilight"/>
              </a:rPr>
              <a:t>point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089" y="1076071"/>
            <a:ext cx="8040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Segoe UI Semilight"/>
                <a:cs typeface="Segoe UI Semilight"/>
              </a:rPr>
              <a:t>Test</a:t>
            </a:r>
            <a:r>
              <a:rPr dirty="0" sz="1800" spc="-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deployed</a:t>
            </a:r>
            <a:r>
              <a:rPr dirty="0" sz="1800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model</a:t>
            </a:r>
            <a:r>
              <a:rPr dirty="0" sz="1800" spc="-1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by</a:t>
            </a:r>
            <a:r>
              <a:rPr dirty="0" sz="1800" spc="-5">
                <a:latin typeface="Segoe UI Semilight"/>
                <a:cs typeface="Segoe UI Semilight"/>
              </a:rPr>
              <a:t> sending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images</a:t>
            </a:r>
            <a:r>
              <a:rPr dirty="0" sz="1800" spc="-5">
                <a:latin typeface="Segoe UI Semilight"/>
                <a:cs typeface="Segoe UI Semilight"/>
              </a:rPr>
              <a:t> to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be classified</a:t>
            </a:r>
            <a:r>
              <a:rPr dirty="0" sz="1800" spc="-35">
                <a:latin typeface="Segoe UI Semilight"/>
                <a:cs typeface="Segoe UI Semilight"/>
              </a:rPr>
              <a:t> </a:t>
            </a:r>
            <a:r>
              <a:rPr dirty="0" sz="1800" spc="-5">
                <a:latin typeface="Segoe UI Semilight"/>
                <a:cs typeface="Segoe UI Semilight"/>
              </a:rPr>
              <a:t>to </a:t>
            </a:r>
            <a:r>
              <a:rPr dirty="0" sz="1800">
                <a:latin typeface="Segoe UI Semilight"/>
                <a:cs typeface="Segoe UI Semilight"/>
              </a:rPr>
              <a:t>the</a:t>
            </a:r>
            <a:r>
              <a:rPr dirty="0" sz="1800" spc="-20">
                <a:latin typeface="Segoe UI Semilight"/>
                <a:cs typeface="Segoe UI Semilight"/>
              </a:rPr>
              <a:t> </a:t>
            </a:r>
            <a:r>
              <a:rPr dirty="0" sz="1800" spc="5">
                <a:latin typeface="Segoe UI Semilight"/>
                <a:cs typeface="Segoe UI Semilight"/>
              </a:rPr>
              <a:t>HTTP</a:t>
            </a:r>
            <a:r>
              <a:rPr dirty="0" sz="1800" spc="-15">
                <a:latin typeface="Segoe UI Semilight"/>
                <a:cs typeface="Segoe UI Semilight"/>
              </a:rPr>
              <a:t> </a:t>
            </a:r>
            <a:r>
              <a:rPr dirty="0" sz="1800">
                <a:latin typeface="Segoe UI Semilight"/>
                <a:cs typeface="Segoe UI Semilight"/>
              </a:rPr>
              <a:t>endpoint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59" y="1911095"/>
            <a:ext cx="10751820" cy="3811904"/>
          </a:xfrm>
          <a:custGeom>
            <a:avLst/>
            <a:gdLst/>
            <a:ahLst/>
            <a:cxnLst/>
            <a:rect l="l" t="t" r="r" b="b"/>
            <a:pathLst>
              <a:path w="10751820" h="3811904">
                <a:moveTo>
                  <a:pt x="10751820" y="0"/>
                </a:moveTo>
                <a:lnTo>
                  <a:pt x="0" y="0"/>
                </a:lnTo>
                <a:lnTo>
                  <a:pt x="0" y="3811524"/>
                </a:lnTo>
                <a:lnTo>
                  <a:pt x="10751820" y="3811524"/>
                </a:lnTo>
                <a:lnTo>
                  <a:pt x="107518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0559" y="1911095"/>
            <a:ext cx="10751820" cy="3811904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91440" marR="8984615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45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requests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00FC"/>
                </a:solidFill>
                <a:latin typeface="Consolas"/>
                <a:cs typeface="Consolas"/>
              </a:rPr>
              <a:t>import</a:t>
            </a:r>
            <a:r>
              <a:rPr dirty="0" sz="1600" spc="-20">
                <a:solidFill>
                  <a:srgbClr val="0000FC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json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1440" marR="5093970">
              <a:lnSpc>
                <a:spcPct val="100000"/>
              </a:lnSpc>
            </a:pP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#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send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a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random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row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dirty="0" sz="1600" spc="-1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test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set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to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score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random_index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-10">
                <a:latin typeface="Consolas"/>
                <a:cs typeface="Consolas"/>
              </a:rPr>
              <a:t> np.random.randint(0,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len(X_test)-1)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input_data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"{\"data\":</a:t>
            </a:r>
            <a:r>
              <a:rPr dirty="0" sz="1600" spc="5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A21515"/>
                </a:solidFill>
                <a:latin typeface="Consolas"/>
                <a:cs typeface="Consolas"/>
              </a:rPr>
              <a:t>[" </a:t>
            </a:r>
            <a:r>
              <a:rPr dirty="0" sz="1600" spc="-5">
                <a:latin typeface="Consolas"/>
                <a:cs typeface="Consolas"/>
              </a:rPr>
              <a:t>+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str(list(X_test[random_index]))</a:t>
            </a:r>
            <a:r>
              <a:rPr dirty="0" sz="1600" spc="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+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"]}"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600" spc="-10">
                <a:latin typeface="Consolas"/>
                <a:cs typeface="Consolas"/>
              </a:rPr>
              <a:t>headers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=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{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'Content-Type'</a:t>
            </a:r>
            <a:r>
              <a:rPr dirty="0" sz="1600" spc="-10">
                <a:latin typeface="Consolas"/>
                <a:cs typeface="Consolas"/>
              </a:rPr>
              <a:t>: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'application/json’</a:t>
            </a:r>
            <a:r>
              <a:rPr dirty="0" sz="1600" spc="-1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91440" marR="2868930">
              <a:lnSpc>
                <a:spcPts val="3840"/>
              </a:lnSpc>
              <a:spcBef>
                <a:spcPts val="450"/>
              </a:spcBef>
            </a:pPr>
            <a:r>
              <a:rPr dirty="0" sz="1600" spc="-10">
                <a:latin typeface="Consolas"/>
                <a:cs typeface="Consolas"/>
              </a:rPr>
              <a:t>resp </a:t>
            </a:r>
            <a:r>
              <a:rPr dirty="0" sz="1600" spc="-5">
                <a:latin typeface="Consolas"/>
                <a:cs typeface="Consolas"/>
              </a:rPr>
              <a:t>= requests.post(service.scoring_uri, </a:t>
            </a:r>
            <a:r>
              <a:rPr dirty="0" sz="1600" spc="-10">
                <a:latin typeface="Consolas"/>
                <a:cs typeface="Consolas"/>
              </a:rPr>
              <a:t>input_data, </a:t>
            </a:r>
            <a:r>
              <a:rPr dirty="0" sz="1600" spc="-5">
                <a:latin typeface="Consolas"/>
                <a:cs typeface="Consolas"/>
              </a:rPr>
              <a:t>headers=headers)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print(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"POST </a:t>
            </a:r>
            <a:r>
              <a:rPr dirty="0" sz="1600" spc="-5">
                <a:solidFill>
                  <a:srgbClr val="A21515"/>
                </a:solidFill>
                <a:latin typeface="Consolas"/>
                <a:cs typeface="Consolas"/>
              </a:rPr>
              <a:t>to</a:t>
            </a:r>
            <a:r>
              <a:rPr dirty="0" sz="1600" spc="-2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url"</a:t>
            </a:r>
            <a:r>
              <a:rPr dirty="0" sz="1600" spc="-10">
                <a:latin typeface="Consolas"/>
                <a:cs typeface="Consolas"/>
              </a:rPr>
              <a:t>, </a:t>
            </a:r>
            <a:r>
              <a:rPr dirty="0" sz="1600" spc="-5">
                <a:latin typeface="Consolas"/>
                <a:cs typeface="Consolas"/>
              </a:rPr>
              <a:t>service.scoring_uri)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ts val="1475"/>
              </a:lnSpc>
            </a:pP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#print("input</a:t>
            </a:r>
            <a:r>
              <a:rPr dirty="0" sz="1600" spc="-3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8000"/>
                </a:solidFill>
                <a:latin typeface="Consolas"/>
                <a:cs typeface="Consolas"/>
              </a:rPr>
              <a:t>data:",</a:t>
            </a:r>
            <a:r>
              <a:rPr dirty="0" sz="1600" spc="-25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8000"/>
                </a:solidFill>
                <a:latin typeface="Consolas"/>
                <a:cs typeface="Consolas"/>
              </a:rPr>
              <a:t>input_data)</a:t>
            </a:r>
            <a:endParaRPr sz="1600">
              <a:latin typeface="Consolas"/>
              <a:cs typeface="Consolas"/>
            </a:endParaRPr>
          </a:p>
          <a:p>
            <a:pPr marL="91440" marR="6538595">
              <a:lnSpc>
                <a:spcPts val="1930"/>
              </a:lnSpc>
              <a:spcBef>
                <a:spcPts val="55"/>
              </a:spcBef>
            </a:pPr>
            <a:r>
              <a:rPr dirty="0" sz="1600" spc="-10">
                <a:latin typeface="Consolas"/>
                <a:cs typeface="Consolas"/>
              </a:rPr>
              <a:t>print(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"label:"</a:t>
            </a:r>
            <a:r>
              <a:rPr dirty="0" sz="1600" spc="-10">
                <a:latin typeface="Consolas"/>
                <a:cs typeface="Consolas"/>
              </a:rPr>
              <a:t>,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y_test[random_index]) </a:t>
            </a:r>
            <a:r>
              <a:rPr dirty="0" sz="1600" spc="-865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print(</a:t>
            </a:r>
            <a:r>
              <a:rPr dirty="0" sz="1600" spc="-10">
                <a:solidFill>
                  <a:srgbClr val="A21515"/>
                </a:solidFill>
                <a:latin typeface="Consolas"/>
                <a:cs typeface="Consolas"/>
              </a:rPr>
              <a:t>"prediction:"</a:t>
            </a:r>
            <a:r>
              <a:rPr dirty="0" sz="1600" spc="-10">
                <a:latin typeface="Consolas"/>
                <a:cs typeface="Consolas"/>
              </a:rPr>
              <a:t>, resp.text)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35910" y="4366259"/>
            <a:ext cx="8014970" cy="1243965"/>
            <a:chOff x="2835910" y="4366259"/>
            <a:chExt cx="8014970" cy="1243965"/>
          </a:xfrm>
        </p:grpSpPr>
        <p:sp>
          <p:nvSpPr>
            <p:cNvPr id="7" name="object 7"/>
            <p:cNvSpPr/>
            <p:nvPr/>
          </p:nvSpPr>
          <p:spPr>
            <a:xfrm>
              <a:off x="6858000" y="5117591"/>
              <a:ext cx="3992879" cy="492759"/>
            </a:xfrm>
            <a:custGeom>
              <a:avLst/>
              <a:gdLst/>
              <a:ahLst/>
              <a:cxnLst/>
              <a:rect l="l" t="t" r="r" b="b"/>
              <a:pathLst>
                <a:path w="3992879" h="492760">
                  <a:moveTo>
                    <a:pt x="3992879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3992879" y="492251"/>
                  </a:lnTo>
                  <a:lnTo>
                    <a:pt x="3992879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9938" y="5166105"/>
              <a:ext cx="2725928" cy="15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6091" y="5253287"/>
              <a:ext cx="54037" cy="127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9023" y="5163946"/>
              <a:ext cx="761492" cy="1988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8287" y="5411850"/>
              <a:ext cx="622935" cy="1958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35910" y="4366259"/>
              <a:ext cx="5988050" cy="640080"/>
            </a:xfrm>
            <a:custGeom>
              <a:avLst/>
              <a:gdLst/>
              <a:ahLst/>
              <a:cxnLst/>
              <a:rect l="l" t="t" r="r" b="b"/>
              <a:pathLst>
                <a:path w="5988050" h="640079">
                  <a:moveTo>
                    <a:pt x="1270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12700" y="50800"/>
                  </a:lnTo>
                  <a:lnTo>
                    <a:pt x="12700" y="0"/>
                  </a:lnTo>
                  <a:close/>
                </a:path>
                <a:path w="5988050" h="640079">
                  <a:moveTo>
                    <a:pt x="12700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12700" y="139700"/>
                  </a:lnTo>
                  <a:lnTo>
                    <a:pt x="12700" y="88900"/>
                  </a:lnTo>
                  <a:close/>
                </a:path>
                <a:path w="5988050" h="640079">
                  <a:moveTo>
                    <a:pt x="8762" y="177800"/>
                  </a:moveTo>
                  <a:lnTo>
                    <a:pt x="0" y="177800"/>
                  </a:lnTo>
                  <a:lnTo>
                    <a:pt x="0" y="185165"/>
                  </a:lnTo>
                  <a:lnTo>
                    <a:pt x="2793" y="188087"/>
                  </a:lnTo>
                  <a:lnTo>
                    <a:pt x="53212" y="188087"/>
                  </a:lnTo>
                  <a:lnTo>
                    <a:pt x="53212" y="181737"/>
                  </a:lnTo>
                  <a:lnTo>
                    <a:pt x="12700" y="181737"/>
                  </a:lnTo>
                  <a:lnTo>
                    <a:pt x="8762" y="177800"/>
                  </a:lnTo>
                  <a:close/>
                </a:path>
                <a:path w="5988050" h="640079">
                  <a:moveTo>
                    <a:pt x="53212" y="175387"/>
                  </a:moveTo>
                  <a:lnTo>
                    <a:pt x="6350" y="175387"/>
                  </a:lnTo>
                  <a:lnTo>
                    <a:pt x="12700" y="181737"/>
                  </a:lnTo>
                  <a:lnTo>
                    <a:pt x="12700" y="177800"/>
                  </a:lnTo>
                  <a:lnTo>
                    <a:pt x="53212" y="177800"/>
                  </a:lnTo>
                  <a:lnTo>
                    <a:pt x="53212" y="175387"/>
                  </a:lnTo>
                  <a:close/>
                </a:path>
                <a:path w="5988050" h="640079">
                  <a:moveTo>
                    <a:pt x="53212" y="177800"/>
                  </a:moveTo>
                  <a:lnTo>
                    <a:pt x="12700" y="177800"/>
                  </a:lnTo>
                  <a:lnTo>
                    <a:pt x="12700" y="181737"/>
                  </a:lnTo>
                  <a:lnTo>
                    <a:pt x="53212" y="181737"/>
                  </a:lnTo>
                  <a:lnTo>
                    <a:pt x="53212" y="177800"/>
                  </a:lnTo>
                  <a:close/>
                </a:path>
                <a:path w="5988050" h="640079">
                  <a:moveTo>
                    <a:pt x="142112" y="175387"/>
                  </a:moveTo>
                  <a:lnTo>
                    <a:pt x="91312" y="175387"/>
                  </a:lnTo>
                  <a:lnTo>
                    <a:pt x="91312" y="188087"/>
                  </a:lnTo>
                  <a:lnTo>
                    <a:pt x="142112" y="188087"/>
                  </a:lnTo>
                  <a:lnTo>
                    <a:pt x="142112" y="175387"/>
                  </a:lnTo>
                  <a:close/>
                </a:path>
                <a:path w="5988050" h="640079">
                  <a:moveTo>
                    <a:pt x="231012" y="175387"/>
                  </a:moveTo>
                  <a:lnTo>
                    <a:pt x="180212" y="175387"/>
                  </a:lnTo>
                  <a:lnTo>
                    <a:pt x="180212" y="188087"/>
                  </a:lnTo>
                  <a:lnTo>
                    <a:pt x="231012" y="188087"/>
                  </a:lnTo>
                  <a:lnTo>
                    <a:pt x="231012" y="175387"/>
                  </a:lnTo>
                  <a:close/>
                </a:path>
                <a:path w="5988050" h="640079">
                  <a:moveTo>
                    <a:pt x="319913" y="175387"/>
                  </a:moveTo>
                  <a:lnTo>
                    <a:pt x="269113" y="175387"/>
                  </a:lnTo>
                  <a:lnTo>
                    <a:pt x="269113" y="188087"/>
                  </a:lnTo>
                  <a:lnTo>
                    <a:pt x="319913" y="188087"/>
                  </a:lnTo>
                  <a:lnTo>
                    <a:pt x="319913" y="175387"/>
                  </a:lnTo>
                  <a:close/>
                </a:path>
                <a:path w="5988050" h="640079">
                  <a:moveTo>
                    <a:pt x="408813" y="175387"/>
                  </a:moveTo>
                  <a:lnTo>
                    <a:pt x="358013" y="175387"/>
                  </a:lnTo>
                  <a:lnTo>
                    <a:pt x="358013" y="188087"/>
                  </a:lnTo>
                  <a:lnTo>
                    <a:pt x="408813" y="188087"/>
                  </a:lnTo>
                  <a:lnTo>
                    <a:pt x="408813" y="175387"/>
                  </a:lnTo>
                  <a:close/>
                </a:path>
                <a:path w="5988050" h="640079">
                  <a:moveTo>
                    <a:pt x="497713" y="175387"/>
                  </a:moveTo>
                  <a:lnTo>
                    <a:pt x="446913" y="175387"/>
                  </a:lnTo>
                  <a:lnTo>
                    <a:pt x="446913" y="188087"/>
                  </a:lnTo>
                  <a:lnTo>
                    <a:pt x="497713" y="188087"/>
                  </a:lnTo>
                  <a:lnTo>
                    <a:pt x="497713" y="175387"/>
                  </a:lnTo>
                  <a:close/>
                </a:path>
                <a:path w="5988050" h="640079">
                  <a:moveTo>
                    <a:pt x="586613" y="175387"/>
                  </a:moveTo>
                  <a:lnTo>
                    <a:pt x="535813" y="175387"/>
                  </a:lnTo>
                  <a:lnTo>
                    <a:pt x="535813" y="188087"/>
                  </a:lnTo>
                  <a:lnTo>
                    <a:pt x="586613" y="188087"/>
                  </a:lnTo>
                  <a:lnTo>
                    <a:pt x="586613" y="175387"/>
                  </a:lnTo>
                  <a:close/>
                </a:path>
                <a:path w="5988050" h="640079">
                  <a:moveTo>
                    <a:pt x="675513" y="175387"/>
                  </a:moveTo>
                  <a:lnTo>
                    <a:pt x="624713" y="175387"/>
                  </a:lnTo>
                  <a:lnTo>
                    <a:pt x="624713" y="188087"/>
                  </a:lnTo>
                  <a:lnTo>
                    <a:pt x="675513" y="188087"/>
                  </a:lnTo>
                  <a:lnTo>
                    <a:pt x="675513" y="175387"/>
                  </a:lnTo>
                  <a:close/>
                </a:path>
                <a:path w="5988050" h="640079">
                  <a:moveTo>
                    <a:pt x="764413" y="175387"/>
                  </a:moveTo>
                  <a:lnTo>
                    <a:pt x="713613" y="175387"/>
                  </a:lnTo>
                  <a:lnTo>
                    <a:pt x="713613" y="188087"/>
                  </a:lnTo>
                  <a:lnTo>
                    <a:pt x="764413" y="188087"/>
                  </a:lnTo>
                  <a:lnTo>
                    <a:pt x="764413" y="175387"/>
                  </a:lnTo>
                  <a:close/>
                </a:path>
                <a:path w="5988050" h="640079">
                  <a:moveTo>
                    <a:pt x="853313" y="175387"/>
                  </a:moveTo>
                  <a:lnTo>
                    <a:pt x="802513" y="175387"/>
                  </a:lnTo>
                  <a:lnTo>
                    <a:pt x="802513" y="188087"/>
                  </a:lnTo>
                  <a:lnTo>
                    <a:pt x="853313" y="188087"/>
                  </a:lnTo>
                  <a:lnTo>
                    <a:pt x="853313" y="175387"/>
                  </a:lnTo>
                  <a:close/>
                </a:path>
                <a:path w="5988050" h="640079">
                  <a:moveTo>
                    <a:pt x="942213" y="175387"/>
                  </a:moveTo>
                  <a:lnTo>
                    <a:pt x="891413" y="175387"/>
                  </a:lnTo>
                  <a:lnTo>
                    <a:pt x="891413" y="188087"/>
                  </a:lnTo>
                  <a:lnTo>
                    <a:pt x="942213" y="188087"/>
                  </a:lnTo>
                  <a:lnTo>
                    <a:pt x="942213" y="175387"/>
                  </a:lnTo>
                  <a:close/>
                </a:path>
                <a:path w="5988050" h="640079">
                  <a:moveTo>
                    <a:pt x="1031113" y="175387"/>
                  </a:moveTo>
                  <a:lnTo>
                    <a:pt x="980313" y="175387"/>
                  </a:lnTo>
                  <a:lnTo>
                    <a:pt x="980313" y="188087"/>
                  </a:lnTo>
                  <a:lnTo>
                    <a:pt x="1031113" y="188087"/>
                  </a:lnTo>
                  <a:lnTo>
                    <a:pt x="1031113" y="175387"/>
                  </a:lnTo>
                  <a:close/>
                </a:path>
                <a:path w="5988050" h="640079">
                  <a:moveTo>
                    <a:pt x="1120013" y="175387"/>
                  </a:moveTo>
                  <a:lnTo>
                    <a:pt x="1069213" y="175387"/>
                  </a:lnTo>
                  <a:lnTo>
                    <a:pt x="1069213" y="188087"/>
                  </a:lnTo>
                  <a:lnTo>
                    <a:pt x="1120013" y="188087"/>
                  </a:lnTo>
                  <a:lnTo>
                    <a:pt x="1120013" y="175387"/>
                  </a:lnTo>
                  <a:close/>
                </a:path>
                <a:path w="5988050" h="640079">
                  <a:moveTo>
                    <a:pt x="1208913" y="175387"/>
                  </a:moveTo>
                  <a:lnTo>
                    <a:pt x="1158113" y="175387"/>
                  </a:lnTo>
                  <a:lnTo>
                    <a:pt x="1158113" y="188087"/>
                  </a:lnTo>
                  <a:lnTo>
                    <a:pt x="1208913" y="188087"/>
                  </a:lnTo>
                  <a:lnTo>
                    <a:pt x="1208913" y="175387"/>
                  </a:lnTo>
                  <a:close/>
                </a:path>
                <a:path w="5988050" h="640079">
                  <a:moveTo>
                    <a:pt x="1297813" y="175387"/>
                  </a:moveTo>
                  <a:lnTo>
                    <a:pt x="1247013" y="175387"/>
                  </a:lnTo>
                  <a:lnTo>
                    <a:pt x="1247013" y="188087"/>
                  </a:lnTo>
                  <a:lnTo>
                    <a:pt x="1297813" y="188087"/>
                  </a:lnTo>
                  <a:lnTo>
                    <a:pt x="1297813" y="175387"/>
                  </a:lnTo>
                  <a:close/>
                </a:path>
                <a:path w="5988050" h="640079">
                  <a:moveTo>
                    <a:pt x="1386713" y="175387"/>
                  </a:moveTo>
                  <a:lnTo>
                    <a:pt x="1335913" y="175387"/>
                  </a:lnTo>
                  <a:lnTo>
                    <a:pt x="1335913" y="188087"/>
                  </a:lnTo>
                  <a:lnTo>
                    <a:pt x="1386713" y="188087"/>
                  </a:lnTo>
                  <a:lnTo>
                    <a:pt x="1386713" y="175387"/>
                  </a:lnTo>
                  <a:close/>
                </a:path>
                <a:path w="5988050" h="640079">
                  <a:moveTo>
                    <a:pt x="1475613" y="175387"/>
                  </a:moveTo>
                  <a:lnTo>
                    <a:pt x="1424813" y="175387"/>
                  </a:lnTo>
                  <a:lnTo>
                    <a:pt x="1424813" y="188087"/>
                  </a:lnTo>
                  <a:lnTo>
                    <a:pt x="1475613" y="188087"/>
                  </a:lnTo>
                  <a:lnTo>
                    <a:pt x="1475613" y="175387"/>
                  </a:lnTo>
                  <a:close/>
                </a:path>
                <a:path w="5988050" h="640079">
                  <a:moveTo>
                    <a:pt x="1564513" y="175387"/>
                  </a:moveTo>
                  <a:lnTo>
                    <a:pt x="1513713" y="175387"/>
                  </a:lnTo>
                  <a:lnTo>
                    <a:pt x="1513713" y="188087"/>
                  </a:lnTo>
                  <a:lnTo>
                    <a:pt x="1564513" y="188087"/>
                  </a:lnTo>
                  <a:lnTo>
                    <a:pt x="1564513" y="175387"/>
                  </a:lnTo>
                  <a:close/>
                </a:path>
                <a:path w="5988050" h="640079">
                  <a:moveTo>
                    <a:pt x="1653413" y="175387"/>
                  </a:moveTo>
                  <a:lnTo>
                    <a:pt x="1602613" y="175387"/>
                  </a:lnTo>
                  <a:lnTo>
                    <a:pt x="1602613" y="188087"/>
                  </a:lnTo>
                  <a:lnTo>
                    <a:pt x="1653413" y="188087"/>
                  </a:lnTo>
                  <a:lnTo>
                    <a:pt x="1653413" y="175387"/>
                  </a:lnTo>
                  <a:close/>
                </a:path>
                <a:path w="5988050" h="640079">
                  <a:moveTo>
                    <a:pt x="1742313" y="175387"/>
                  </a:moveTo>
                  <a:lnTo>
                    <a:pt x="1691513" y="175387"/>
                  </a:lnTo>
                  <a:lnTo>
                    <a:pt x="1691513" y="188087"/>
                  </a:lnTo>
                  <a:lnTo>
                    <a:pt x="1742313" y="188087"/>
                  </a:lnTo>
                  <a:lnTo>
                    <a:pt x="1742313" y="175387"/>
                  </a:lnTo>
                  <a:close/>
                </a:path>
                <a:path w="5988050" h="640079">
                  <a:moveTo>
                    <a:pt x="1831213" y="175387"/>
                  </a:moveTo>
                  <a:lnTo>
                    <a:pt x="1780413" y="175387"/>
                  </a:lnTo>
                  <a:lnTo>
                    <a:pt x="1780413" y="188087"/>
                  </a:lnTo>
                  <a:lnTo>
                    <a:pt x="1831213" y="188087"/>
                  </a:lnTo>
                  <a:lnTo>
                    <a:pt x="1831213" y="175387"/>
                  </a:lnTo>
                  <a:close/>
                </a:path>
                <a:path w="5988050" h="640079">
                  <a:moveTo>
                    <a:pt x="1920113" y="175387"/>
                  </a:moveTo>
                  <a:lnTo>
                    <a:pt x="1869313" y="175387"/>
                  </a:lnTo>
                  <a:lnTo>
                    <a:pt x="1869313" y="188087"/>
                  </a:lnTo>
                  <a:lnTo>
                    <a:pt x="1920113" y="188087"/>
                  </a:lnTo>
                  <a:lnTo>
                    <a:pt x="1920113" y="175387"/>
                  </a:lnTo>
                  <a:close/>
                </a:path>
                <a:path w="5988050" h="640079">
                  <a:moveTo>
                    <a:pt x="2009013" y="175387"/>
                  </a:moveTo>
                  <a:lnTo>
                    <a:pt x="1958213" y="175387"/>
                  </a:lnTo>
                  <a:lnTo>
                    <a:pt x="1958213" y="188087"/>
                  </a:lnTo>
                  <a:lnTo>
                    <a:pt x="2009013" y="188087"/>
                  </a:lnTo>
                  <a:lnTo>
                    <a:pt x="2009013" y="175387"/>
                  </a:lnTo>
                  <a:close/>
                </a:path>
                <a:path w="5988050" h="640079">
                  <a:moveTo>
                    <a:pt x="2097913" y="175387"/>
                  </a:moveTo>
                  <a:lnTo>
                    <a:pt x="2047113" y="175387"/>
                  </a:lnTo>
                  <a:lnTo>
                    <a:pt x="2047113" y="188087"/>
                  </a:lnTo>
                  <a:lnTo>
                    <a:pt x="2097913" y="188087"/>
                  </a:lnTo>
                  <a:lnTo>
                    <a:pt x="2097913" y="175387"/>
                  </a:lnTo>
                  <a:close/>
                </a:path>
                <a:path w="5988050" h="640079">
                  <a:moveTo>
                    <a:pt x="2186813" y="175387"/>
                  </a:moveTo>
                  <a:lnTo>
                    <a:pt x="2136013" y="175387"/>
                  </a:lnTo>
                  <a:lnTo>
                    <a:pt x="2136013" y="188087"/>
                  </a:lnTo>
                  <a:lnTo>
                    <a:pt x="2186813" y="188087"/>
                  </a:lnTo>
                  <a:lnTo>
                    <a:pt x="2186813" y="175387"/>
                  </a:lnTo>
                  <a:close/>
                </a:path>
                <a:path w="5988050" h="640079">
                  <a:moveTo>
                    <a:pt x="2275713" y="175387"/>
                  </a:moveTo>
                  <a:lnTo>
                    <a:pt x="2224913" y="175387"/>
                  </a:lnTo>
                  <a:lnTo>
                    <a:pt x="2224913" y="188087"/>
                  </a:lnTo>
                  <a:lnTo>
                    <a:pt x="2275713" y="188087"/>
                  </a:lnTo>
                  <a:lnTo>
                    <a:pt x="2275713" y="175387"/>
                  </a:lnTo>
                  <a:close/>
                </a:path>
                <a:path w="5988050" h="640079">
                  <a:moveTo>
                    <a:pt x="2364613" y="175387"/>
                  </a:moveTo>
                  <a:lnTo>
                    <a:pt x="2313813" y="175387"/>
                  </a:lnTo>
                  <a:lnTo>
                    <a:pt x="2313813" y="188087"/>
                  </a:lnTo>
                  <a:lnTo>
                    <a:pt x="2364613" y="188087"/>
                  </a:lnTo>
                  <a:lnTo>
                    <a:pt x="2364613" y="175387"/>
                  </a:lnTo>
                  <a:close/>
                </a:path>
                <a:path w="5988050" h="640079">
                  <a:moveTo>
                    <a:pt x="2453513" y="175387"/>
                  </a:moveTo>
                  <a:lnTo>
                    <a:pt x="2402713" y="175387"/>
                  </a:lnTo>
                  <a:lnTo>
                    <a:pt x="2402713" y="188087"/>
                  </a:lnTo>
                  <a:lnTo>
                    <a:pt x="2453513" y="188087"/>
                  </a:lnTo>
                  <a:lnTo>
                    <a:pt x="2453513" y="175387"/>
                  </a:lnTo>
                  <a:close/>
                </a:path>
                <a:path w="5988050" h="640079">
                  <a:moveTo>
                    <a:pt x="2542413" y="175387"/>
                  </a:moveTo>
                  <a:lnTo>
                    <a:pt x="2491613" y="175387"/>
                  </a:lnTo>
                  <a:lnTo>
                    <a:pt x="2491613" y="188087"/>
                  </a:lnTo>
                  <a:lnTo>
                    <a:pt x="2542413" y="188087"/>
                  </a:lnTo>
                  <a:lnTo>
                    <a:pt x="2542413" y="175387"/>
                  </a:lnTo>
                  <a:close/>
                </a:path>
                <a:path w="5988050" h="640079">
                  <a:moveTo>
                    <a:pt x="2631313" y="175387"/>
                  </a:moveTo>
                  <a:lnTo>
                    <a:pt x="2580513" y="175387"/>
                  </a:lnTo>
                  <a:lnTo>
                    <a:pt x="2580513" y="188087"/>
                  </a:lnTo>
                  <a:lnTo>
                    <a:pt x="2631313" y="188087"/>
                  </a:lnTo>
                  <a:lnTo>
                    <a:pt x="2631313" y="175387"/>
                  </a:lnTo>
                  <a:close/>
                </a:path>
                <a:path w="5988050" h="640079">
                  <a:moveTo>
                    <a:pt x="2720213" y="175387"/>
                  </a:moveTo>
                  <a:lnTo>
                    <a:pt x="2669413" y="175387"/>
                  </a:lnTo>
                  <a:lnTo>
                    <a:pt x="2669413" y="188087"/>
                  </a:lnTo>
                  <a:lnTo>
                    <a:pt x="2720213" y="188087"/>
                  </a:lnTo>
                  <a:lnTo>
                    <a:pt x="2720213" y="175387"/>
                  </a:lnTo>
                  <a:close/>
                </a:path>
                <a:path w="5988050" h="640079">
                  <a:moveTo>
                    <a:pt x="2809113" y="175387"/>
                  </a:moveTo>
                  <a:lnTo>
                    <a:pt x="2758313" y="175387"/>
                  </a:lnTo>
                  <a:lnTo>
                    <a:pt x="2758313" y="188087"/>
                  </a:lnTo>
                  <a:lnTo>
                    <a:pt x="2809113" y="188087"/>
                  </a:lnTo>
                  <a:lnTo>
                    <a:pt x="2809113" y="175387"/>
                  </a:lnTo>
                  <a:close/>
                </a:path>
                <a:path w="5988050" h="640079">
                  <a:moveTo>
                    <a:pt x="2898013" y="175387"/>
                  </a:moveTo>
                  <a:lnTo>
                    <a:pt x="2847213" y="175387"/>
                  </a:lnTo>
                  <a:lnTo>
                    <a:pt x="2847213" y="188087"/>
                  </a:lnTo>
                  <a:lnTo>
                    <a:pt x="2898013" y="188087"/>
                  </a:lnTo>
                  <a:lnTo>
                    <a:pt x="2898013" y="175387"/>
                  </a:lnTo>
                  <a:close/>
                </a:path>
                <a:path w="5988050" h="640079">
                  <a:moveTo>
                    <a:pt x="2986913" y="175387"/>
                  </a:moveTo>
                  <a:lnTo>
                    <a:pt x="2936113" y="175387"/>
                  </a:lnTo>
                  <a:lnTo>
                    <a:pt x="2936113" y="188087"/>
                  </a:lnTo>
                  <a:lnTo>
                    <a:pt x="2986913" y="188087"/>
                  </a:lnTo>
                  <a:lnTo>
                    <a:pt x="2986913" y="175387"/>
                  </a:lnTo>
                  <a:close/>
                </a:path>
                <a:path w="5988050" h="640079">
                  <a:moveTo>
                    <a:pt x="3075813" y="175387"/>
                  </a:moveTo>
                  <a:lnTo>
                    <a:pt x="3025013" y="175387"/>
                  </a:lnTo>
                  <a:lnTo>
                    <a:pt x="3025013" y="188087"/>
                  </a:lnTo>
                  <a:lnTo>
                    <a:pt x="3075813" y="188087"/>
                  </a:lnTo>
                  <a:lnTo>
                    <a:pt x="3075813" y="175387"/>
                  </a:lnTo>
                  <a:close/>
                </a:path>
                <a:path w="5988050" h="640079">
                  <a:moveTo>
                    <a:pt x="3164713" y="175387"/>
                  </a:moveTo>
                  <a:lnTo>
                    <a:pt x="3113913" y="175387"/>
                  </a:lnTo>
                  <a:lnTo>
                    <a:pt x="3113913" y="188087"/>
                  </a:lnTo>
                  <a:lnTo>
                    <a:pt x="3164713" y="188087"/>
                  </a:lnTo>
                  <a:lnTo>
                    <a:pt x="3164713" y="175387"/>
                  </a:lnTo>
                  <a:close/>
                </a:path>
                <a:path w="5988050" h="640079">
                  <a:moveTo>
                    <a:pt x="3253613" y="175387"/>
                  </a:moveTo>
                  <a:lnTo>
                    <a:pt x="3202813" y="175387"/>
                  </a:lnTo>
                  <a:lnTo>
                    <a:pt x="3202813" y="188087"/>
                  </a:lnTo>
                  <a:lnTo>
                    <a:pt x="3253613" y="188087"/>
                  </a:lnTo>
                  <a:lnTo>
                    <a:pt x="3253613" y="175387"/>
                  </a:lnTo>
                  <a:close/>
                </a:path>
                <a:path w="5988050" h="640079">
                  <a:moveTo>
                    <a:pt x="3342513" y="175387"/>
                  </a:moveTo>
                  <a:lnTo>
                    <a:pt x="3291713" y="175387"/>
                  </a:lnTo>
                  <a:lnTo>
                    <a:pt x="3291713" y="188087"/>
                  </a:lnTo>
                  <a:lnTo>
                    <a:pt x="3342513" y="188087"/>
                  </a:lnTo>
                  <a:lnTo>
                    <a:pt x="3342513" y="175387"/>
                  </a:lnTo>
                  <a:close/>
                </a:path>
                <a:path w="5988050" h="640079">
                  <a:moveTo>
                    <a:pt x="3431413" y="175387"/>
                  </a:moveTo>
                  <a:lnTo>
                    <a:pt x="3380613" y="175387"/>
                  </a:lnTo>
                  <a:lnTo>
                    <a:pt x="3380613" y="188087"/>
                  </a:lnTo>
                  <a:lnTo>
                    <a:pt x="3431413" y="188087"/>
                  </a:lnTo>
                  <a:lnTo>
                    <a:pt x="3431413" y="175387"/>
                  </a:lnTo>
                  <a:close/>
                </a:path>
                <a:path w="5988050" h="640079">
                  <a:moveTo>
                    <a:pt x="3520313" y="175387"/>
                  </a:moveTo>
                  <a:lnTo>
                    <a:pt x="3469513" y="175387"/>
                  </a:lnTo>
                  <a:lnTo>
                    <a:pt x="3469513" y="188087"/>
                  </a:lnTo>
                  <a:lnTo>
                    <a:pt x="3520313" y="188087"/>
                  </a:lnTo>
                  <a:lnTo>
                    <a:pt x="3520313" y="175387"/>
                  </a:lnTo>
                  <a:close/>
                </a:path>
                <a:path w="5988050" h="640079">
                  <a:moveTo>
                    <a:pt x="3609213" y="175387"/>
                  </a:moveTo>
                  <a:lnTo>
                    <a:pt x="3558413" y="175387"/>
                  </a:lnTo>
                  <a:lnTo>
                    <a:pt x="3558413" y="188087"/>
                  </a:lnTo>
                  <a:lnTo>
                    <a:pt x="3609213" y="188087"/>
                  </a:lnTo>
                  <a:lnTo>
                    <a:pt x="3609213" y="175387"/>
                  </a:lnTo>
                  <a:close/>
                </a:path>
                <a:path w="5988050" h="640079">
                  <a:moveTo>
                    <a:pt x="3698113" y="175387"/>
                  </a:moveTo>
                  <a:lnTo>
                    <a:pt x="3647313" y="175387"/>
                  </a:lnTo>
                  <a:lnTo>
                    <a:pt x="3647313" y="188087"/>
                  </a:lnTo>
                  <a:lnTo>
                    <a:pt x="3698113" y="188087"/>
                  </a:lnTo>
                  <a:lnTo>
                    <a:pt x="3698113" y="175387"/>
                  </a:lnTo>
                  <a:close/>
                </a:path>
                <a:path w="5988050" h="640079">
                  <a:moveTo>
                    <a:pt x="3787013" y="175387"/>
                  </a:moveTo>
                  <a:lnTo>
                    <a:pt x="3736213" y="175387"/>
                  </a:lnTo>
                  <a:lnTo>
                    <a:pt x="3736213" y="188087"/>
                  </a:lnTo>
                  <a:lnTo>
                    <a:pt x="3787013" y="188087"/>
                  </a:lnTo>
                  <a:lnTo>
                    <a:pt x="3787013" y="175387"/>
                  </a:lnTo>
                  <a:close/>
                </a:path>
                <a:path w="5988050" h="640079">
                  <a:moveTo>
                    <a:pt x="3875913" y="175387"/>
                  </a:moveTo>
                  <a:lnTo>
                    <a:pt x="3825113" y="175387"/>
                  </a:lnTo>
                  <a:lnTo>
                    <a:pt x="3825113" y="188087"/>
                  </a:lnTo>
                  <a:lnTo>
                    <a:pt x="3875913" y="188087"/>
                  </a:lnTo>
                  <a:lnTo>
                    <a:pt x="3875913" y="175387"/>
                  </a:lnTo>
                  <a:close/>
                </a:path>
                <a:path w="5988050" h="640079">
                  <a:moveTo>
                    <a:pt x="3964813" y="175387"/>
                  </a:moveTo>
                  <a:lnTo>
                    <a:pt x="3914013" y="175387"/>
                  </a:lnTo>
                  <a:lnTo>
                    <a:pt x="3914013" y="188087"/>
                  </a:lnTo>
                  <a:lnTo>
                    <a:pt x="3964813" y="188087"/>
                  </a:lnTo>
                  <a:lnTo>
                    <a:pt x="3964813" y="175387"/>
                  </a:lnTo>
                  <a:close/>
                </a:path>
                <a:path w="5988050" h="640079">
                  <a:moveTo>
                    <a:pt x="4053713" y="175387"/>
                  </a:moveTo>
                  <a:lnTo>
                    <a:pt x="4002913" y="175387"/>
                  </a:lnTo>
                  <a:lnTo>
                    <a:pt x="4002913" y="188087"/>
                  </a:lnTo>
                  <a:lnTo>
                    <a:pt x="4053713" y="188087"/>
                  </a:lnTo>
                  <a:lnTo>
                    <a:pt x="4053713" y="175387"/>
                  </a:lnTo>
                  <a:close/>
                </a:path>
                <a:path w="5988050" h="640079">
                  <a:moveTo>
                    <a:pt x="4142613" y="175387"/>
                  </a:moveTo>
                  <a:lnTo>
                    <a:pt x="4091813" y="175387"/>
                  </a:lnTo>
                  <a:lnTo>
                    <a:pt x="4091813" y="188087"/>
                  </a:lnTo>
                  <a:lnTo>
                    <a:pt x="4142613" y="188087"/>
                  </a:lnTo>
                  <a:lnTo>
                    <a:pt x="4142613" y="175387"/>
                  </a:lnTo>
                  <a:close/>
                </a:path>
                <a:path w="5988050" h="640079">
                  <a:moveTo>
                    <a:pt x="4231513" y="175387"/>
                  </a:moveTo>
                  <a:lnTo>
                    <a:pt x="4180713" y="175387"/>
                  </a:lnTo>
                  <a:lnTo>
                    <a:pt x="4180713" y="188087"/>
                  </a:lnTo>
                  <a:lnTo>
                    <a:pt x="4231513" y="188087"/>
                  </a:lnTo>
                  <a:lnTo>
                    <a:pt x="4231513" y="175387"/>
                  </a:lnTo>
                  <a:close/>
                </a:path>
                <a:path w="5988050" h="640079">
                  <a:moveTo>
                    <a:pt x="4320413" y="175387"/>
                  </a:moveTo>
                  <a:lnTo>
                    <a:pt x="4269613" y="175387"/>
                  </a:lnTo>
                  <a:lnTo>
                    <a:pt x="4269613" y="188087"/>
                  </a:lnTo>
                  <a:lnTo>
                    <a:pt x="4320413" y="188087"/>
                  </a:lnTo>
                  <a:lnTo>
                    <a:pt x="4320413" y="175387"/>
                  </a:lnTo>
                  <a:close/>
                </a:path>
                <a:path w="5988050" h="640079">
                  <a:moveTo>
                    <a:pt x="4409313" y="175387"/>
                  </a:moveTo>
                  <a:lnTo>
                    <a:pt x="4358513" y="175387"/>
                  </a:lnTo>
                  <a:lnTo>
                    <a:pt x="4358513" y="188087"/>
                  </a:lnTo>
                  <a:lnTo>
                    <a:pt x="4409313" y="188087"/>
                  </a:lnTo>
                  <a:lnTo>
                    <a:pt x="4409313" y="175387"/>
                  </a:lnTo>
                  <a:close/>
                </a:path>
                <a:path w="5988050" h="640079">
                  <a:moveTo>
                    <a:pt x="4498213" y="175387"/>
                  </a:moveTo>
                  <a:lnTo>
                    <a:pt x="4447413" y="175387"/>
                  </a:lnTo>
                  <a:lnTo>
                    <a:pt x="4447413" y="188087"/>
                  </a:lnTo>
                  <a:lnTo>
                    <a:pt x="4498213" y="188087"/>
                  </a:lnTo>
                  <a:lnTo>
                    <a:pt x="4498213" y="175387"/>
                  </a:lnTo>
                  <a:close/>
                </a:path>
                <a:path w="5988050" h="640079">
                  <a:moveTo>
                    <a:pt x="4587113" y="175387"/>
                  </a:moveTo>
                  <a:lnTo>
                    <a:pt x="4536313" y="175387"/>
                  </a:lnTo>
                  <a:lnTo>
                    <a:pt x="4536313" y="188087"/>
                  </a:lnTo>
                  <a:lnTo>
                    <a:pt x="4587113" y="188087"/>
                  </a:lnTo>
                  <a:lnTo>
                    <a:pt x="4587113" y="175387"/>
                  </a:lnTo>
                  <a:close/>
                </a:path>
                <a:path w="5988050" h="640079">
                  <a:moveTo>
                    <a:pt x="4676013" y="175387"/>
                  </a:moveTo>
                  <a:lnTo>
                    <a:pt x="4625213" y="175387"/>
                  </a:lnTo>
                  <a:lnTo>
                    <a:pt x="4625213" y="188087"/>
                  </a:lnTo>
                  <a:lnTo>
                    <a:pt x="4676013" y="188087"/>
                  </a:lnTo>
                  <a:lnTo>
                    <a:pt x="4676013" y="175387"/>
                  </a:lnTo>
                  <a:close/>
                </a:path>
                <a:path w="5988050" h="640079">
                  <a:moveTo>
                    <a:pt x="4764913" y="175387"/>
                  </a:moveTo>
                  <a:lnTo>
                    <a:pt x="4714113" y="175387"/>
                  </a:lnTo>
                  <a:lnTo>
                    <a:pt x="4714113" y="188087"/>
                  </a:lnTo>
                  <a:lnTo>
                    <a:pt x="4764913" y="188087"/>
                  </a:lnTo>
                  <a:lnTo>
                    <a:pt x="4764913" y="175387"/>
                  </a:lnTo>
                  <a:close/>
                </a:path>
                <a:path w="5988050" h="640079">
                  <a:moveTo>
                    <a:pt x="4853813" y="175387"/>
                  </a:moveTo>
                  <a:lnTo>
                    <a:pt x="4803013" y="175387"/>
                  </a:lnTo>
                  <a:lnTo>
                    <a:pt x="4803013" y="188087"/>
                  </a:lnTo>
                  <a:lnTo>
                    <a:pt x="4853813" y="188087"/>
                  </a:lnTo>
                  <a:lnTo>
                    <a:pt x="4853813" y="175387"/>
                  </a:lnTo>
                  <a:close/>
                </a:path>
                <a:path w="5988050" h="640079">
                  <a:moveTo>
                    <a:pt x="4942713" y="175387"/>
                  </a:moveTo>
                  <a:lnTo>
                    <a:pt x="4891913" y="175387"/>
                  </a:lnTo>
                  <a:lnTo>
                    <a:pt x="4891913" y="188087"/>
                  </a:lnTo>
                  <a:lnTo>
                    <a:pt x="4942713" y="188087"/>
                  </a:lnTo>
                  <a:lnTo>
                    <a:pt x="4942713" y="175387"/>
                  </a:lnTo>
                  <a:close/>
                </a:path>
                <a:path w="5988050" h="640079">
                  <a:moveTo>
                    <a:pt x="5031613" y="175387"/>
                  </a:moveTo>
                  <a:lnTo>
                    <a:pt x="4980813" y="175387"/>
                  </a:lnTo>
                  <a:lnTo>
                    <a:pt x="4980813" y="188087"/>
                  </a:lnTo>
                  <a:lnTo>
                    <a:pt x="5031613" y="188087"/>
                  </a:lnTo>
                  <a:lnTo>
                    <a:pt x="5031613" y="175387"/>
                  </a:lnTo>
                  <a:close/>
                </a:path>
                <a:path w="5988050" h="640079">
                  <a:moveTo>
                    <a:pt x="5120513" y="175387"/>
                  </a:moveTo>
                  <a:lnTo>
                    <a:pt x="5069713" y="175387"/>
                  </a:lnTo>
                  <a:lnTo>
                    <a:pt x="5069713" y="188087"/>
                  </a:lnTo>
                  <a:lnTo>
                    <a:pt x="5120513" y="188087"/>
                  </a:lnTo>
                  <a:lnTo>
                    <a:pt x="5120513" y="175387"/>
                  </a:lnTo>
                  <a:close/>
                </a:path>
                <a:path w="5988050" h="640079">
                  <a:moveTo>
                    <a:pt x="5209413" y="175387"/>
                  </a:moveTo>
                  <a:lnTo>
                    <a:pt x="5158613" y="175387"/>
                  </a:lnTo>
                  <a:lnTo>
                    <a:pt x="5158613" y="188087"/>
                  </a:lnTo>
                  <a:lnTo>
                    <a:pt x="5209413" y="188087"/>
                  </a:lnTo>
                  <a:lnTo>
                    <a:pt x="5209413" y="175387"/>
                  </a:lnTo>
                  <a:close/>
                </a:path>
                <a:path w="5988050" h="640079">
                  <a:moveTo>
                    <a:pt x="5298313" y="175387"/>
                  </a:moveTo>
                  <a:lnTo>
                    <a:pt x="5247513" y="175387"/>
                  </a:lnTo>
                  <a:lnTo>
                    <a:pt x="5247513" y="188087"/>
                  </a:lnTo>
                  <a:lnTo>
                    <a:pt x="5298313" y="188087"/>
                  </a:lnTo>
                  <a:lnTo>
                    <a:pt x="5298313" y="175387"/>
                  </a:lnTo>
                  <a:close/>
                </a:path>
                <a:path w="5988050" h="640079">
                  <a:moveTo>
                    <a:pt x="5387213" y="175387"/>
                  </a:moveTo>
                  <a:lnTo>
                    <a:pt x="5336413" y="175387"/>
                  </a:lnTo>
                  <a:lnTo>
                    <a:pt x="5336413" y="188087"/>
                  </a:lnTo>
                  <a:lnTo>
                    <a:pt x="5387213" y="188087"/>
                  </a:lnTo>
                  <a:lnTo>
                    <a:pt x="5387213" y="175387"/>
                  </a:lnTo>
                  <a:close/>
                </a:path>
                <a:path w="5988050" h="640079">
                  <a:moveTo>
                    <a:pt x="5476113" y="175387"/>
                  </a:moveTo>
                  <a:lnTo>
                    <a:pt x="5425313" y="175387"/>
                  </a:lnTo>
                  <a:lnTo>
                    <a:pt x="5425313" y="188087"/>
                  </a:lnTo>
                  <a:lnTo>
                    <a:pt x="5476113" y="188087"/>
                  </a:lnTo>
                  <a:lnTo>
                    <a:pt x="5476113" y="175387"/>
                  </a:lnTo>
                  <a:close/>
                </a:path>
                <a:path w="5988050" h="640079">
                  <a:moveTo>
                    <a:pt x="5565013" y="175387"/>
                  </a:moveTo>
                  <a:lnTo>
                    <a:pt x="5514213" y="175387"/>
                  </a:lnTo>
                  <a:lnTo>
                    <a:pt x="5514213" y="188087"/>
                  </a:lnTo>
                  <a:lnTo>
                    <a:pt x="5565013" y="188087"/>
                  </a:lnTo>
                  <a:lnTo>
                    <a:pt x="5565013" y="175387"/>
                  </a:lnTo>
                  <a:close/>
                </a:path>
                <a:path w="5988050" h="640079">
                  <a:moveTo>
                    <a:pt x="5653913" y="175387"/>
                  </a:moveTo>
                  <a:lnTo>
                    <a:pt x="5603113" y="175387"/>
                  </a:lnTo>
                  <a:lnTo>
                    <a:pt x="5603113" y="188087"/>
                  </a:lnTo>
                  <a:lnTo>
                    <a:pt x="5653913" y="188087"/>
                  </a:lnTo>
                  <a:lnTo>
                    <a:pt x="5653913" y="175387"/>
                  </a:lnTo>
                  <a:close/>
                </a:path>
                <a:path w="5988050" h="640079">
                  <a:moveTo>
                    <a:pt x="5742813" y="175387"/>
                  </a:moveTo>
                  <a:lnTo>
                    <a:pt x="5692013" y="175387"/>
                  </a:lnTo>
                  <a:lnTo>
                    <a:pt x="5692013" y="188087"/>
                  </a:lnTo>
                  <a:lnTo>
                    <a:pt x="5742813" y="188087"/>
                  </a:lnTo>
                  <a:lnTo>
                    <a:pt x="5742813" y="175387"/>
                  </a:lnTo>
                  <a:close/>
                </a:path>
                <a:path w="5988050" h="640079">
                  <a:moveTo>
                    <a:pt x="5831713" y="175387"/>
                  </a:moveTo>
                  <a:lnTo>
                    <a:pt x="5780913" y="175387"/>
                  </a:lnTo>
                  <a:lnTo>
                    <a:pt x="5780913" y="188087"/>
                  </a:lnTo>
                  <a:lnTo>
                    <a:pt x="5831713" y="188087"/>
                  </a:lnTo>
                  <a:lnTo>
                    <a:pt x="5831713" y="175387"/>
                  </a:lnTo>
                  <a:close/>
                </a:path>
                <a:path w="5988050" h="640079">
                  <a:moveTo>
                    <a:pt x="5920613" y="175387"/>
                  </a:moveTo>
                  <a:lnTo>
                    <a:pt x="5869813" y="175387"/>
                  </a:lnTo>
                  <a:lnTo>
                    <a:pt x="5869813" y="188087"/>
                  </a:lnTo>
                  <a:lnTo>
                    <a:pt x="5920613" y="188087"/>
                  </a:lnTo>
                  <a:lnTo>
                    <a:pt x="5920613" y="175387"/>
                  </a:lnTo>
                  <a:close/>
                </a:path>
                <a:path w="5988050" h="640079">
                  <a:moveTo>
                    <a:pt x="5956299" y="190500"/>
                  </a:moveTo>
                  <a:lnTo>
                    <a:pt x="5943599" y="190500"/>
                  </a:lnTo>
                  <a:lnTo>
                    <a:pt x="5943599" y="241300"/>
                  </a:lnTo>
                  <a:lnTo>
                    <a:pt x="5956299" y="241300"/>
                  </a:lnTo>
                  <a:lnTo>
                    <a:pt x="5956299" y="190500"/>
                  </a:lnTo>
                  <a:close/>
                </a:path>
                <a:path w="5988050" h="640079">
                  <a:moveTo>
                    <a:pt x="5956299" y="279400"/>
                  </a:moveTo>
                  <a:lnTo>
                    <a:pt x="5943599" y="279400"/>
                  </a:lnTo>
                  <a:lnTo>
                    <a:pt x="5943599" y="330200"/>
                  </a:lnTo>
                  <a:lnTo>
                    <a:pt x="5956299" y="330200"/>
                  </a:lnTo>
                  <a:lnTo>
                    <a:pt x="5956299" y="279400"/>
                  </a:lnTo>
                  <a:close/>
                </a:path>
                <a:path w="5988050" h="640079">
                  <a:moveTo>
                    <a:pt x="5956299" y="368300"/>
                  </a:moveTo>
                  <a:lnTo>
                    <a:pt x="5943599" y="368300"/>
                  </a:lnTo>
                  <a:lnTo>
                    <a:pt x="5943599" y="419100"/>
                  </a:lnTo>
                  <a:lnTo>
                    <a:pt x="5956299" y="419100"/>
                  </a:lnTo>
                  <a:lnTo>
                    <a:pt x="5956299" y="368300"/>
                  </a:lnTo>
                  <a:close/>
                </a:path>
                <a:path w="5988050" h="640079">
                  <a:moveTo>
                    <a:pt x="5956299" y="457200"/>
                  </a:moveTo>
                  <a:lnTo>
                    <a:pt x="5943599" y="457200"/>
                  </a:lnTo>
                  <a:lnTo>
                    <a:pt x="5943599" y="508000"/>
                  </a:lnTo>
                  <a:lnTo>
                    <a:pt x="5956299" y="508000"/>
                  </a:lnTo>
                  <a:lnTo>
                    <a:pt x="5956299" y="457200"/>
                  </a:lnTo>
                  <a:close/>
                </a:path>
                <a:path w="5988050" h="640079">
                  <a:moveTo>
                    <a:pt x="5943599" y="563879"/>
                  </a:moveTo>
                  <a:lnTo>
                    <a:pt x="5911849" y="563879"/>
                  </a:lnTo>
                  <a:lnTo>
                    <a:pt x="5949949" y="640079"/>
                  </a:lnTo>
                  <a:lnTo>
                    <a:pt x="5981699" y="576579"/>
                  </a:lnTo>
                  <a:lnTo>
                    <a:pt x="5943599" y="576579"/>
                  </a:lnTo>
                  <a:lnTo>
                    <a:pt x="5943599" y="563879"/>
                  </a:lnTo>
                  <a:close/>
                </a:path>
                <a:path w="5988050" h="640079">
                  <a:moveTo>
                    <a:pt x="5956299" y="546100"/>
                  </a:moveTo>
                  <a:lnTo>
                    <a:pt x="5943599" y="546100"/>
                  </a:lnTo>
                  <a:lnTo>
                    <a:pt x="5943599" y="576579"/>
                  </a:lnTo>
                  <a:lnTo>
                    <a:pt x="5956299" y="576579"/>
                  </a:lnTo>
                  <a:lnTo>
                    <a:pt x="5956299" y="546100"/>
                  </a:lnTo>
                  <a:close/>
                </a:path>
                <a:path w="5988050" h="640079">
                  <a:moveTo>
                    <a:pt x="5988049" y="563879"/>
                  </a:moveTo>
                  <a:lnTo>
                    <a:pt x="5956299" y="563879"/>
                  </a:lnTo>
                  <a:lnTo>
                    <a:pt x="5956299" y="576579"/>
                  </a:lnTo>
                  <a:lnTo>
                    <a:pt x="5981699" y="576579"/>
                  </a:lnTo>
                  <a:lnTo>
                    <a:pt x="5988049" y="563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90778" y="6048247"/>
            <a:ext cx="9631680" cy="5645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u="heavy" sz="1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6"/>
              </a:rPr>
              <a:t>https://github.com/Azure/MachineLearningNotebooks/tree/master/tutorials </a:t>
            </a:r>
            <a:r>
              <a:rPr dirty="0" sz="1750" spc="5">
                <a:solidFill>
                  <a:srgbClr val="0462C1"/>
                </a:solidFill>
                <a:latin typeface="Segoe UI"/>
                <a:cs typeface="Segoe UI"/>
              </a:rPr>
              <a:t> </a:t>
            </a:r>
            <a:r>
              <a:rPr dirty="0" u="heavy" sz="1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7"/>
              </a:rPr>
              <a:t>https://docs.microsoft.com/en-us/azure/machine-learning/service/tutorial-train-models-with-aml</a:t>
            </a:r>
            <a:endParaRPr sz="17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980" y="3343732"/>
            <a:ext cx="8654415" cy="1732914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algn="ctr" marL="12065" marR="5080">
              <a:lnSpc>
                <a:spcPct val="90000"/>
              </a:lnSpc>
              <a:spcBef>
                <a:spcPts val="575"/>
              </a:spcBef>
            </a:pPr>
            <a:r>
              <a:rPr dirty="0" spc="5"/>
              <a:t>Azure</a:t>
            </a:r>
            <a:r>
              <a:rPr dirty="0" spc="80"/>
              <a:t> </a:t>
            </a:r>
            <a:r>
              <a:rPr dirty="0" spc="10"/>
              <a:t>Automated</a:t>
            </a:r>
            <a:r>
              <a:rPr dirty="0" spc="95"/>
              <a:t> </a:t>
            </a:r>
            <a:r>
              <a:rPr dirty="0" spc="10"/>
              <a:t>Machine</a:t>
            </a:r>
            <a:r>
              <a:rPr dirty="0" spc="80"/>
              <a:t> </a:t>
            </a:r>
            <a:r>
              <a:rPr dirty="0" spc="10"/>
              <a:t>Learning </a:t>
            </a:r>
            <a:r>
              <a:rPr dirty="0" spc="15"/>
              <a:t> </a:t>
            </a:r>
            <a:r>
              <a:rPr dirty="0" spc="5"/>
              <a:t>‘simplifies’</a:t>
            </a:r>
            <a:r>
              <a:rPr dirty="0" spc="75"/>
              <a:t> </a:t>
            </a:r>
            <a:r>
              <a:rPr dirty="0" spc="5"/>
              <a:t>the</a:t>
            </a:r>
            <a:r>
              <a:rPr dirty="0" spc="55"/>
              <a:t> </a:t>
            </a:r>
            <a:r>
              <a:rPr dirty="0" spc="10"/>
              <a:t>creation</a:t>
            </a:r>
            <a:r>
              <a:rPr dirty="0" spc="85"/>
              <a:t> </a:t>
            </a:r>
            <a:r>
              <a:rPr dirty="0" spc="5"/>
              <a:t>and</a:t>
            </a:r>
            <a:r>
              <a:rPr dirty="0" spc="55"/>
              <a:t> </a:t>
            </a:r>
            <a:r>
              <a:rPr dirty="0" spc="15"/>
              <a:t>selection </a:t>
            </a:r>
            <a:r>
              <a:rPr dirty="0" spc="-1085"/>
              <a:t> </a:t>
            </a:r>
            <a:r>
              <a:rPr dirty="0" spc="-25"/>
              <a:t>of</a:t>
            </a:r>
            <a:r>
              <a:rPr dirty="0" spc="50"/>
              <a:t> </a:t>
            </a:r>
            <a:r>
              <a:rPr dirty="0" spc="5"/>
              <a:t>the</a:t>
            </a:r>
            <a:r>
              <a:rPr dirty="0" spc="70"/>
              <a:t> </a:t>
            </a:r>
            <a:r>
              <a:rPr dirty="0" spc="15"/>
              <a:t>optimal</a:t>
            </a:r>
            <a:r>
              <a:rPr dirty="0" spc="95"/>
              <a:t> </a:t>
            </a:r>
            <a:r>
              <a:rPr dirty="0" spc="10"/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6129782" y="1992629"/>
            <a:ext cx="781050" cy="613410"/>
          </a:xfrm>
          <a:custGeom>
            <a:avLst/>
            <a:gdLst/>
            <a:ahLst/>
            <a:cxnLst/>
            <a:rect l="l" t="t" r="r" b="b"/>
            <a:pathLst>
              <a:path w="781050" h="613410">
                <a:moveTo>
                  <a:pt x="497459" y="0"/>
                </a:moveTo>
                <a:lnTo>
                  <a:pt x="780795" y="0"/>
                </a:lnTo>
                <a:lnTo>
                  <a:pt x="780795" y="289179"/>
                </a:lnTo>
              </a:path>
              <a:path w="781050" h="613410">
                <a:moveTo>
                  <a:pt x="780795" y="0"/>
                </a:moveTo>
                <a:lnTo>
                  <a:pt x="185038" y="613029"/>
                </a:lnTo>
                <a:lnTo>
                  <a:pt x="0" y="613029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9353" y="2836926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179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11646" y="2605658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196723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05196" y="2605658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196595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004" y="2467812"/>
            <a:ext cx="6426200" cy="1662430"/>
            <a:chOff x="544004" y="2467812"/>
            <a:chExt cx="6426200" cy="1662430"/>
          </a:xfrm>
        </p:grpSpPr>
        <p:sp>
          <p:nvSpPr>
            <p:cNvPr id="3" name="object 3"/>
            <p:cNvSpPr/>
            <p:nvPr/>
          </p:nvSpPr>
          <p:spPr>
            <a:xfrm>
              <a:off x="549401" y="3201162"/>
              <a:ext cx="2230120" cy="923925"/>
            </a:xfrm>
            <a:custGeom>
              <a:avLst/>
              <a:gdLst/>
              <a:ahLst/>
              <a:cxnLst/>
              <a:rect l="l" t="t" r="r" b="b"/>
              <a:pathLst>
                <a:path w="2230120" h="923925">
                  <a:moveTo>
                    <a:pt x="0" y="923544"/>
                  </a:moveTo>
                  <a:lnTo>
                    <a:pt x="2229612" y="923544"/>
                  </a:lnTo>
                  <a:lnTo>
                    <a:pt x="2229612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1350" y="2467812"/>
              <a:ext cx="2828726" cy="162478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1091311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>
                <a:solidFill>
                  <a:srgbClr val="000000"/>
                </a:solidFill>
              </a:rPr>
              <a:t>Typical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‘manual’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approach</a:t>
            </a:r>
            <a:r>
              <a:rPr dirty="0" sz="3600" spc="-15">
                <a:solidFill>
                  <a:srgbClr val="000000"/>
                </a:solidFill>
              </a:rPr>
              <a:t> to</a:t>
            </a:r>
            <a:r>
              <a:rPr dirty="0" sz="3600" spc="-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hyperparameter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tuning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49401" y="1625346"/>
            <a:ext cx="2230120" cy="922019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wrap="square" lIns="0" tIns="269875" rIns="0" bIns="0" rtlCol="0" vert="horz">
            <a:spAutoFit/>
          </a:bodyPr>
          <a:lstStyle/>
          <a:p>
            <a:pPr marL="537845">
              <a:lnSpc>
                <a:spcPct val="100000"/>
              </a:lnSpc>
              <a:spcBef>
                <a:spcPts val="2125"/>
              </a:spcBef>
            </a:pPr>
            <a:r>
              <a:rPr dirty="0" sz="2000" spc="-5">
                <a:solidFill>
                  <a:srgbClr val="3B3B41"/>
                </a:solidFill>
                <a:latin typeface="Segoe UI"/>
                <a:cs typeface="Segoe UI"/>
              </a:rPr>
              <a:t>Dataset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5088" y="3328730"/>
            <a:ext cx="1330325" cy="64389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Training </a:t>
            </a:r>
            <a:r>
              <a:rPr dirty="0" sz="2000" spc="-2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Algorithm</a:t>
            </a:r>
            <a:r>
              <a:rPr dirty="0" sz="2000" spc="-10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1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4933" y="4600194"/>
            <a:ext cx="2230120" cy="923925"/>
          </a:xfrm>
          <a:custGeom>
            <a:avLst/>
            <a:gdLst/>
            <a:ahLst/>
            <a:cxnLst/>
            <a:rect l="l" t="t" r="r" b="b"/>
            <a:pathLst>
              <a:path w="2230120" h="923925">
                <a:moveTo>
                  <a:pt x="0" y="923543"/>
                </a:moveTo>
                <a:lnTo>
                  <a:pt x="2229612" y="923543"/>
                </a:lnTo>
                <a:lnTo>
                  <a:pt x="2229612" y="0"/>
                </a:lnTo>
                <a:lnTo>
                  <a:pt x="0" y="0"/>
                </a:lnTo>
                <a:lnTo>
                  <a:pt x="0" y="923543"/>
                </a:lnTo>
                <a:close/>
              </a:path>
            </a:pathLst>
          </a:custGeom>
          <a:ln w="10668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0781" y="4769546"/>
            <a:ext cx="1751330" cy="64389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indent="40005">
              <a:lnSpc>
                <a:spcPct val="100000"/>
              </a:lnSpc>
              <a:spcBef>
                <a:spcPts val="160"/>
              </a:spcBef>
            </a:pPr>
            <a:r>
              <a:rPr dirty="0" sz="2000" spc="-5">
                <a:solidFill>
                  <a:srgbClr val="3B3B41"/>
                </a:solidFill>
                <a:latin typeface="Segoe UI"/>
                <a:cs typeface="Segoe UI"/>
              </a:rPr>
              <a:t>yperparameter </a:t>
            </a:r>
            <a:r>
              <a:rPr dirty="0" sz="2000" spc="-53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alues</a:t>
            </a:r>
            <a:r>
              <a:rPr dirty="0" sz="2000" spc="-4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–</a:t>
            </a:r>
            <a:r>
              <a:rPr dirty="0" sz="2000" spc="-3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config</a:t>
            </a: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1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91906" y="3356609"/>
            <a:ext cx="2230120" cy="922019"/>
          </a:xfrm>
          <a:custGeom>
            <a:avLst/>
            <a:gdLst/>
            <a:ahLst/>
            <a:cxnLst/>
            <a:rect l="l" t="t" r="r" b="b"/>
            <a:pathLst>
              <a:path w="2230120" h="922020">
                <a:moveTo>
                  <a:pt x="0" y="922019"/>
                </a:moveTo>
                <a:lnTo>
                  <a:pt x="2229611" y="922019"/>
                </a:lnTo>
                <a:lnTo>
                  <a:pt x="2229611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ln w="10668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31275" y="3622481"/>
            <a:ext cx="982344" cy="33909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2000" spc="-5" b="1">
                <a:solidFill>
                  <a:srgbClr val="3B3B41"/>
                </a:solidFill>
                <a:latin typeface="Segoe UI"/>
                <a:cs typeface="Segoe UI"/>
              </a:rPr>
              <a:t>Model</a:t>
            </a:r>
            <a:r>
              <a:rPr dirty="0" sz="2000" spc="-70" b="1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3B3B41"/>
                </a:solidFill>
                <a:latin typeface="Segoe UI"/>
                <a:cs typeface="Segoe UI"/>
              </a:rPr>
              <a:t>1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4232" y="1918461"/>
            <a:ext cx="7493634" cy="3754120"/>
            <a:chOff x="844232" y="1918461"/>
            <a:chExt cx="7493634" cy="3754120"/>
          </a:xfrm>
        </p:grpSpPr>
        <p:sp>
          <p:nvSpPr>
            <p:cNvPr id="13" name="object 13"/>
            <p:cNvSpPr/>
            <p:nvPr/>
          </p:nvSpPr>
          <p:spPr>
            <a:xfrm>
              <a:off x="2778252" y="1918461"/>
              <a:ext cx="5560060" cy="3557270"/>
            </a:xfrm>
            <a:custGeom>
              <a:avLst/>
              <a:gdLst/>
              <a:ahLst/>
              <a:cxnLst/>
              <a:rect l="l" t="t" r="r" b="b"/>
              <a:pathLst>
                <a:path w="5560059" h="3557270">
                  <a:moveTo>
                    <a:pt x="50800" y="1732788"/>
                  </a:moveTo>
                  <a:lnTo>
                    <a:pt x="0" y="1732788"/>
                  </a:lnTo>
                  <a:lnTo>
                    <a:pt x="0" y="1745488"/>
                  </a:lnTo>
                  <a:lnTo>
                    <a:pt x="50800" y="1745488"/>
                  </a:lnTo>
                  <a:lnTo>
                    <a:pt x="50800" y="1732788"/>
                  </a:lnTo>
                  <a:close/>
                </a:path>
                <a:path w="5560059" h="355727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5560059" h="3557270">
                  <a:moveTo>
                    <a:pt x="116332" y="3544316"/>
                  </a:moveTo>
                  <a:lnTo>
                    <a:pt x="65532" y="3544316"/>
                  </a:lnTo>
                  <a:lnTo>
                    <a:pt x="65532" y="3557016"/>
                  </a:lnTo>
                  <a:lnTo>
                    <a:pt x="116332" y="3557016"/>
                  </a:lnTo>
                  <a:lnTo>
                    <a:pt x="116332" y="3544316"/>
                  </a:lnTo>
                  <a:close/>
                </a:path>
                <a:path w="5560059" h="3557270">
                  <a:moveTo>
                    <a:pt x="139700" y="1732788"/>
                  </a:moveTo>
                  <a:lnTo>
                    <a:pt x="88900" y="1732788"/>
                  </a:lnTo>
                  <a:lnTo>
                    <a:pt x="88900" y="1745488"/>
                  </a:lnTo>
                  <a:lnTo>
                    <a:pt x="139700" y="1745488"/>
                  </a:lnTo>
                  <a:lnTo>
                    <a:pt x="139700" y="1732788"/>
                  </a:lnTo>
                  <a:close/>
                </a:path>
                <a:path w="5560059" h="355727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5560059" h="3557270">
                  <a:moveTo>
                    <a:pt x="205232" y="3544316"/>
                  </a:moveTo>
                  <a:lnTo>
                    <a:pt x="154432" y="3544316"/>
                  </a:lnTo>
                  <a:lnTo>
                    <a:pt x="154432" y="3557016"/>
                  </a:lnTo>
                  <a:lnTo>
                    <a:pt x="205232" y="3557016"/>
                  </a:lnTo>
                  <a:lnTo>
                    <a:pt x="205232" y="3544316"/>
                  </a:lnTo>
                  <a:close/>
                </a:path>
                <a:path w="5560059" h="3557270">
                  <a:moveTo>
                    <a:pt x="228600" y="1732788"/>
                  </a:moveTo>
                  <a:lnTo>
                    <a:pt x="177800" y="1732788"/>
                  </a:lnTo>
                  <a:lnTo>
                    <a:pt x="177800" y="1745488"/>
                  </a:lnTo>
                  <a:lnTo>
                    <a:pt x="228600" y="1745488"/>
                  </a:lnTo>
                  <a:lnTo>
                    <a:pt x="228600" y="1732788"/>
                  </a:lnTo>
                  <a:close/>
                </a:path>
                <a:path w="5560059" h="355727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5560059" h="3557270">
                  <a:moveTo>
                    <a:pt x="294132" y="3544316"/>
                  </a:moveTo>
                  <a:lnTo>
                    <a:pt x="243332" y="3544316"/>
                  </a:lnTo>
                  <a:lnTo>
                    <a:pt x="243332" y="3557016"/>
                  </a:lnTo>
                  <a:lnTo>
                    <a:pt x="294132" y="3557016"/>
                  </a:lnTo>
                  <a:lnTo>
                    <a:pt x="294132" y="3544316"/>
                  </a:lnTo>
                  <a:close/>
                </a:path>
                <a:path w="5560059" h="3557270">
                  <a:moveTo>
                    <a:pt x="317500" y="1732788"/>
                  </a:moveTo>
                  <a:lnTo>
                    <a:pt x="266700" y="1732788"/>
                  </a:lnTo>
                  <a:lnTo>
                    <a:pt x="266700" y="1745488"/>
                  </a:lnTo>
                  <a:lnTo>
                    <a:pt x="317500" y="1745488"/>
                  </a:lnTo>
                  <a:lnTo>
                    <a:pt x="317500" y="1732788"/>
                  </a:lnTo>
                  <a:close/>
                </a:path>
                <a:path w="5560059" h="355727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5560059" h="3557270">
                  <a:moveTo>
                    <a:pt x="383032" y="3544316"/>
                  </a:moveTo>
                  <a:lnTo>
                    <a:pt x="332232" y="3544316"/>
                  </a:lnTo>
                  <a:lnTo>
                    <a:pt x="332232" y="3557016"/>
                  </a:lnTo>
                  <a:lnTo>
                    <a:pt x="383032" y="3557016"/>
                  </a:lnTo>
                  <a:lnTo>
                    <a:pt x="383032" y="3544316"/>
                  </a:lnTo>
                  <a:close/>
                </a:path>
                <a:path w="5560059" h="3557270">
                  <a:moveTo>
                    <a:pt x="406400" y="1732788"/>
                  </a:moveTo>
                  <a:lnTo>
                    <a:pt x="355600" y="1732788"/>
                  </a:lnTo>
                  <a:lnTo>
                    <a:pt x="355600" y="1745488"/>
                  </a:lnTo>
                  <a:lnTo>
                    <a:pt x="406400" y="1745488"/>
                  </a:lnTo>
                  <a:lnTo>
                    <a:pt x="406400" y="1732788"/>
                  </a:lnTo>
                  <a:close/>
                </a:path>
                <a:path w="5560059" h="355727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5560059" h="3557270">
                  <a:moveTo>
                    <a:pt x="471932" y="3544316"/>
                  </a:moveTo>
                  <a:lnTo>
                    <a:pt x="421132" y="3544316"/>
                  </a:lnTo>
                  <a:lnTo>
                    <a:pt x="421132" y="3557016"/>
                  </a:lnTo>
                  <a:lnTo>
                    <a:pt x="471932" y="3557016"/>
                  </a:lnTo>
                  <a:lnTo>
                    <a:pt x="471932" y="3544316"/>
                  </a:lnTo>
                  <a:close/>
                </a:path>
                <a:path w="5560059" h="3557270">
                  <a:moveTo>
                    <a:pt x="495300" y="1732788"/>
                  </a:moveTo>
                  <a:lnTo>
                    <a:pt x="444500" y="1732788"/>
                  </a:lnTo>
                  <a:lnTo>
                    <a:pt x="444500" y="1745488"/>
                  </a:lnTo>
                  <a:lnTo>
                    <a:pt x="495300" y="1745488"/>
                  </a:lnTo>
                  <a:lnTo>
                    <a:pt x="495300" y="1732788"/>
                  </a:lnTo>
                  <a:close/>
                </a:path>
                <a:path w="5560059" h="355727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5560059" h="3557270">
                  <a:moveTo>
                    <a:pt x="560832" y="3544316"/>
                  </a:moveTo>
                  <a:lnTo>
                    <a:pt x="510032" y="3544316"/>
                  </a:lnTo>
                  <a:lnTo>
                    <a:pt x="510032" y="3557016"/>
                  </a:lnTo>
                  <a:lnTo>
                    <a:pt x="560832" y="3557016"/>
                  </a:lnTo>
                  <a:lnTo>
                    <a:pt x="560832" y="3544316"/>
                  </a:lnTo>
                  <a:close/>
                </a:path>
                <a:path w="5560059" h="3557270">
                  <a:moveTo>
                    <a:pt x="584200" y="1732788"/>
                  </a:moveTo>
                  <a:lnTo>
                    <a:pt x="533400" y="1732788"/>
                  </a:lnTo>
                  <a:lnTo>
                    <a:pt x="533400" y="1745488"/>
                  </a:lnTo>
                  <a:lnTo>
                    <a:pt x="584200" y="1745488"/>
                  </a:lnTo>
                  <a:lnTo>
                    <a:pt x="584200" y="1732788"/>
                  </a:lnTo>
                  <a:close/>
                </a:path>
                <a:path w="5560059" h="355727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5560059" h="3557270">
                  <a:moveTo>
                    <a:pt x="649732" y="3544316"/>
                  </a:moveTo>
                  <a:lnTo>
                    <a:pt x="598932" y="3544316"/>
                  </a:lnTo>
                  <a:lnTo>
                    <a:pt x="598932" y="3557016"/>
                  </a:lnTo>
                  <a:lnTo>
                    <a:pt x="649732" y="3557016"/>
                  </a:lnTo>
                  <a:lnTo>
                    <a:pt x="649732" y="3544316"/>
                  </a:lnTo>
                  <a:close/>
                </a:path>
                <a:path w="5560059" h="3557270">
                  <a:moveTo>
                    <a:pt x="673100" y="1732788"/>
                  </a:moveTo>
                  <a:lnTo>
                    <a:pt x="622300" y="1732788"/>
                  </a:lnTo>
                  <a:lnTo>
                    <a:pt x="622300" y="1745488"/>
                  </a:lnTo>
                  <a:lnTo>
                    <a:pt x="673100" y="1745488"/>
                  </a:lnTo>
                  <a:lnTo>
                    <a:pt x="673100" y="1732788"/>
                  </a:lnTo>
                  <a:close/>
                </a:path>
                <a:path w="5560059" h="355727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5560059" h="3557270">
                  <a:moveTo>
                    <a:pt x="738632" y="3544316"/>
                  </a:moveTo>
                  <a:lnTo>
                    <a:pt x="687832" y="3544316"/>
                  </a:lnTo>
                  <a:lnTo>
                    <a:pt x="687832" y="3557016"/>
                  </a:lnTo>
                  <a:lnTo>
                    <a:pt x="738632" y="3557016"/>
                  </a:lnTo>
                  <a:lnTo>
                    <a:pt x="738632" y="3544316"/>
                  </a:lnTo>
                  <a:close/>
                </a:path>
                <a:path w="5560059" h="3557270">
                  <a:moveTo>
                    <a:pt x="762000" y="1732788"/>
                  </a:moveTo>
                  <a:lnTo>
                    <a:pt x="711200" y="1732788"/>
                  </a:lnTo>
                  <a:lnTo>
                    <a:pt x="711200" y="1745488"/>
                  </a:lnTo>
                  <a:lnTo>
                    <a:pt x="762000" y="1745488"/>
                  </a:lnTo>
                  <a:lnTo>
                    <a:pt x="762000" y="1732788"/>
                  </a:lnTo>
                  <a:close/>
                </a:path>
                <a:path w="5560059" h="3557270">
                  <a:moveTo>
                    <a:pt x="762000" y="0"/>
                  </a:moveTo>
                  <a:lnTo>
                    <a:pt x="711200" y="0"/>
                  </a:lnTo>
                  <a:lnTo>
                    <a:pt x="711200" y="12700"/>
                  </a:lnTo>
                  <a:lnTo>
                    <a:pt x="762000" y="12700"/>
                  </a:lnTo>
                  <a:lnTo>
                    <a:pt x="762000" y="0"/>
                  </a:lnTo>
                  <a:close/>
                </a:path>
                <a:path w="5560059" h="3557270">
                  <a:moveTo>
                    <a:pt x="827532" y="3544316"/>
                  </a:moveTo>
                  <a:lnTo>
                    <a:pt x="776732" y="3544316"/>
                  </a:lnTo>
                  <a:lnTo>
                    <a:pt x="776732" y="3557016"/>
                  </a:lnTo>
                  <a:lnTo>
                    <a:pt x="827532" y="3557016"/>
                  </a:lnTo>
                  <a:lnTo>
                    <a:pt x="827532" y="3544316"/>
                  </a:lnTo>
                  <a:close/>
                </a:path>
                <a:path w="5560059" h="3557270">
                  <a:moveTo>
                    <a:pt x="850900" y="1732788"/>
                  </a:moveTo>
                  <a:lnTo>
                    <a:pt x="800100" y="1732788"/>
                  </a:lnTo>
                  <a:lnTo>
                    <a:pt x="800100" y="1745488"/>
                  </a:lnTo>
                  <a:lnTo>
                    <a:pt x="850900" y="1745488"/>
                  </a:lnTo>
                  <a:lnTo>
                    <a:pt x="850900" y="1732788"/>
                  </a:lnTo>
                  <a:close/>
                </a:path>
                <a:path w="5560059" h="3557270">
                  <a:moveTo>
                    <a:pt x="850900" y="0"/>
                  </a:moveTo>
                  <a:lnTo>
                    <a:pt x="800100" y="0"/>
                  </a:lnTo>
                  <a:lnTo>
                    <a:pt x="800100" y="12700"/>
                  </a:lnTo>
                  <a:lnTo>
                    <a:pt x="850900" y="12700"/>
                  </a:lnTo>
                  <a:lnTo>
                    <a:pt x="850900" y="0"/>
                  </a:lnTo>
                  <a:close/>
                </a:path>
                <a:path w="5560059" h="3557270">
                  <a:moveTo>
                    <a:pt x="916432" y="3544316"/>
                  </a:moveTo>
                  <a:lnTo>
                    <a:pt x="865632" y="3544316"/>
                  </a:lnTo>
                  <a:lnTo>
                    <a:pt x="865632" y="3557016"/>
                  </a:lnTo>
                  <a:lnTo>
                    <a:pt x="916432" y="3557016"/>
                  </a:lnTo>
                  <a:lnTo>
                    <a:pt x="916432" y="3544316"/>
                  </a:lnTo>
                  <a:close/>
                </a:path>
                <a:path w="5560059" h="3557270">
                  <a:moveTo>
                    <a:pt x="939800" y="1732788"/>
                  </a:moveTo>
                  <a:lnTo>
                    <a:pt x="889000" y="1732788"/>
                  </a:lnTo>
                  <a:lnTo>
                    <a:pt x="889000" y="1745488"/>
                  </a:lnTo>
                  <a:lnTo>
                    <a:pt x="939800" y="1745488"/>
                  </a:lnTo>
                  <a:lnTo>
                    <a:pt x="939800" y="1732788"/>
                  </a:lnTo>
                  <a:close/>
                </a:path>
                <a:path w="5560059" h="3557270">
                  <a:moveTo>
                    <a:pt x="939800" y="0"/>
                  </a:moveTo>
                  <a:lnTo>
                    <a:pt x="889000" y="0"/>
                  </a:lnTo>
                  <a:lnTo>
                    <a:pt x="889000" y="12700"/>
                  </a:lnTo>
                  <a:lnTo>
                    <a:pt x="939800" y="12700"/>
                  </a:lnTo>
                  <a:lnTo>
                    <a:pt x="939800" y="0"/>
                  </a:lnTo>
                  <a:close/>
                </a:path>
                <a:path w="5560059" h="3557270">
                  <a:moveTo>
                    <a:pt x="1005332" y="3544316"/>
                  </a:moveTo>
                  <a:lnTo>
                    <a:pt x="954532" y="3544316"/>
                  </a:lnTo>
                  <a:lnTo>
                    <a:pt x="954532" y="3557016"/>
                  </a:lnTo>
                  <a:lnTo>
                    <a:pt x="1005332" y="3557016"/>
                  </a:lnTo>
                  <a:lnTo>
                    <a:pt x="1005332" y="3544316"/>
                  </a:lnTo>
                  <a:close/>
                </a:path>
                <a:path w="5560059" h="3557270">
                  <a:moveTo>
                    <a:pt x="1028700" y="1732788"/>
                  </a:moveTo>
                  <a:lnTo>
                    <a:pt x="977900" y="1732788"/>
                  </a:lnTo>
                  <a:lnTo>
                    <a:pt x="977900" y="1745488"/>
                  </a:lnTo>
                  <a:lnTo>
                    <a:pt x="1028700" y="1745488"/>
                  </a:lnTo>
                  <a:lnTo>
                    <a:pt x="1028700" y="1732788"/>
                  </a:lnTo>
                  <a:close/>
                </a:path>
                <a:path w="5560059" h="3557270">
                  <a:moveTo>
                    <a:pt x="1028700" y="0"/>
                  </a:moveTo>
                  <a:lnTo>
                    <a:pt x="977900" y="0"/>
                  </a:lnTo>
                  <a:lnTo>
                    <a:pt x="977900" y="12700"/>
                  </a:lnTo>
                  <a:lnTo>
                    <a:pt x="1028700" y="12700"/>
                  </a:lnTo>
                  <a:lnTo>
                    <a:pt x="1028700" y="0"/>
                  </a:lnTo>
                  <a:close/>
                </a:path>
                <a:path w="5560059" h="3557270">
                  <a:moveTo>
                    <a:pt x="1094232" y="3544316"/>
                  </a:moveTo>
                  <a:lnTo>
                    <a:pt x="1043432" y="3544316"/>
                  </a:lnTo>
                  <a:lnTo>
                    <a:pt x="1043432" y="3557016"/>
                  </a:lnTo>
                  <a:lnTo>
                    <a:pt x="1094232" y="3557016"/>
                  </a:lnTo>
                  <a:lnTo>
                    <a:pt x="1094232" y="3544316"/>
                  </a:lnTo>
                  <a:close/>
                </a:path>
                <a:path w="5560059" h="3557270">
                  <a:moveTo>
                    <a:pt x="1117600" y="1732788"/>
                  </a:moveTo>
                  <a:lnTo>
                    <a:pt x="1066800" y="1732788"/>
                  </a:lnTo>
                  <a:lnTo>
                    <a:pt x="1066800" y="1745488"/>
                  </a:lnTo>
                  <a:lnTo>
                    <a:pt x="1117600" y="1745488"/>
                  </a:lnTo>
                  <a:lnTo>
                    <a:pt x="1117600" y="1732788"/>
                  </a:lnTo>
                  <a:close/>
                </a:path>
                <a:path w="5560059" h="3557270">
                  <a:moveTo>
                    <a:pt x="1117600" y="0"/>
                  </a:moveTo>
                  <a:lnTo>
                    <a:pt x="1066800" y="0"/>
                  </a:lnTo>
                  <a:lnTo>
                    <a:pt x="1066800" y="12700"/>
                  </a:lnTo>
                  <a:lnTo>
                    <a:pt x="1117600" y="12700"/>
                  </a:lnTo>
                  <a:lnTo>
                    <a:pt x="1117600" y="0"/>
                  </a:lnTo>
                  <a:close/>
                </a:path>
                <a:path w="5560059" h="3557270">
                  <a:moveTo>
                    <a:pt x="1183132" y="3544316"/>
                  </a:moveTo>
                  <a:lnTo>
                    <a:pt x="1132332" y="3544316"/>
                  </a:lnTo>
                  <a:lnTo>
                    <a:pt x="1132332" y="3557016"/>
                  </a:lnTo>
                  <a:lnTo>
                    <a:pt x="1183132" y="3557016"/>
                  </a:lnTo>
                  <a:lnTo>
                    <a:pt x="1183132" y="3544316"/>
                  </a:lnTo>
                  <a:close/>
                </a:path>
                <a:path w="5560059" h="3557270">
                  <a:moveTo>
                    <a:pt x="1206500" y="1732788"/>
                  </a:moveTo>
                  <a:lnTo>
                    <a:pt x="1155700" y="1732788"/>
                  </a:lnTo>
                  <a:lnTo>
                    <a:pt x="1155700" y="1745488"/>
                  </a:lnTo>
                  <a:lnTo>
                    <a:pt x="1206500" y="1745488"/>
                  </a:lnTo>
                  <a:lnTo>
                    <a:pt x="1206500" y="1732788"/>
                  </a:lnTo>
                  <a:close/>
                </a:path>
                <a:path w="5560059" h="3557270">
                  <a:moveTo>
                    <a:pt x="1206500" y="0"/>
                  </a:moveTo>
                  <a:lnTo>
                    <a:pt x="1155700" y="0"/>
                  </a:lnTo>
                  <a:lnTo>
                    <a:pt x="1155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  <a:path w="5560059" h="3557270">
                  <a:moveTo>
                    <a:pt x="1272032" y="3544316"/>
                  </a:moveTo>
                  <a:lnTo>
                    <a:pt x="1221232" y="3544316"/>
                  </a:lnTo>
                  <a:lnTo>
                    <a:pt x="1221232" y="3557016"/>
                  </a:lnTo>
                  <a:lnTo>
                    <a:pt x="1272032" y="3557016"/>
                  </a:lnTo>
                  <a:lnTo>
                    <a:pt x="1272032" y="3544316"/>
                  </a:lnTo>
                  <a:close/>
                </a:path>
                <a:path w="5560059" h="3557270">
                  <a:moveTo>
                    <a:pt x="1295400" y="1732788"/>
                  </a:moveTo>
                  <a:lnTo>
                    <a:pt x="1244600" y="1732788"/>
                  </a:lnTo>
                  <a:lnTo>
                    <a:pt x="1244600" y="1745488"/>
                  </a:lnTo>
                  <a:lnTo>
                    <a:pt x="1295400" y="1745488"/>
                  </a:lnTo>
                  <a:lnTo>
                    <a:pt x="1295400" y="1732788"/>
                  </a:lnTo>
                  <a:close/>
                </a:path>
                <a:path w="5560059" h="3557270">
                  <a:moveTo>
                    <a:pt x="1295400" y="0"/>
                  </a:moveTo>
                  <a:lnTo>
                    <a:pt x="1244600" y="0"/>
                  </a:lnTo>
                  <a:lnTo>
                    <a:pt x="1244600" y="12700"/>
                  </a:lnTo>
                  <a:lnTo>
                    <a:pt x="1295400" y="12700"/>
                  </a:lnTo>
                  <a:lnTo>
                    <a:pt x="1295400" y="0"/>
                  </a:lnTo>
                  <a:close/>
                </a:path>
                <a:path w="5560059" h="3557270">
                  <a:moveTo>
                    <a:pt x="1360932" y="3544316"/>
                  </a:moveTo>
                  <a:lnTo>
                    <a:pt x="1310132" y="3544316"/>
                  </a:lnTo>
                  <a:lnTo>
                    <a:pt x="1310132" y="3557016"/>
                  </a:lnTo>
                  <a:lnTo>
                    <a:pt x="1360932" y="3557016"/>
                  </a:lnTo>
                  <a:lnTo>
                    <a:pt x="1360932" y="3544316"/>
                  </a:lnTo>
                  <a:close/>
                </a:path>
                <a:path w="5560059" h="3557270">
                  <a:moveTo>
                    <a:pt x="13843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384300" y="12700"/>
                  </a:lnTo>
                  <a:lnTo>
                    <a:pt x="1384300" y="0"/>
                  </a:lnTo>
                  <a:close/>
                </a:path>
                <a:path w="5560059" h="3557270">
                  <a:moveTo>
                    <a:pt x="1412367" y="1739138"/>
                  </a:moveTo>
                  <a:lnTo>
                    <a:pt x="1399667" y="1732788"/>
                  </a:lnTo>
                  <a:lnTo>
                    <a:pt x="1336167" y="1701038"/>
                  </a:lnTo>
                  <a:lnTo>
                    <a:pt x="1336167" y="1732788"/>
                  </a:lnTo>
                  <a:lnTo>
                    <a:pt x="1333500" y="1732788"/>
                  </a:lnTo>
                  <a:lnTo>
                    <a:pt x="1333500" y="1745488"/>
                  </a:lnTo>
                  <a:lnTo>
                    <a:pt x="1336167" y="1745488"/>
                  </a:lnTo>
                  <a:lnTo>
                    <a:pt x="1336167" y="1777238"/>
                  </a:lnTo>
                  <a:lnTo>
                    <a:pt x="1399667" y="1745488"/>
                  </a:lnTo>
                  <a:lnTo>
                    <a:pt x="1412367" y="1739138"/>
                  </a:lnTo>
                  <a:close/>
                </a:path>
                <a:path w="5560059" h="3557270">
                  <a:moveTo>
                    <a:pt x="1449832" y="3544316"/>
                  </a:moveTo>
                  <a:lnTo>
                    <a:pt x="1399032" y="3544316"/>
                  </a:lnTo>
                  <a:lnTo>
                    <a:pt x="1399032" y="3557016"/>
                  </a:lnTo>
                  <a:lnTo>
                    <a:pt x="1449832" y="3557016"/>
                  </a:lnTo>
                  <a:lnTo>
                    <a:pt x="1449832" y="3544316"/>
                  </a:lnTo>
                  <a:close/>
                </a:path>
                <a:path w="5560059" h="3557270">
                  <a:moveTo>
                    <a:pt x="1473200" y="0"/>
                  </a:moveTo>
                  <a:lnTo>
                    <a:pt x="1422400" y="0"/>
                  </a:lnTo>
                  <a:lnTo>
                    <a:pt x="1422400" y="12700"/>
                  </a:lnTo>
                  <a:lnTo>
                    <a:pt x="1473200" y="12700"/>
                  </a:lnTo>
                  <a:lnTo>
                    <a:pt x="1473200" y="0"/>
                  </a:lnTo>
                  <a:close/>
                </a:path>
                <a:path w="5560059" h="3557270">
                  <a:moveTo>
                    <a:pt x="1538732" y="3544316"/>
                  </a:moveTo>
                  <a:lnTo>
                    <a:pt x="1487932" y="3544316"/>
                  </a:lnTo>
                  <a:lnTo>
                    <a:pt x="1487932" y="3557016"/>
                  </a:lnTo>
                  <a:lnTo>
                    <a:pt x="1538732" y="3557016"/>
                  </a:lnTo>
                  <a:lnTo>
                    <a:pt x="1538732" y="3544316"/>
                  </a:lnTo>
                  <a:close/>
                </a:path>
                <a:path w="5560059" h="3557270">
                  <a:moveTo>
                    <a:pt x="1562100" y="0"/>
                  </a:moveTo>
                  <a:lnTo>
                    <a:pt x="1511300" y="0"/>
                  </a:lnTo>
                  <a:lnTo>
                    <a:pt x="1511300" y="12700"/>
                  </a:lnTo>
                  <a:lnTo>
                    <a:pt x="1562100" y="12700"/>
                  </a:lnTo>
                  <a:lnTo>
                    <a:pt x="1562100" y="0"/>
                  </a:lnTo>
                  <a:close/>
                </a:path>
                <a:path w="5560059" h="3557270">
                  <a:moveTo>
                    <a:pt x="1627632" y="3544316"/>
                  </a:moveTo>
                  <a:lnTo>
                    <a:pt x="1576832" y="3544316"/>
                  </a:lnTo>
                  <a:lnTo>
                    <a:pt x="1576832" y="3557016"/>
                  </a:lnTo>
                  <a:lnTo>
                    <a:pt x="1627632" y="3557016"/>
                  </a:lnTo>
                  <a:lnTo>
                    <a:pt x="1627632" y="3544316"/>
                  </a:lnTo>
                  <a:close/>
                </a:path>
                <a:path w="5560059" h="3557270">
                  <a:moveTo>
                    <a:pt x="1651000" y="0"/>
                  </a:moveTo>
                  <a:lnTo>
                    <a:pt x="1600200" y="0"/>
                  </a:lnTo>
                  <a:lnTo>
                    <a:pt x="16002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5560059" h="3557270">
                  <a:moveTo>
                    <a:pt x="1716532" y="3544316"/>
                  </a:moveTo>
                  <a:lnTo>
                    <a:pt x="1665732" y="3544316"/>
                  </a:lnTo>
                  <a:lnTo>
                    <a:pt x="1665732" y="3557016"/>
                  </a:lnTo>
                  <a:lnTo>
                    <a:pt x="1716532" y="3557016"/>
                  </a:lnTo>
                  <a:lnTo>
                    <a:pt x="1716532" y="3544316"/>
                  </a:lnTo>
                  <a:close/>
                </a:path>
                <a:path w="5560059" h="3557270">
                  <a:moveTo>
                    <a:pt x="1739900" y="0"/>
                  </a:moveTo>
                  <a:lnTo>
                    <a:pt x="1689100" y="0"/>
                  </a:lnTo>
                  <a:lnTo>
                    <a:pt x="16891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  <a:path w="5560059" h="3557270">
                  <a:moveTo>
                    <a:pt x="1805432" y="3544316"/>
                  </a:moveTo>
                  <a:lnTo>
                    <a:pt x="1754632" y="3544316"/>
                  </a:lnTo>
                  <a:lnTo>
                    <a:pt x="1754632" y="3557016"/>
                  </a:lnTo>
                  <a:lnTo>
                    <a:pt x="1805432" y="3557016"/>
                  </a:lnTo>
                  <a:lnTo>
                    <a:pt x="1805432" y="3544316"/>
                  </a:lnTo>
                  <a:close/>
                </a:path>
                <a:path w="5560059" h="3557270">
                  <a:moveTo>
                    <a:pt x="1828800" y="0"/>
                  </a:moveTo>
                  <a:lnTo>
                    <a:pt x="1778000" y="0"/>
                  </a:lnTo>
                  <a:lnTo>
                    <a:pt x="1778000" y="12700"/>
                  </a:lnTo>
                  <a:lnTo>
                    <a:pt x="1828800" y="12700"/>
                  </a:lnTo>
                  <a:lnTo>
                    <a:pt x="1828800" y="0"/>
                  </a:lnTo>
                  <a:close/>
                </a:path>
                <a:path w="5560059" h="3557270">
                  <a:moveTo>
                    <a:pt x="1894332" y="3544316"/>
                  </a:moveTo>
                  <a:lnTo>
                    <a:pt x="1843532" y="3544316"/>
                  </a:lnTo>
                  <a:lnTo>
                    <a:pt x="1843532" y="3557016"/>
                  </a:lnTo>
                  <a:lnTo>
                    <a:pt x="1894332" y="3557016"/>
                  </a:lnTo>
                  <a:lnTo>
                    <a:pt x="1894332" y="3544316"/>
                  </a:lnTo>
                  <a:close/>
                </a:path>
                <a:path w="5560059" h="3557270">
                  <a:moveTo>
                    <a:pt x="1917700" y="0"/>
                  </a:moveTo>
                  <a:lnTo>
                    <a:pt x="1866900" y="0"/>
                  </a:lnTo>
                  <a:lnTo>
                    <a:pt x="1866900" y="12700"/>
                  </a:lnTo>
                  <a:lnTo>
                    <a:pt x="1917700" y="12700"/>
                  </a:lnTo>
                  <a:lnTo>
                    <a:pt x="1917700" y="0"/>
                  </a:lnTo>
                  <a:close/>
                </a:path>
                <a:path w="5560059" h="3557270">
                  <a:moveTo>
                    <a:pt x="1983232" y="3544316"/>
                  </a:moveTo>
                  <a:lnTo>
                    <a:pt x="1932432" y="3544316"/>
                  </a:lnTo>
                  <a:lnTo>
                    <a:pt x="1932432" y="3557016"/>
                  </a:lnTo>
                  <a:lnTo>
                    <a:pt x="1983232" y="3557016"/>
                  </a:lnTo>
                  <a:lnTo>
                    <a:pt x="1983232" y="3544316"/>
                  </a:lnTo>
                  <a:close/>
                </a:path>
                <a:path w="5560059" h="3557270">
                  <a:moveTo>
                    <a:pt x="2006600" y="0"/>
                  </a:moveTo>
                  <a:lnTo>
                    <a:pt x="1955800" y="0"/>
                  </a:lnTo>
                  <a:lnTo>
                    <a:pt x="1955800" y="12700"/>
                  </a:lnTo>
                  <a:lnTo>
                    <a:pt x="2006600" y="12700"/>
                  </a:lnTo>
                  <a:lnTo>
                    <a:pt x="2006600" y="0"/>
                  </a:lnTo>
                  <a:close/>
                </a:path>
                <a:path w="5560059" h="3557270">
                  <a:moveTo>
                    <a:pt x="2072132" y="3544316"/>
                  </a:moveTo>
                  <a:lnTo>
                    <a:pt x="2021332" y="3544316"/>
                  </a:lnTo>
                  <a:lnTo>
                    <a:pt x="2021332" y="3557016"/>
                  </a:lnTo>
                  <a:lnTo>
                    <a:pt x="2072132" y="3557016"/>
                  </a:lnTo>
                  <a:lnTo>
                    <a:pt x="2072132" y="3544316"/>
                  </a:lnTo>
                  <a:close/>
                </a:path>
                <a:path w="5560059" h="3557270">
                  <a:moveTo>
                    <a:pt x="2095500" y="0"/>
                  </a:moveTo>
                  <a:lnTo>
                    <a:pt x="2044700" y="0"/>
                  </a:lnTo>
                  <a:lnTo>
                    <a:pt x="2044700" y="12700"/>
                  </a:lnTo>
                  <a:lnTo>
                    <a:pt x="2095500" y="12700"/>
                  </a:lnTo>
                  <a:lnTo>
                    <a:pt x="2095500" y="0"/>
                  </a:lnTo>
                  <a:close/>
                </a:path>
                <a:path w="5560059" h="3557270">
                  <a:moveTo>
                    <a:pt x="2161032" y="3544316"/>
                  </a:moveTo>
                  <a:lnTo>
                    <a:pt x="2110232" y="3544316"/>
                  </a:lnTo>
                  <a:lnTo>
                    <a:pt x="2110232" y="3557016"/>
                  </a:lnTo>
                  <a:lnTo>
                    <a:pt x="2161032" y="3557016"/>
                  </a:lnTo>
                  <a:lnTo>
                    <a:pt x="2161032" y="3544316"/>
                  </a:lnTo>
                  <a:close/>
                </a:path>
                <a:path w="5560059" h="3557270">
                  <a:moveTo>
                    <a:pt x="2184400" y="0"/>
                  </a:moveTo>
                  <a:lnTo>
                    <a:pt x="2133600" y="0"/>
                  </a:lnTo>
                  <a:lnTo>
                    <a:pt x="2133600" y="12700"/>
                  </a:lnTo>
                  <a:lnTo>
                    <a:pt x="2184400" y="12700"/>
                  </a:lnTo>
                  <a:lnTo>
                    <a:pt x="2184400" y="0"/>
                  </a:lnTo>
                  <a:close/>
                </a:path>
                <a:path w="5560059" h="3557270">
                  <a:moveTo>
                    <a:pt x="2249932" y="3544316"/>
                  </a:moveTo>
                  <a:lnTo>
                    <a:pt x="2199132" y="3544316"/>
                  </a:lnTo>
                  <a:lnTo>
                    <a:pt x="2199132" y="3557016"/>
                  </a:lnTo>
                  <a:lnTo>
                    <a:pt x="2249932" y="3557016"/>
                  </a:lnTo>
                  <a:lnTo>
                    <a:pt x="2249932" y="3544316"/>
                  </a:lnTo>
                  <a:close/>
                </a:path>
                <a:path w="5560059" h="3557270">
                  <a:moveTo>
                    <a:pt x="2273300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73300" y="12700"/>
                  </a:lnTo>
                  <a:lnTo>
                    <a:pt x="2273300" y="0"/>
                  </a:lnTo>
                  <a:close/>
                </a:path>
                <a:path w="5560059" h="3557270">
                  <a:moveTo>
                    <a:pt x="2338832" y="3544316"/>
                  </a:moveTo>
                  <a:lnTo>
                    <a:pt x="2288032" y="3544316"/>
                  </a:lnTo>
                  <a:lnTo>
                    <a:pt x="2288032" y="3557016"/>
                  </a:lnTo>
                  <a:lnTo>
                    <a:pt x="2338832" y="3557016"/>
                  </a:lnTo>
                  <a:lnTo>
                    <a:pt x="2338832" y="3544316"/>
                  </a:lnTo>
                  <a:close/>
                </a:path>
                <a:path w="5560059" h="3557270">
                  <a:moveTo>
                    <a:pt x="2362200" y="0"/>
                  </a:moveTo>
                  <a:lnTo>
                    <a:pt x="2311400" y="0"/>
                  </a:lnTo>
                  <a:lnTo>
                    <a:pt x="2311400" y="12700"/>
                  </a:lnTo>
                  <a:lnTo>
                    <a:pt x="2362200" y="12700"/>
                  </a:lnTo>
                  <a:lnTo>
                    <a:pt x="2362200" y="0"/>
                  </a:lnTo>
                  <a:close/>
                </a:path>
                <a:path w="5560059" h="3557270">
                  <a:moveTo>
                    <a:pt x="2427732" y="3544316"/>
                  </a:moveTo>
                  <a:lnTo>
                    <a:pt x="2376932" y="3544316"/>
                  </a:lnTo>
                  <a:lnTo>
                    <a:pt x="2376932" y="3557016"/>
                  </a:lnTo>
                  <a:lnTo>
                    <a:pt x="2427732" y="3557016"/>
                  </a:lnTo>
                  <a:lnTo>
                    <a:pt x="2427732" y="3544316"/>
                  </a:lnTo>
                  <a:close/>
                </a:path>
                <a:path w="5560059" h="3557270">
                  <a:moveTo>
                    <a:pt x="2451100" y="0"/>
                  </a:moveTo>
                  <a:lnTo>
                    <a:pt x="2400300" y="0"/>
                  </a:lnTo>
                  <a:lnTo>
                    <a:pt x="2400300" y="12700"/>
                  </a:lnTo>
                  <a:lnTo>
                    <a:pt x="2451100" y="12700"/>
                  </a:lnTo>
                  <a:lnTo>
                    <a:pt x="2451100" y="0"/>
                  </a:lnTo>
                  <a:close/>
                </a:path>
                <a:path w="5560059" h="3557270">
                  <a:moveTo>
                    <a:pt x="2516632" y="3544316"/>
                  </a:moveTo>
                  <a:lnTo>
                    <a:pt x="2465832" y="3544316"/>
                  </a:lnTo>
                  <a:lnTo>
                    <a:pt x="2465832" y="3557016"/>
                  </a:lnTo>
                  <a:lnTo>
                    <a:pt x="2516632" y="3557016"/>
                  </a:lnTo>
                  <a:lnTo>
                    <a:pt x="2516632" y="3544316"/>
                  </a:lnTo>
                  <a:close/>
                </a:path>
                <a:path w="5560059" h="3557270">
                  <a:moveTo>
                    <a:pt x="2540000" y="0"/>
                  </a:moveTo>
                  <a:lnTo>
                    <a:pt x="2489200" y="0"/>
                  </a:lnTo>
                  <a:lnTo>
                    <a:pt x="2489200" y="12700"/>
                  </a:lnTo>
                  <a:lnTo>
                    <a:pt x="2540000" y="12700"/>
                  </a:lnTo>
                  <a:lnTo>
                    <a:pt x="2540000" y="0"/>
                  </a:lnTo>
                  <a:close/>
                </a:path>
                <a:path w="5560059" h="3557270">
                  <a:moveTo>
                    <a:pt x="2552065" y="394208"/>
                  </a:moveTo>
                  <a:lnTo>
                    <a:pt x="2539365" y="394208"/>
                  </a:lnTo>
                  <a:lnTo>
                    <a:pt x="2539365" y="445008"/>
                  </a:lnTo>
                  <a:lnTo>
                    <a:pt x="2552065" y="445008"/>
                  </a:lnTo>
                  <a:lnTo>
                    <a:pt x="2552065" y="394208"/>
                  </a:lnTo>
                  <a:close/>
                </a:path>
                <a:path w="5560059" h="3557270">
                  <a:moveTo>
                    <a:pt x="2552065" y="305308"/>
                  </a:moveTo>
                  <a:lnTo>
                    <a:pt x="2539365" y="305308"/>
                  </a:lnTo>
                  <a:lnTo>
                    <a:pt x="2539365" y="356108"/>
                  </a:lnTo>
                  <a:lnTo>
                    <a:pt x="2552065" y="356108"/>
                  </a:lnTo>
                  <a:lnTo>
                    <a:pt x="2552065" y="305308"/>
                  </a:lnTo>
                  <a:close/>
                </a:path>
                <a:path w="5560059" h="3557270">
                  <a:moveTo>
                    <a:pt x="2552192" y="216408"/>
                  </a:moveTo>
                  <a:lnTo>
                    <a:pt x="2539492" y="216408"/>
                  </a:lnTo>
                  <a:lnTo>
                    <a:pt x="2539365" y="267208"/>
                  </a:lnTo>
                  <a:lnTo>
                    <a:pt x="2552065" y="267208"/>
                  </a:lnTo>
                  <a:lnTo>
                    <a:pt x="2552192" y="216408"/>
                  </a:lnTo>
                  <a:close/>
                </a:path>
                <a:path w="5560059" h="3557270">
                  <a:moveTo>
                    <a:pt x="2552192" y="127508"/>
                  </a:moveTo>
                  <a:lnTo>
                    <a:pt x="2539492" y="127508"/>
                  </a:lnTo>
                  <a:lnTo>
                    <a:pt x="2539492" y="178308"/>
                  </a:lnTo>
                  <a:lnTo>
                    <a:pt x="2552192" y="178308"/>
                  </a:lnTo>
                  <a:lnTo>
                    <a:pt x="2552192" y="127508"/>
                  </a:lnTo>
                  <a:close/>
                </a:path>
                <a:path w="5560059" h="3557270">
                  <a:moveTo>
                    <a:pt x="2552192" y="38608"/>
                  </a:moveTo>
                  <a:lnTo>
                    <a:pt x="2539492" y="38608"/>
                  </a:lnTo>
                  <a:lnTo>
                    <a:pt x="2539492" y="89408"/>
                  </a:lnTo>
                  <a:lnTo>
                    <a:pt x="2552192" y="89408"/>
                  </a:lnTo>
                  <a:lnTo>
                    <a:pt x="2552192" y="38608"/>
                  </a:lnTo>
                  <a:close/>
                </a:path>
                <a:path w="5560059" h="3557270">
                  <a:moveTo>
                    <a:pt x="2583942" y="465582"/>
                  </a:moveTo>
                  <a:lnTo>
                    <a:pt x="2507742" y="464185"/>
                  </a:lnTo>
                  <a:lnTo>
                    <a:pt x="2544572" y="541147"/>
                  </a:lnTo>
                  <a:lnTo>
                    <a:pt x="2583942" y="465582"/>
                  </a:lnTo>
                  <a:close/>
                </a:path>
                <a:path w="5560059" h="3557270">
                  <a:moveTo>
                    <a:pt x="2605532" y="3544316"/>
                  </a:moveTo>
                  <a:lnTo>
                    <a:pt x="2554732" y="3544316"/>
                  </a:lnTo>
                  <a:lnTo>
                    <a:pt x="2554732" y="3557016"/>
                  </a:lnTo>
                  <a:lnTo>
                    <a:pt x="2605532" y="3557016"/>
                  </a:lnTo>
                  <a:lnTo>
                    <a:pt x="2605532" y="3544316"/>
                  </a:lnTo>
                  <a:close/>
                </a:path>
                <a:path w="5560059" h="3557270">
                  <a:moveTo>
                    <a:pt x="2676271" y="3526155"/>
                  </a:moveTo>
                  <a:lnTo>
                    <a:pt x="2663571" y="3526155"/>
                  </a:lnTo>
                  <a:lnTo>
                    <a:pt x="2663571" y="3544316"/>
                  </a:lnTo>
                  <a:lnTo>
                    <a:pt x="2643632" y="3544316"/>
                  </a:lnTo>
                  <a:lnTo>
                    <a:pt x="2643632" y="3557016"/>
                  </a:lnTo>
                  <a:lnTo>
                    <a:pt x="2673477" y="3557016"/>
                  </a:lnTo>
                  <a:lnTo>
                    <a:pt x="2676271" y="3554095"/>
                  </a:lnTo>
                  <a:lnTo>
                    <a:pt x="2676271" y="3550666"/>
                  </a:lnTo>
                  <a:lnTo>
                    <a:pt x="2676271" y="3544316"/>
                  </a:lnTo>
                  <a:lnTo>
                    <a:pt x="2676271" y="3526155"/>
                  </a:lnTo>
                  <a:close/>
                </a:path>
                <a:path w="5560059" h="3557270">
                  <a:moveTo>
                    <a:pt x="2676398" y="3437255"/>
                  </a:moveTo>
                  <a:lnTo>
                    <a:pt x="2663698" y="3437255"/>
                  </a:lnTo>
                  <a:lnTo>
                    <a:pt x="2663698" y="3488055"/>
                  </a:lnTo>
                  <a:lnTo>
                    <a:pt x="2676398" y="3488055"/>
                  </a:lnTo>
                  <a:lnTo>
                    <a:pt x="2676398" y="3437255"/>
                  </a:lnTo>
                  <a:close/>
                </a:path>
                <a:path w="5560059" h="3557270">
                  <a:moveTo>
                    <a:pt x="2676525" y="3348355"/>
                  </a:moveTo>
                  <a:lnTo>
                    <a:pt x="2663825" y="3348355"/>
                  </a:lnTo>
                  <a:lnTo>
                    <a:pt x="2663698" y="3399155"/>
                  </a:lnTo>
                  <a:lnTo>
                    <a:pt x="2676398" y="3399155"/>
                  </a:lnTo>
                  <a:lnTo>
                    <a:pt x="2676525" y="3348355"/>
                  </a:lnTo>
                  <a:close/>
                </a:path>
                <a:path w="5560059" h="3557270">
                  <a:moveTo>
                    <a:pt x="2676652" y="3259455"/>
                  </a:moveTo>
                  <a:lnTo>
                    <a:pt x="2663952" y="3259455"/>
                  </a:lnTo>
                  <a:lnTo>
                    <a:pt x="2663825" y="3310267"/>
                  </a:lnTo>
                  <a:lnTo>
                    <a:pt x="2676525" y="3310267"/>
                  </a:lnTo>
                  <a:lnTo>
                    <a:pt x="2676652" y="3259455"/>
                  </a:lnTo>
                  <a:close/>
                </a:path>
                <a:path w="5560059" h="3557270">
                  <a:moveTo>
                    <a:pt x="2676652" y="3170555"/>
                  </a:moveTo>
                  <a:lnTo>
                    <a:pt x="2663952" y="3170555"/>
                  </a:lnTo>
                  <a:lnTo>
                    <a:pt x="2663952" y="3221355"/>
                  </a:lnTo>
                  <a:lnTo>
                    <a:pt x="2676652" y="3221355"/>
                  </a:lnTo>
                  <a:lnTo>
                    <a:pt x="2676652" y="3170555"/>
                  </a:lnTo>
                  <a:close/>
                </a:path>
                <a:path w="5560059" h="3557270">
                  <a:moveTo>
                    <a:pt x="2676779" y="3081655"/>
                  </a:moveTo>
                  <a:lnTo>
                    <a:pt x="2664079" y="3081655"/>
                  </a:lnTo>
                  <a:lnTo>
                    <a:pt x="2664079" y="3132455"/>
                  </a:lnTo>
                  <a:lnTo>
                    <a:pt x="2676779" y="3132455"/>
                  </a:lnTo>
                  <a:lnTo>
                    <a:pt x="2676779" y="3081655"/>
                  </a:lnTo>
                  <a:close/>
                </a:path>
                <a:path w="5560059" h="3557270">
                  <a:moveTo>
                    <a:pt x="2676906" y="2992755"/>
                  </a:moveTo>
                  <a:lnTo>
                    <a:pt x="2664206" y="2992755"/>
                  </a:lnTo>
                  <a:lnTo>
                    <a:pt x="2664079" y="3043555"/>
                  </a:lnTo>
                  <a:lnTo>
                    <a:pt x="2676779" y="3043555"/>
                  </a:lnTo>
                  <a:lnTo>
                    <a:pt x="2676906" y="2992755"/>
                  </a:lnTo>
                  <a:close/>
                </a:path>
                <a:path w="5560059" h="3557270">
                  <a:moveTo>
                    <a:pt x="2676906" y="2903855"/>
                  </a:moveTo>
                  <a:lnTo>
                    <a:pt x="2664206" y="2903855"/>
                  </a:lnTo>
                  <a:lnTo>
                    <a:pt x="2664206" y="2954655"/>
                  </a:lnTo>
                  <a:lnTo>
                    <a:pt x="2676906" y="2954655"/>
                  </a:lnTo>
                  <a:lnTo>
                    <a:pt x="2676906" y="2903855"/>
                  </a:lnTo>
                  <a:close/>
                </a:path>
                <a:path w="5560059" h="3557270">
                  <a:moveTo>
                    <a:pt x="2677033" y="2814955"/>
                  </a:moveTo>
                  <a:lnTo>
                    <a:pt x="2664333" y="2814955"/>
                  </a:lnTo>
                  <a:lnTo>
                    <a:pt x="2664333" y="2865755"/>
                  </a:lnTo>
                  <a:lnTo>
                    <a:pt x="2677033" y="2865755"/>
                  </a:lnTo>
                  <a:lnTo>
                    <a:pt x="2677033" y="2814955"/>
                  </a:lnTo>
                  <a:close/>
                </a:path>
                <a:path w="5560059" h="3557270">
                  <a:moveTo>
                    <a:pt x="2677160" y="2726055"/>
                  </a:moveTo>
                  <a:lnTo>
                    <a:pt x="2664460" y="2726055"/>
                  </a:lnTo>
                  <a:lnTo>
                    <a:pt x="2664333" y="2776855"/>
                  </a:lnTo>
                  <a:lnTo>
                    <a:pt x="2677033" y="2776855"/>
                  </a:lnTo>
                  <a:lnTo>
                    <a:pt x="2677160" y="2726055"/>
                  </a:lnTo>
                  <a:close/>
                </a:path>
                <a:path w="5560059" h="3557270">
                  <a:moveTo>
                    <a:pt x="2677287" y="2637155"/>
                  </a:moveTo>
                  <a:lnTo>
                    <a:pt x="2664587" y="2637155"/>
                  </a:lnTo>
                  <a:lnTo>
                    <a:pt x="2664460" y="2687955"/>
                  </a:lnTo>
                  <a:lnTo>
                    <a:pt x="2677160" y="2687955"/>
                  </a:lnTo>
                  <a:lnTo>
                    <a:pt x="2677287" y="2637155"/>
                  </a:lnTo>
                  <a:close/>
                </a:path>
                <a:path w="5560059" h="3557270">
                  <a:moveTo>
                    <a:pt x="2677287" y="2548255"/>
                  </a:moveTo>
                  <a:lnTo>
                    <a:pt x="2664587" y="2548255"/>
                  </a:lnTo>
                  <a:lnTo>
                    <a:pt x="2664587" y="2599055"/>
                  </a:lnTo>
                  <a:lnTo>
                    <a:pt x="2677287" y="2599055"/>
                  </a:lnTo>
                  <a:lnTo>
                    <a:pt x="2677287" y="2548255"/>
                  </a:lnTo>
                  <a:close/>
                </a:path>
                <a:path w="5560059" h="3557270">
                  <a:moveTo>
                    <a:pt x="2677414" y="2459355"/>
                  </a:moveTo>
                  <a:lnTo>
                    <a:pt x="2664714" y="2459355"/>
                  </a:lnTo>
                  <a:lnTo>
                    <a:pt x="2664714" y="2510155"/>
                  </a:lnTo>
                  <a:lnTo>
                    <a:pt x="2677414" y="2510155"/>
                  </a:lnTo>
                  <a:lnTo>
                    <a:pt x="2677414" y="2459355"/>
                  </a:lnTo>
                  <a:close/>
                </a:path>
                <a:path w="5560059" h="3557270">
                  <a:moveTo>
                    <a:pt x="2677541" y="2370455"/>
                  </a:moveTo>
                  <a:lnTo>
                    <a:pt x="2664841" y="2370455"/>
                  </a:lnTo>
                  <a:lnTo>
                    <a:pt x="2664714" y="2421255"/>
                  </a:lnTo>
                  <a:lnTo>
                    <a:pt x="2677414" y="2421255"/>
                  </a:lnTo>
                  <a:lnTo>
                    <a:pt x="2677541" y="2370455"/>
                  </a:lnTo>
                  <a:close/>
                </a:path>
                <a:path w="5560059" h="3557270">
                  <a:moveTo>
                    <a:pt x="2677541" y="2281555"/>
                  </a:moveTo>
                  <a:lnTo>
                    <a:pt x="2664841" y="2281555"/>
                  </a:lnTo>
                  <a:lnTo>
                    <a:pt x="2664841" y="2332355"/>
                  </a:lnTo>
                  <a:lnTo>
                    <a:pt x="2677541" y="2332355"/>
                  </a:lnTo>
                  <a:lnTo>
                    <a:pt x="2677541" y="2281555"/>
                  </a:lnTo>
                  <a:close/>
                </a:path>
                <a:path w="5560059" h="3557270">
                  <a:moveTo>
                    <a:pt x="2707767" y="2228977"/>
                  </a:moveTo>
                  <a:lnTo>
                    <a:pt x="2701518" y="2212213"/>
                  </a:lnTo>
                  <a:lnTo>
                    <a:pt x="2678049" y="2149094"/>
                  </a:lnTo>
                  <a:lnTo>
                    <a:pt x="2632075" y="2220722"/>
                  </a:lnTo>
                  <a:lnTo>
                    <a:pt x="2664968" y="2224316"/>
                  </a:lnTo>
                  <a:lnTo>
                    <a:pt x="2664968" y="2243455"/>
                  </a:lnTo>
                  <a:lnTo>
                    <a:pt x="2677668" y="2243455"/>
                  </a:lnTo>
                  <a:lnTo>
                    <a:pt x="2677668" y="2225700"/>
                  </a:lnTo>
                  <a:lnTo>
                    <a:pt x="2707767" y="2228977"/>
                  </a:lnTo>
                  <a:close/>
                </a:path>
                <a:path w="5560059" h="3557270">
                  <a:moveTo>
                    <a:pt x="4238879" y="1738122"/>
                  </a:moveTo>
                  <a:lnTo>
                    <a:pt x="4188079" y="1737360"/>
                  </a:lnTo>
                  <a:lnTo>
                    <a:pt x="4187825" y="1750060"/>
                  </a:lnTo>
                  <a:lnTo>
                    <a:pt x="4238625" y="1750822"/>
                  </a:lnTo>
                  <a:lnTo>
                    <a:pt x="4238879" y="1738122"/>
                  </a:lnTo>
                  <a:close/>
                </a:path>
                <a:path w="5560059" h="3557270">
                  <a:moveTo>
                    <a:pt x="4327779" y="1739519"/>
                  </a:moveTo>
                  <a:lnTo>
                    <a:pt x="4276979" y="1738757"/>
                  </a:lnTo>
                  <a:lnTo>
                    <a:pt x="4276725" y="1751457"/>
                  </a:lnTo>
                  <a:lnTo>
                    <a:pt x="4327525" y="1752219"/>
                  </a:lnTo>
                  <a:lnTo>
                    <a:pt x="4327779" y="1739519"/>
                  </a:lnTo>
                  <a:close/>
                </a:path>
                <a:path w="5560059" h="3557270">
                  <a:moveTo>
                    <a:pt x="4416679" y="1740916"/>
                  </a:moveTo>
                  <a:lnTo>
                    <a:pt x="4365879" y="1740154"/>
                  </a:lnTo>
                  <a:lnTo>
                    <a:pt x="4365625" y="1752854"/>
                  </a:lnTo>
                  <a:lnTo>
                    <a:pt x="4416425" y="1753616"/>
                  </a:lnTo>
                  <a:lnTo>
                    <a:pt x="4416679" y="1740916"/>
                  </a:lnTo>
                  <a:close/>
                </a:path>
                <a:path w="5560059" h="3557270">
                  <a:moveTo>
                    <a:pt x="4505452" y="1742313"/>
                  </a:moveTo>
                  <a:lnTo>
                    <a:pt x="4454779" y="1741551"/>
                  </a:lnTo>
                  <a:lnTo>
                    <a:pt x="4454525" y="1754251"/>
                  </a:lnTo>
                  <a:lnTo>
                    <a:pt x="4505325" y="1755013"/>
                  </a:lnTo>
                  <a:lnTo>
                    <a:pt x="4505452" y="1742313"/>
                  </a:lnTo>
                  <a:close/>
                </a:path>
                <a:path w="5560059" h="3557270">
                  <a:moveTo>
                    <a:pt x="4594352" y="1743710"/>
                  </a:moveTo>
                  <a:lnTo>
                    <a:pt x="4543552" y="1742821"/>
                  </a:lnTo>
                  <a:lnTo>
                    <a:pt x="4543425" y="1755521"/>
                  </a:lnTo>
                  <a:lnTo>
                    <a:pt x="4594225" y="1756410"/>
                  </a:lnTo>
                  <a:lnTo>
                    <a:pt x="4594352" y="1743710"/>
                  </a:lnTo>
                  <a:close/>
                </a:path>
                <a:path w="5560059" h="3557270">
                  <a:moveTo>
                    <a:pt x="4683252" y="1744980"/>
                  </a:moveTo>
                  <a:lnTo>
                    <a:pt x="4632452" y="1744218"/>
                  </a:lnTo>
                  <a:lnTo>
                    <a:pt x="4632325" y="1756918"/>
                  </a:lnTo>
                  <a:lnTo>
                    <a:pt x="4683125" y="1757680"/>
                  </a:lnTo>
                  <a:lnTo>
                    <a:pt x="4683252" y="1744980"/>
                  </a:lnTo>
                  <a:close/>
                </a:path>
                <a:path w="5560059" h="3557270">
                  <a:moveTo>
                    <a:pt x="4772152" y="1746377"/>
                  </a:moveTo>
                  <a:lnTo>
                    <a:pt x="4721352" y="1745615"/>
                  </a:lnTo>
                  <a:lnTo>
                    <a:pt x="4721225" y="1758315"/>
                  </a:lnTo>
                  <a:lnTo>
                    <a:pt x="4772025" y="1759077"/>
                  </a:lnTo>
                  <a:lnTo>
                    <a:pt x="4772152" y="1746377"/>
                  </a:lnTo>
                  <a:close/>
                </a:path>
                <a:path w="5560059" h="3557270">
                  <a:moveTo>
                    <a:pt x="4861052" y="1747774"/>
                  </a:moveTo>
                  <a:lnTo>
                    <a:pt x="4810252" y="1747012"/>
                  </a:lnTo>
                  <a:lnTo>
                    <a:pt x="4810125" y="1759712"/>
                  </a:lnTo>
                  <a:lnTo>
                    <a:pt x="4860925" y="1760474"/>
                  </a:lnTo>
                  <a:lnTo>
                    <a:pt x="4861052" y="1747774"/>
                  </a:lnTo>
                  <a:close/>
                </a:path>
                <a:path w="5560059" h="3557270">
                  <a:moveTo>
                    <a:pt x="4949952" y="1749171"/>
                  </a:moveTo>
                  <a:lnTo>
                    <a:pt x="4899152" y="1748409"/>
                  </a:lnTo>
                  <a:lnTo>
                    <a:pt x="4899025" y="1761109"/>
                  </a:lnTo>
                  <a:lnTo>
                    <a:pt x="4949698" y="1761871"/>
                  </a:lnTo>
                  <a:lnTo>
                    <a:pt x="4949952" y="1749171"/>
                  </a:lnTo>
                  <a:close/>
                </a:path>
                <a:path w="5560059" h="3557270">
                  <a:moveTo>
                    <a:pt x="5038852" y="1750568"/>
                  </a:moveTo>
                  <a:lnTo>
                    <a:pt x="4988052" y="1749806"/>
                  </a:lnTo>
                  <a:lnTo>
                    <a:pt x="4987798" y="1762506"/>
                  </a:lnTo>
                  <a:lnTo>
                    <a:pt x="5038598" y="1763268"/>
                  </a:lnTo>
                  <a:lnTo>
                    <a:pt x="5038852" y="1750568"/>
                  </a:lnTo>
                  <a:close/>
                </a:path>
                <a:path w="5560059" h="3557270">
                  <a:moveTo>
                    <a:pt x="5127752" y="1751965"/>
                  </a:moveTo>
                  <a:lnTo>
                    <a:pt x="5076952" y="1751076"/>
                  </a:lnTo>
                  <a:lnTo>
                    <a:pt x="5076698" y="1763776"/>
                  </a:lnTo>
                  <a:lnTo>
                    <a:pt x="5127498" y="1764665"/>
                  </a:lnTo>
                  <a:lnTo>
                    <a:pt x="5127752" y="1751965"/>
                  </a:lnTo>
                  <a:close/>
                </a:path>
                <a:path w="5560059" h="3557270">
                  <a:moveTo>
                    <a:pt x="5216652" y="1753362"/>
                  </a:moveTo>
                  <a:lnTo>
                    <a:pt x="5165852" y="1752473"/>
                  </a:lnTo>
                  <a:lnTo>
                    <a:pt x="5165598" y="1765173"/>
                  </a:lnTo>
                  <a:lnTo>
                    <a:pt x="5216398" y="1766062"/>
                  </a:lnTo>
                  <a:lnTo>
                    <a:pt x="5216652" y="1753362"/>
                  </a:lnTo>
                  <a:close/>
                </a:path>
                <a:path w="5560059" h="3557270">
                  <a:moveTo>
                    <a:pt x="5305552" y="1754632"/>
                  </a:moveTo>
                  <a:lnTo>
                    <a:pt x="5254752" y="1753870"/>
                  </a:lnTo>
                  <a:lnTo>
                    <a:pt x="5254498" y="1766570"/>
                  </a:lnTo>
                  <a:lnTo>
                    <a:pt x="5305298" y="1767332"/>
                  </a:lnTo>
                  <a:lnTo>
                    <a:pt x="5305552" y="1754632"/>
                  </a:lnTo>
                  <a:close/>
                </a:path>
                <a:path w="5560059" h="3557270">
                  <a:moveTo>
                    <a:pt x="5394452" y="1756029"/>
                  </a:moveTo>
                  <a:lnTo>
                    <a:pt x="5343652" y="1755267"/>
                  </a:lnTo>
                  <a:lnTo>
                    <a:pt x="5343398" y="1767967"/>
                  </a:lnTo>
                  <a:lnTo>
                    <a:pt x="5394198" y="1768729"/>
                  </a:lnTo>
                  <a:lnTo>
                    <a:pt x="5394452" y="1756029"/>
                  </a:lnTo>
                  <a:close/>
                </a:path>
                <a:path w="5560059" h="3557270">
                  <a:moveTo>
                    <a:pt x="5483352" y="1757426"/>
                  </a:moveTo>
                  <a:lnTo>
                    <a:pt x="5432552" y="1756664"/>
                  </a:lnTo>
                  <a:lnTo>
                    <a:pt x="5432298" y="1769364"/>
                  </a:lnTo>
                  <a:lnTo>
                    <a:pt x="5483098" y="1770126"/>
                  </a:lnTo>
                  <a:lnTo>
                    <a:pt x="5483352" y="1757426"/>
                  </a:lnTo>
                  <a:close/>
                </a:path>
                <a:path w="5560059" h="3557270">
                  <a:moveTo>
                    <a:pt x="5559552" y="1764919"/>
                  </a:moveTo>
                  <a:lnTo>
                    <a:pt x="5483987" y="1725676"/>
                  </a:lnTo>
                  <a:lnTo>
                    <a:pt x="5482717" y="1801876"/>
                  </a:lnTo>
                  <a:lnTo>
                    <a:pt x="5559552" y="176491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9629" y="4744973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2228088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8088" y="922019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9629" y="4744973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0" y="922019"/>
                  </a:moveTo>
                  <a:lnTo>
                    <a:pt x="2228088" y="922019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82447" y="5081778"/>
            <a:ext cx="4692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V</a:t>
            </a:r>
            <a:r>
              <a:rPr dirty="0" sz="2000" spc="-1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baseline="-31944" sz="3000">
                <a:solidFill>
                  <a:srgbClr val="3B3B41"/>
                </a:solidFill>
                <a:latin typeface="Segoe UI"/>
                <a:cs typeface="Segoe UI"/>
              </a:rPr>
              <a:t>V</a:t>
            </a:r>
            <a:endParaRPr baseline="-31944" sz="3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5172" y="4913691"/>
            <a:ext cx="1751330" cy="64389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indent="40005">
              <a:lnSpc>
                <a:spcPct val="100000"/>
              </a:lnSpc>
              <a:spcBef>
                <a:spcPts val="160"/>
              </a:spcBef>
            </a:pPr>
            <a:r>
              <a:rPr dirty="0" sz="2000" spc="-5">
                <a:solidFill>
                  <a:srgbClr val="3B3B41"/>
                </a:solidFill>
                <a:latin typeface="Segoe UI"/>
                <a:cs typeface="Segoe UI"/>
              </a:rPr>
              <a:t>yperparameter </a:t>
            </a:r>
            <a:r>
              <a:rPr dirty="0" sz="2000" spc="-53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alues</a:t>
            </a:r>
            <a:r>
              <a:rPr dirty="0" sz="2000" spc="-4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–</a:t>
            </a: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config</a:t>
            </a: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2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31288" y="3524948"/>
            <a:ext cx="2239010" cy="932815"/>
            <a:chOff x="8531288" y="3524948"/>
            <a:chExt cx="2239010" cy="932815"/>
          </a:xfrm>
        </p:grpSpPr>
        <p:sp>
          <p:nvSpPr>
            <p:cNvPr id="19" name="object 19"/>
            <p:cNvSpPr/>
            <p:nvPr/>
          </p:nvSpPr>
          <p:spPr>
            <a:xfrm>
              <a:off x="8536686" y="3530345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2228087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8087" y="922019"/>
                  </a:lnTo>
                  <a:lnTo>
                    <a:pt x="2228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536686" y="3530345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0" y="922019"/>
                  </a:moveTo>
                  <a:lnTo>
                    <a:pt x="2228087" y="922019"/>
                  </a:lnTo>
                  <a:lnTo>
                    <a:pt x="2228087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075166" y="3796598"/>
            <a:ext cx="982344" cy="33909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2000" spc="-5" b="1">
                <a:solidFill>
                  <a:srgbClr val="3B3B41"/>
                </a:solidFill>
                <a:latin typeface="Segoe UI"/>
                <a:cs typeface="Segoe UI"/>
              </a:rPr>
              <a:t>Model</a:t>
            </a:r>
            <a:r>
              <a:rPr dirty="0" sz="2000" spc="-70" b="1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3B3B41"/>
                </a:solidFill>
                <a:latin typeface="Segoe UI"/>
                <a:cs typeface="Segoe UI"/>
              </a:rPr>
              <a:t>2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4440" y="5013959"/>
            <a:ext cx="184403" cy="1844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2288" y="5009388"/>
            <a:ext cx="184403" cy="18592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64040" y="5009388"/>
            <a:ext cx="184403" cy="18592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068260" y="4936172"/>
            <a:ext cx="2240915" cy="932815"/>
            <a:chOff x="1068260" y="4936172"/>
            <a:chExt cx="2240915" cy="932815"/>
          </a:xfrm>
        </p:grpSpPr>
        <p:sp>
          <p:nvSpPr>
            <p:cNvPr id="26" name="object 26"/>
            <p:cNvSpPr/>
            <p:nvPr/>
          </p:nvSpPr>
          <p:spPr>
            <a:xfrm>
              <a:off x="1073657" y="4941569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2229612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9612" y="922019"/>
                  </a:lnTo>
                  <a:lnTo>
                    <a:pt x="2229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3657" y="4941569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0" y="922019"/>
                  </a:moveTo>
                  <a:lnTo>
                    <a:pt x="2229612" y="922019"/>
                  </a:lnTo>
                  <a:lnTo>
                    <a:pt x="2229612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82447" y="4776673"/>
            <a:ext cx="6673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H</a:t>
            </a:r>
            <a:r>
              <a:rPr dirty="0" sz="2000" spc="-12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baseline="-31944" sz="3000" spc="-67">
                <a:solidFill>
                  <a:srgbClr val="3B3B41"/>
                </a:solidFill>
                <a:latin typeface="Segoe UI"/>
                <a:cs typeface="Segoe UI"/>
              </a:rPr>
              <a:t>H</a:t>
            </a:r>
            <a:r>
              <a:rPr dirty="0" baseline="-66666" sz="3000">
                <a:solidFill>
                  <a:srgbClr val="3B3B41"/>
                </a:solidFill>
                <a:latin typeface="Segoe UI"/>
                <a:cs typeface="Segoe UI"/>
              </a:rPr>
              <a:t>H</a:t>
            </a:r>
            <a:endParaRPr baseline="-66666" sz="30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0503" y="5071477"/>
            <a:ext cx="1891030" cy="64452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165"/>
              </a:spcBef>
            </a:pPr>
            <a:r>
              <a:rPr dirty="0" sz="2000" spc="-5">
                <a:solidFill>
                  <a:srgbClr val="3B3B41"/>
                </a:solidFill>
                <a:latin typeface="Segoe UI"/>
                <a:cs typeface="Segoe UI"/>
              </a:rPr>
              <a:t>yperparameter</a:t>
            </a:r>
            <a:endParaRPr sz="2000">
              <a:latin typeface="Segoe UI"/>
              <a:cs typeface="Segoe UI"/>
            </a:endParaRPr>
          </a:p>
          <a:p>
            <a:pPr algn="r">
              <a:lnSpc>
                <a:spcPct val="100000"/>
              </a:lnSpc>
            </a:pP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Values</a:t>
            </a:r>
            <a:r>
              <a:rPr dirty="0" sz="2000" spc="-3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–</a:t>
            </a:r>
            <a:r>
              <a:rPr dirty="0" sz="2000" spc="-2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config</a:t>
            </a:r>
            <a:r>
              <a:rPr dirty="0" sz="2000" spc="-1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3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29408" y="3721544"/>
            <a:ext cx="2239010" cy="932815"/>
            <a:chOff x="8729408" y="3721544"/>
            <a:chExt cx="2239010" cy="932815"/>
          </a:xfrm>
        </p:grpSpPr>
        <p:sp>
          <p:nvSpPr>
            <p:cNvPr id="31" name="object 31"/>
            <p:cNvSpPr/>
            <p:nvPr/>
          </p:nvSpPr>
          <p:spPr>
            <a:xfrm>
              <a:off x="8734805" y="3726942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2228088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8088" y="922019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734805" y="3726942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0" y="922019"/>
                  </a:moveTo>
                  <a:lnTo>
                    <a:pt x="2228088" y="922019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7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9273540" y="3992865"/>
            <a:ext cx="982344" cy="3390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dirty="0" sz="2000" spc="-5" b="1">
                <a:solidFill>
                  <a:srgbClr val="3B3B41"/>
                </a:solidFill>
                <a:latin typeface="Segoe UI"/>
                <a:cs typeface="Segoe UI"/>
              </a:rPr>
              <a:t>Model</a:t>
            </a:r>
            <a:r>
              <a:rPr dirty="0" sz="2000" spc="-70" b="1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 b="1">
                <a:solidFill>
                  <a:srgbClr val="3B3B41"/>
                </a:solidFill>
                <a:latin typeface="Segoe UI"/>
                <a:cs typeface="Segoe UI"/>
              </a:rPr>
              <a:t>3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74819" y="2918282"/>
            <a:ext cx="152908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Model </a:t>
            </a:r>
            <a:r>
              <a:rPr dirty="0" sz="2000" spc="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Training </a:t>
            </a:r>
            <a:r>
              <a:rPr dirty="0" sz="2000" spc="-2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B3B41"/>
                </a:solidFill>
                <a:latin typeface="Segoe UI"/>
                <a:cs typeface="Segoe UI"/>
              </a:rPr>
              <a:t>Infrastr</a:t>
            </a:r>
            <a:r>
              <a:rPr dirty="0" sz="2000" spc="5">
                <a:solidFill>
                  <a:srgbClr val="3B3B41"/>
                </a:solidFill>
                <a:latin typeface="Segoe UI"/>
                <a:cs typeface="Segoe UI"/>
              </a:rPr>
              <a:t>u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ct</a:t>
            </a:r>
            <a:r>
              <a:rPr dirty="0" sz="2000" spc="5">
                <a:solidFill>
                  <a:srgbClr val="3B3B41"/>
                </a:solidFill>
                <a:latin typeface="Segoe UI"/>
                <a:cs typeface="Segoe UI"/>
              </a:rPr>
              <a:t>u</a:t>
            </a:r>
            <a:r>
              <a:rPr dirty="0" sz="2000" spc="-30">
                <a:solidFill>
                  <a:srgbClr val="3B3B41"/>
                </a:solidFill>
                <a:latin typeface="Segoe UI"/>
                <a:cs typeface="Segoe UI"/>
              </a:rPr>
              <a:t>r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e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0976" y="3351212"/>
            <a:ext cx="2239010" cy="932815"/>
            <a:chOff x="700976" y="3351212"/>
            <a:chExt cx="2239010" cy="932815"/>
          </a:xfrm>
        </p:grpSpPr>
        <p:sp>
          <p:nvSpPr>
            <p:cNvPr id="36" name="object 36"/>
            <p:cNvSpPr/>
            <p:nvPr/>
          </p:nvSpPr>
          <p:spPr>
            <a:xfrm>
              <a:off x="706373" y="3356610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2228088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8088" y="922019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6373" y="3356610"/>
              <a:ext cx="2228215" cy="922019"/>
            </a:xfrm>
            <a:custGeom>
              <a:avLst/>
              <a:gdLst/>
              <a:ahLst/>
              <a:cxnLst/>
              <a:rect l="l" t="t" r="r" b="b"/>
              <a:pathLst>
                <a:path w="2228215" h="922020">
                  <a:moveTo>
                    <a:pt x="0" y="922019"/>
                  </a:moveTo>
                  <a:lnTo>
                    <a:pt x="2228088" y="922019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06373" y="3356609"/>
            <a:ext cx="2072639" cy="76835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381000" marR="353060">
              <a:lnSpc>
                <a:spcPct val="100000"/>
              </a:lnSpc>
              <a:spcBef>
                <a:spcPts val="1140"/>
              </a:spcBef>
            </a:pP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Training </a:t>
            </a:r>
            <a:r>
              <a:rPr dirty="0" sz="2000" spc="-2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Algorithm</a:t>
            </a:r>
            <a:r>
              <a:rPr dirty="0" sz="2000" spc="-10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2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20724" y="5088635"/>
            <a:ext cx="2240280" cy="932815"/>
            <a:chOff x="1220724" y="5088635"/>
            <a:chExt cx="2240280" cy="932815"/>
          </a:xfrm>
        </p:grpSpPr>
        <p:sp>
          <p:nvSpPr>
            <p:cNvPr id="40" name="object 40"/>
            <p:cNvSpPr/>
            <p:nvPr/>
          </p:nvSpPr>
          <p:spPr>
            <a:xfrm>
              <a:off x="1226058" y="5093969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2229612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9612" y="922019"/>
                  </a:lnTo>
                  <a:lnTo>
                    <a:pt x="2229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6058" y="5093969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0" y="922019"/>
                  </a:moveTo>
                  <a:lnTo>
                    <a:pt x="2229612" y="922019"/>
                  </a:lnTo>
                  <a:lnTo>
                    <a:pt x="2229612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226058" y="5093970"/>
            <a:ext cx="1618615" cy="429895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wrap="square" lIns="0" tIns="150495" rIns="0" bIns="0" rtlCol="0" vert="horz">
            <a:spAutoFit/>
          </a:bodyPr>
          <a:lstStyle/>
          <a:p>
            <a:pPr marL="91440">
              <a:lnSpc>
                <a:spcPts val="2195"/>
              </a:lnSpc>
              <a:spcBef>
                <a:spcPts val="1185"/>
              </a:spcBef>
            </a:pP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Hype</a:t>
            </a:r>
            <a:r>
              <a:rPr dirty="0" sz="2000" spc="-10">
                <a:solidFill>
                  <a:srgbClr val="3B3B41"/>
                </a:solidFill>
                <a:latin typeface="Segoe UI"/>
                <a:cs typeface="Segoe UI"/>
              </a:rPr>
              <a:t>r</a:t>
            </a:r>
            <a:r>
              <a:rPr dirty="0" sz="2000" spc="-30">
                <a:solidFill>
                  <a:srgbClr val="3B3B41"/>
                </a:solidFill>
                <a:latin typeface="Segoe UI"/>
                <a:cs typeface="Segoe UI"/>
              </a:rPr>
              <a:t>p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arame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25929" y="5231333"/>
            <a:ext cx="3327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3B3B41"/>
                </a:solidFill>
                <a:latin typeface="Segoe UI"/>
                <a:cs typeface="Segoe UI"/>
              </a:rPr>
              <a:t>t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04925" y="5536793"/>
            <a:ext cx="191706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Values</a:t>
            </a:r>
            <a:r>
              <a:rPr dirty="0" sz="2000" spc="-3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–</a:t>
            </a:r>
            <a:r>
              <a:rPr dirty="0" sz="2000" spc="-2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config</a:t>
            </a:r>
            <a:r>
              <a:rPr dirty="0" sz="2000" spc="-15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4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927592" y="3918203"/>
            <a:ext cx="2240280" cy="932815"/>
            <a:chOff x="8927592" y="3918203"/>
            <a:chExt cx="2240280" cy="932815"/>
          </a:xfrm>
        </p:grpSpPr>
        <p:sp>
          <p:nvSpPr>
            <p:cNvPr id="46" name="object 46"/>
            <p:cNvSpPr/>
            <p:nvPr/>
          </p:nvSpPr>
          <p:spPr>
            <a:xfrm>
              <a:off x="8932926" y="3923537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2229612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2229612" y="922019"/>
                  </a:lnTo>
                  <a:lnTo>
                    <a:pt x="2229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932926" y="3923537"/>
              <a:ext cx="2230120" cy="922019"/>
            </a:xfrm>
            <a:custGeom>
              <a:avLst/>
              <a:gdLst/>
              <a:ahLst/>
              <a:cxnLst/>
              <a:rect l="l" t="t" r="r" b="b"/>
              <a:pathLst>
                <a:path w="2230120" h="922020">
                  <a:moveTo>
                    <a:pt x="0" y="922019"/>
                  </a:moveTo>
                  <a:lnTo>
                    <a:pt x="2229612" y="922019"/>
                  </a:lnTo>
                  <a:lnTo>
                    <a:pt x="2229612" y="0"/>
                  </a:lnTo>
                  <a:lnTo>
                    <a:pt x="0" y="0"/>
                  </a:lnTo>
                  <a:lnTo>
                    <a:pt x="0" y="922019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9459594" y="4197477"/>
            <a:ext cx="9550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Model</a:t>
            </a:r>
            <a:r>
              <a:rPr dirty="0" sz="2000" spc="-8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B3B41"/>
                </a:solidFill>
                <a:latin typeface="Segoe UI"/>
                <a:cs typeface="Segoe UI"/>
              </a:rPr>
              <a:t>4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24721" y="1591182"/>
            <a:ext cx="193548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5692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Complex </a:t>
            </a:r>
            <a:r>
              <a:rPr dirty="0" sz="20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30">
                <a:solidFill>
                  <a:srgbClr val="0078D3"/>
                </a:solidFill>
                <a:latin typeface="Segoe UI Semibold"/>
                <a:cs typeface="Segoe UI Semibold"/>
              </a:rPr>
              <a:t>Tedious </a:t>
            </a:r>
            <a:r>
              <a:rPr dirty="0" sz="20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dirty="0" sz="2000" spc="5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etit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dirty="0" sz="2000" spc="-1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20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Time</a:t>
            </a:r>
            <a:r>
              <a:rPr dirty="0" sz="2000" spc="-6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consuming </a:t>
            </a:r>
            <a:r>
              <a:rPr dirty="0" sz="2000" spc="-53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Expensive</a:t>
            </a:r>
            <a:endParaRPr sz="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155" y="387172"/>
            <a:ext cx="58331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Segoe UI Semibold"/>
                <a:cs typeface="Segoe UI Semibold"/>
              </a:rPr>
              <a:t>What</a:t>
            </a:r>
            <a:r>
              <a:rPr dirty="0" sz="3600" spc="-20">
                <a:latin typeface="Segoe UI Semibold"/>
                <a:cs typeface="Segoe UI Semibold"/>
              </a:rPr>
              <a:t> </a:t>
            </a:r>
            <a:r>
              <a:rPr dirty="0" sz="3600" spc="-15">
                <a:latin typeface="Segoe UI Semibold"/>
                <a:cs typeface="Segoe UI Semibold"/>
              </a:rPr>
              <a:t>are</a:t>
            </a:r>
            <a:r>
              <a:rPr dirty="0" sz="3600" spc="-10">
                <a:latin typeface="Segoe UI Semibold"/>
                <a:cs typeface="Segoe UI Semibold"/>
              </a:rPr>
              <a:t> Hyperparameters?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024" y="5046704"/>
            <a:ext cx="1893635" cy="14957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7320" y="4608886"/>
            <a:ext cx="2489459" cy="1826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4959" y="1668332"/>
            <a:ext cx="2532888" cy="48200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5071" y="1482353"/>
            <a:ext cx="7616825" cy="15081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5"/>
              </a:spcBef>
            </a:pPr>
            <a:r>
              <a:rPr dirty="0" sz="2400" spc="-5">
                <a:latin typeface="Segoe UI"/>
                <a:cs typeface="Segoe UI"/>
              </a:rPr>
              <a:t>Adjustable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parameters</a:t>
            </a:r>
            <a:r>
              <a:rPr dirty="0" sz="2400" spc="-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that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govern</a:t>
            </a:r>
            <a:r>
              <a:rPr dirty="0" sz="2400" spc="-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model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training 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Chosen </a:t>
            </a:r>
            <a:r>
              <a:rPr dirty="0" sz="2400">
                <a:latin typeface="Segoe UI"/>
                <a:cs typeface="Segoe UI"/>
              </a:rPr>
              <a:t>prior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 spc="-15">
                <a:latin typeface="Segoe UI"/>
                <a:cs typeface="Segoe UI"/>
              </a:rPr>
              <a:t>to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training,</a:t>
            </a:r>
            <a:r>
              <a:rPr dirty="0" sz="2400" spc="3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stay</a:t>
            </a:r>
            <a:r>
              <a:rPr dirty="0" sz="2400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constant</a:t>
            </a:r>
            <a:r>
              <a:rPr dirty="0" sz="2400" spc="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during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training </a:t>
            </a:r>
            <a:r>
              <a:rPr dirty="0" sz="2400">
                <a:latin typeface="Segoe UI"/>
                <a:cs typeface="Segoe UI"/>
              </a:rPr>
              <a:t> Model</a:t>
            </a:r>
            <a:r>
              <a:rPr dirty="0" sz="2400" spc="-10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performance</a:t>
            </a:r>
            <a:r>
              <a:rPr dirty="0" sz="2400" spc="-5">
                <a:latin typeface="Segoe UI"/>
                <a:cs typeface="Segoe UI"/>
              </a:rPr>
              <a:t> heavily</a:t>
            </a:r>
            <a:r>
              <a:rPr dirty="0" sz="2400" spc="1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depends</a:t>
            </a:r>
            <a:r>
              <a:rPr dirty="0" sz="2400" spc="-25">
                <a:latin typeface="Segoe UI"/>
                <a:cs typeface="Segoe UI"/>
              </a:rPr>
              <a:t> </a:t>
            </a:r>
            <a:r>
              <a:rPr dirty="0" sz="2400">
                <a:latin typeface="Segoe UI"/>
                <a:cs typeface="Segoe UI"/>
              </a:rPr>
              <a:t>on</a:t>
            </a:r>
            <a:r>
              <a:rPr dirty="0" sz="2400" spc="5">
                <a:latin typeface="Segoe UI"/>
                <a:cs typeface="Segoe UI"/>
              </a:rPr>
              <a:t> </a:t>
            </a:r>
            <a:r>
              <a:rPr dirty="0" sz="2400" spc="-5">
                <a:latin typeface="Segoe UI"/>
                <a:cs typeface="Segoe UI"/>
              </a:rPr>
              <a:t>hyperparameter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687" y="2094103"/>
            <a:ext cx="5584825" cy="3513454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10">
                <a:latin typeface="Segoe UI"/>
                <a:cs typeface="Segoe UI"/>
              </a:rPr>
              <a:t>search space to </a:t>
            </a:r>
            <a:r>
              <a:rPr dirty="0" sz="1800" spc="-5">
                <a:latin typeface="Segoe UI"/>
                <a:cs typeface="Segoe UI"/>
              </a:rPr>
              <a:t>explore—i.e. </a:t>
            </a:r>
            <a:r>
              <a:rPr dirty="0" sz="1800" spc="-10">
                <a:latin typeface="Segoe UI"/>
                <a:cs typeface="Segoe UI"/>
              </a:rPr>
              <a:t>evaluating </a:t>
            </a:r>
            <a:r>
              <a:rPr dirty="0" sz="1800" spc="-5">
                <a:latin typeface="Segoe UI"/>
                <a:cs typeface="Segoe UI"/>
              </a:rPr>
              <a:t>all possible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combinations—is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huge.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Segoe UI"/>
              <a:cs typeface="Segoe UI"/>
            </a:endParaRPr>
          </a:p>
          <a:p>
            <a:pPr marL="12700">
              <a:lnSpc>
                <a:spcPts val="2050"/>
              </a:lnSpc>
            </a:pPr>
            <a:r>
              <a:rPr dirty="0" sz="1800" spc="-10">
                <a:latin typeface="Segoe UI"/>
                <a:cs typeface="Segoe UI"/>
              </a:rPr>
              <a:t>Sparsity</a:t>
            </a:r>
            <a:r>
              <a:rPr dirty="0" sz="1800" spc="5">
                <a:latin typeface="Segoe UI"/>
                <a:cs typeface="Segoe UI"/>
              </a:rPr>
              <a:t> </a:t>
            </a:r>
            <a:r>
              <a:rPr dirty="0" sz="1800" spc="-20">
                <a:latin typeface="Segoe UI"/>
                <a:cs typeface="Segoe UI"/>
              </a:rPr>
              <a:t>of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good</a:t>
            </a:r>
            <a:r>
              <a:rPr dirty="0" sz="1800" spc="-5">
                <a:latin typeface="Segoe UI"/>
                <a:cs typeface="Segoe UI"/>
              </a:rPr>
              <a:t> configurations.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050"/>
              </a:lnSpc>
            </a:pPr>
            <a:r>
              <a:rPr dirty="0" sz="1800" spc="-15">
                <a:latin typeface="Segoe UI"/>
                <a:cs typeface="Segoe UI"/>
              </a:rPr>
              <a:t>Very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few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20">
                <a:latin typeface="Segoe UI"/>
                <a:cs typeface="Segoe UI"/>
              </a:rPr>
              <a:t>of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all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possible configurations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15">
                <a:latin typeface="Segoe UI"/>
                <a:cs typeface="Segoe UI"/>
              </a:rPr>
              <a:t>are</a:t>
            </a:r>
            <a:r>
              <a:rPr dirty="0" sz="1800" spc="-1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optimal.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Segoe UI"/>
              <a:cs typeface="Segoe UI"/>
            </a:endParaRPr>
          </a:p>
          <a:p>
            <a:pPr marL="12700" marR="501015">
              <a:lnSpc>
                <a:spcPts val="1939"/>
              </a:lnSpc>
            </a:pPr>
            <a:r>
              <a:rPr dirty="0" sz="1800" spc="-5">
                <a:latin typeface="Segoe UI"/>
                <a:cs typeface="Segoe UI"/>
              </a:rPr>
              <a:t>Evaluating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each configuration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is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resource</a:t>
            </a:r>
            <a:r>
              <a:rPr dirty="0" sz="1800" spc="-3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time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consuming.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Segoe UI"/>
                <a:cs typeface="Segoe UI"/>
              </a:rPr>
              <a:t>Time</a:t>
            </a:r>
            <a:r>
              <a:rPr dirty="0" sz="1800" spc="-3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and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resources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 spc="-15">
                <a:latin typeface="Segoe UI"/>
                <a:cs typeface="Segoe UI"/>
              </a:rPr>
              <a:t>are</a:t>
            </a:r>
            <a:r>
              <a:rPr dirty="0" sz="1800" spc="-2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limited.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83666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Challenges </a:t>
            </a:r>
            <a:r>
              <a:rPr dirty="0" sz="3600" spc="-10">
                <a:solidFill>
                  <a:srgbClr val="000000"/>
                </a:solidFill>
              </a:rPr>
              <a:t>with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Hyperparameter</a:t>
            </a:r>
            <a:r>
              <a:rPr dirty="0" sz="3600" spc="5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Selection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19" y="1799844"/>
            <a:ext cx="4576572" cy="40675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1116457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5">
                <a:solidFill>
                  <a:srgbClr val="000000"/>
                </a:solidFill>
              </a:rPr>
              <a:t> ML: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Sampling </a:t>
            </a:r>
            <a:r>
              <a:rPr dirty="0" sz="3600" spc="-20">
                <a:solidFill>
                  <a:srgbClr val="000000"/>
                </a:solidFill>
              </a:rPr>
              <a:t>to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generate</a:t>
            </a:r>
            <a:r>
              <a:rPr dirty="0" sz="3600" spc="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new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runs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HyperDrive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794" y="5628843"/>
            <a:ext cx="3107690" cy="927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dirty="0" sz="1600" spc="-5" b="1">
                <a:latin typeface="Segoe UI"/>
                <a:cs typeface="Segoe UI"/>
              </a:rPr>
              <a:t>Supported sampling</a:t>
            </a:r>
            <a:r>
              <a:rPr dirty="0" sz="1600" spc="-35" b="1">
                <a:latin typeface="Segoe UI"/>
                <a:cs typeface="Segoe UI"/>
              </a:rPr>
              <a:t> </a:t>
            </a:r>
            <a:r>
              <a:rPr dirty="0" sz="1600" spc="-5" b="1">
                <a:latin typeface="Segoe UI"/>
                <a:cs typeface="Segoe UI"/>
              </a:rPr>
              <a:t>algorithms:</a:t>
            </a:r>
            <a:endParaRPr sz="1600">
              <a:latin typeface="Segoe UI"/>
              <a:cs typeface="Segoe UI"/>
            </a:endParaRPr>
          </a:p>
          <a:p>
            <a:pPr marL="12700" marR="1097915">
              <a:lnSpc>
                <a:spcPct val="90100"/>
              </a:lnSpc>
              <a:spcBef>
                <a:spcPts val="95"/>
              </a:spcBef>
            </a:pPr>
            <a:r>
              <a:rPr dirty="0" sz="1600" spc="-10">
                <a:latin typeface="Segoe UI"/>
                <a:cs typeface="Segoe UI"/>
              </a:rPr>
              <a:t>Grid</a:t>
            </a:r>
            <a:r>
              <a:rPr dirty="0" sz="1600" spc="-5">
                <a:latin typeface="Segoe UI"/>
                <a:cs typeface="Segoe UI"/>
              </a:rPr>
              <a:t> Sampling 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Random Sampling 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Bayesian</a:t>
            </a:r>
            <a:r>
              <a:rPr dirty="0" sz="1600" spc="-5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Optimization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481" y="2262377"/>
            <a:ext cx="4582795" cy="3129280"/>
          </a:xfrm>
          <a:custGeom>
            <a:avLst/>
            <a:gdLst/>
            <a:ahLst/>
            <a:cxnLst/>
            <a:rect l="l" t="t" r="r" b="b"/>
            <a:pathLst>
              <a:path w="4582795" h="3129279">
                <a:moveTo>
                  <a:pt x="0" y="521462"/>
                </a:moveTo>
                <a:lnTo>
                  <a:pt x="2131" y="473992"/>
                </a:lnTo>
                <a:lnTo>
                  <a:pt x="8401" y="427717"/>
                </a:lnTo>
                <a:lnTo>
                  <a:pt x="18627" y="382822"/>
                </a:lnTo>
                <a:lnTo>
                  <a:pt x="32625" y="339490"/>
                </a:lnTo>
                <a:lnTo>
                  <a:pt x="50209" y="297905"/>
                </a:lnTo>
                <a:lnTo>
                  <a:pt x="71197" y="258252"/>
                </a:lnTo>
                <a:lnTo>
                  <a:pt x="95404" y="220713"/>
                </a:lnTo>
                <a:lnTo>
                  <a:pt x="122645" y="185474"/>
                </a:lnTo>
                <a:lnTo>
                  <a:pt x="152738" y="152717"/>
                </a:lnTo>
                <a:lnTo>
                  <a:pt x="185497" y="122627"/>
                </a:lnTo>
                <a:lnTo>
                  <a:pt x="220738" y="95389"/>
                </a:lnTo>
                <a:lnTo>
                  <a:pt x="258278" y="71185"/>
                </a:lnTo>
                <a:lnTo>
                  <a:pt x="297932" y="50201"/>
                </a:lnTo>
                <a:lnTo>
                  <a:pt x="339517" y="32619"/>
                </a:lnTo>
                <a:lnTo>
                  <a:pt x="382847" y="18624"/>
                </a:lnTo>
                <a:lnTo>
                  <a:pt x="427740" y="8400"/>
                </a:lnTo>
                <a:lnTo>
                  <a:pt x="474010" y="2130"/>
                </a:lnTo>
                <a:lnTo>
                  <a:pt x="521474" y="0"/>
                </a:lnTo>
                <a:lnTo>
                  <a:pt x="4061205" y="0"/>
                </a:lnTo>
                <a:lnTo>
                  <a:pt x="4108675" y="2130"/>
                </a:lnTo>
                <a:lnTo>
                  <a:pt x="4154950" y="8400"/>
                </a:lnTo>
                <a:lnTo>
                  <a:pt x="4199845" y="18624"/>
                </a:lnTo>
                <a:lnTo>
                  <a:pt x="4243177" y="32619"/>
                </a:lnTo>
                <a:lnTo>
                  <a:pt x="4284762" y="50201"/>
                </a:lnTo>
                <a:lnTo>
                  <a:pt x="4324415" y="71185"/>
                </a:lnTo>
                <a:lnTo>
                  <a:pt x="4361954" y="95389"/>
                </a:lnTo>
                <a:lnTo>
                  <a:pt x="4397193" y="122627"/>
                </a:lnTo>
                <a:lnTo>
                  <a:pt x="4429950" y="152717"/>
                </a:lnTo>
                <a:lnTo>
                  <a:pt x="4460040" y="185474"/>
                </a:lnTo>
                <a:lnTo>
                  <a:pt x="4487278" y="220713"/>
                </a:lnTo>
                <a:lnTo>
                  <a:pt x="4511482" y="258252"/>
                </a:lnTo>
                <a:lnTo>
                  <a:pt x="4532466" y="297905"/>
                </a:lnTo>
                <a:lnTo>
                  <a:pt x="4550048" y="339490"/>
                </a:lnTo>
                <a:lnTo>
                  <a:pt x="4564043" y="382822"/>
                </a:lnTo>
                <a:lnTo>
                  <a:pt x="4574267" y="427717"/>
                </a:lnTo>
                <a:lnTo>
                  <a:pt x="4580537" y="473992"/>
                </a:lnTo>
                <a:lnTo>
                  <a:pt x="4582668" y="521462"/>
                </a:lnTo>
                <a:lnTo>
                  <a:pt x="4582668" y="2607310"/>
                </a:lnTo>
                <a:lnTo>
                  <a:pt x="4580537" y="2654779"/>
                </a:lnTo>
                <a:lnTo>
                  <a:pt x="4574267" y="2701054"/>
                </a:lnTo>
                <a:lnTo>
                  <a:pt x="4564043" y="2745949"/>
                </a:lnTo>
                <a:lnTo>
                  <a:pt x="4550048" y="2789281"/>
                </a:lnTo>
                <a:lnTo>
                  <a:pt x="4532466" y="2830866"/>
                </a:lnTo>
                <a:lnTo>
                  <a:pt x="4511482" y="2870519"/>
                </a:lnTo>
                <a:lnTo>
                  <a:pt x="4487278" y="2908058"/>
                </a:lnTo>
                <a:lnTo>
                  <a:pt x="4460040" y="2943297"/>
                </a:lnTo>
                <a:lnTo>
                  <a:pt x="4429950" y="2976054"/>
                </a:lnTo>
                <a:lnTo>
                  <a:pt x="4397193" y="3006144"/>
                </a:lnTo>
                <a:lnTo>
                  <a:pt x="4361954" y="3033382"/>
                </a:lnTo>
                <a:lnTo>
                  <a:pt x="4324415" y="3057586"/>
                </a:lnTo>
                <a:lnTo>
                  <a:pt x="4284762" y="3078570"/>
                </a:lnTo>
                <a:lnTo>
                  <a:pt x="4243177" y="3096152"/>
                </a:lnTo>
                <a:lnTo>
                  <a:pt x="4199845" y="3110147"/>
                </a:lnTo>
                <a:lnTo>
                  <a:pt x="4154950" y="3120371"/>
                </a:lnTo>
                <a:lnTo>
                  <a:pt x="4108675" y="3126641"/>
                </a:lnTo>
                <a:lnTo>
                  <a:pt x="4061205" y="3128772"/>
                </a:lnTo>
                <a:lnTo>
                  <a:pt x="521474" y="3128772"/>
                </a:lnTo>
                <a:lnTo>
                  <a:pt x="474010" y="3126641"/>
                </a:lnTo>
                <a:lnTo>
                  <a:pt x="427740" y="3120371"/>
                </a:lnTo>
                <a:lnTo>
                  <a:pt x="382847" y="3110147"/>
                </a:lnTo>
                <a:lnTo>
                  <a:pt x="339517" y="3096152"/>
                </a:lnTo>
                <a:lnTo>
                  <a:pt x="297932" y="3078570"/>
                </a:lnTo>
                <a:lnTo>
                  <a:pt x="258278" y="3057586"/>
                </a:lnTo>
                <a:lnTo>
                  <a:pt x="220738" y="3033382"/>
                </a:lnTo>
                <a:lnTo>
                  <a:pt x="185497" y="3006144"/>
                </a:lnTo>
                <a:lnTo>
                  <a:pt x="152738" y="2976054"/>
                </a:lnTo>
                <a:lnTo>
                  <a:pt x="122645" y="2943297"/>
                </a:lnTo>
                <a:lnTo>
                  <a:pt x="95404" y="2908058"/>
                </a:lnTo>
                <a:lnTo>
                  <a:pt x="71197" y="2870519"/>
                </a:lnTo>
                <a:lnTo>
                  <a:pt x="50209" y="2830866"/>
                </a:lnTo>
                <a:lnTo>
                  <a:pt x="32625" y="2789281"/>
                </a:lnTo>
                <a:lnTo>
                  <a:pt x="18627" y="2745949"/>
                </a:lnTo>
                <a:lnTo>
                  <a:pt x="8401" y="2701054"/>
                </a:lnTo>
                <a:lnTo>
                  <a:pt x="2131" y="2654779"/>
                </a:lnTo>
                <a:lnTo>
                  <a:pt x="0" y="2607310"/>
                </a:lnTo>
                <a:lnTo>
                  <a:pt x="0" y="521462"/>
                </a:lnTo>
                <a:close/>
              </a:path>
            </a:pathLst>
          </a:custGeom>
          <a:ln w="10668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8164" y="3193795"/>
            <a:ext cx="137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78D3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172" y="3437635"/>
            <a:ext cx="347154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“learning_rate”:</a:t>
            </a:r>
            <a:r>
              <a:rPr dirty="0" sz="1600" spc="-2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uniform(0,</a:t>
            </a:r>
            <a:r>
              <a:rPr dirty="0" sz="1600" spc="-2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1),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“num_layers”:</a:t>
            </a:r>
            <a:r>
              <a:rPr dirty="0" sz="1600" spc="-15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choice(2,</a:t>
            </a:r>
            <a:r>
              <a:rPr dirty="0" sz="1600" spc="-3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0078D3"/>
                </a:solidFill>
                <a:latin typeface="Consolas"/>
                <a:cs typeface="Consolas"/>
              </a:rPr>
              <a:t>4,</a:t>
            </a:r>
            <a:r>
              <a:rPr dirty="0" sz="1600" spc="-15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078D3"/>
                </a:solidFill>
                <a:latin typeface="Consolas"/>
                <a:cs typeface="Consolas"/>
              </a:rPr>
              <a:t>8)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78D3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164" y="4168851"/>
            <a:ext cx="137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78D3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37119" y="2257044"/>
            <a:ext cx="4316095" cy="3138170"/>
            <a:chOff x="7437119" y="2257044"/>
            <a:chExt cx="4316095" cy="3138170"/>
          </a:xfrm>
        </p:grpSpPr>
        <p:sp>
          <p:nvSpPr>
            <p:cNvPr id="9" name="object 9"/>
            <p:cNvSpPr/>
            <p:nvPr/>
          </p:nvSpPr>
          <p:spPr>
            <a:xfrm>
              <a:off x="7442453" y="2262378"/>
              <a:ext cx="4305300" cy="3127375"/>
            </a:xfrm>
            <a:custGeom>
              <a:avLst/>
              <a:gdLst/>
              <a:ahLst/>
              <a:cxnLst/>
              <a:rect l="l" t="t" r="r" b="b"/>
              <a:pathLst>
                <a:path w="4305300" h="3127375">
                  <a:moveTo>
                    <a:pt x="3784092" y="0"/>
                  </a:moveTo>
                  <a:lnTo>
                    <a:pt x="521207" y="0"/>
                  </a:lnTo>
                  <a:lnTo>
                    <a:pt x="473759" y="2129"/>
                  </a:lnTo>
                  <a:lnTo>
                    <a:pt x="427506" y="8395"/>
                  </a:lnTo>
                  <a:lnTo>
                    <a:pt x="382631" y="18614"/>
                  </a:lnTo>
                  <a:lnTo>
                    <a:pt x="339319" y="32601"/>
                  </a:lnTo>
                  <a:lnTo>
                    <a:pt x="297754" y="50174"/>
                  </a:lnTo>
                  <a:lnTo>
                    <a:pt x="258120" y="71148"/>
                  </a:lnTo>
                  <a:lnTo>
                    <a:pt x="220600" y="95339"/>
                  </a:lnTo>
                  <a:lnTo>
                    <a:pt x="185378" y="122563"/>
                  </a:lnTo>
                  <a:lnTo>
                    <a:pt x="152638" y="152638"/>
                  </a:lnTo>
                  <a:lnTo>
                    <a:pt x="122563" y="185378"/>
                  </a:lnTo>
                  <a:lnTo>
                    <a:pt x="95339" y="220600"/>
                  </a:lnTo>
                  <a:lnTo>
                    <a:pt x="71148" y="258120"/>
                  </a:lnTo>
                  <a:lnTo>
                    <a:pt x="50174" y="297754"/>
                  </a:lnTo>
                  <a:lnTo>
                    <a:pt x="32601" y="339319"/>
                  </a:lnTo>
                  <a:lnTo>
                    <a:pt x="18614" y="382631"/>
                  </a:lnTo>
                  <a:lnTo>
                    <a:pt x="8395" y="427506"/>
                  </a:lnTo>
                  <a:lnTo>
                    <a:pt x="2129" y="473759"/>
                  </a:lnTo>
                  <a:lnTo>
                    <a:pt x="0" y="521208"/>
                  </a:lnTo>
                  <a:lnTo>
                    <a:pt x="0" y="2606040"/>
                  </a:lnTo>
                  <a:lnTo>
                    <a:pt x="2129" y="2653488"/>
                  </a:lnTo>
                  <a:lnTo>
                    <a:pt x="8395" y="2699741"/>
                  </a:lnTo>
                  <a:lnTo>
                    <a:pt x="18614" y="2744616"/>
                  </a:lnTo>
                  <a:lnTo>
                    <a:pt x="32601" y="2787928"/>
                  </a:lnTo>
                  <a:lnTo>
                    <a:pt x="50174" y="2829493"/>
                  </a:lnTo>
                  <a:lnTo>
                    <a:pt x="71148" y="2869127"/>
                  </a:lnTo>
                  <a:lnTo>
                    <a:pt x="95339" y="2906647"/>
                  </a:lnTo>
                  <a:lnTo>
                    <a:pt x="122563" y="2941869"/>
                  </a:lnTo>
                  <a:lnTo>
                    <a:pt x="152638" y="2974609"/>
                  </a:lnTo>
                  <a:lnTo>
                    <a:pt x="185378" y="3004684"/>
                  </a:lnTo>
                  <a:lnTo>
                    <a:pt x="220600" y="3031908"/>
                  </a:lnTo>
                  <a:lnTo>
                    <a:pt x="258120" y="3056099"/>
                  </a:lnTo>
                  <a:lnTo>
                    <a:pt x="297754" y="3077073"/>
                  </a:lnTo>
                  <a:lnTo>
                    <a:pt x="339319" y="3094646"/>
                  </a:lnTo>
                  <a:lnTo>
                    <a:pt x="382631" y="3108633"/>
                  </a:lnTo>
                  <a:lnTo>
                    <a:pt x="427506" y="3118852"/>
                  </a:lnTo>
                  <a:lnTo>
                    <a:pt x="473759" y="3125118"/>
                  </a:lnTo>
                  <a:lnTo>
                    <a:pt x="521207" y="3127248"/>
                  </a:lnTo>
                  <a:lnTo>
                    <a:pt x="3784092" y="3127248"/>
                  </a:lnTo>
                  <a:lnTo>
                    <a:pt x="3831540" y="3125118"/>
                  </a:lnTo>
                  <a:lnTo>
                    <a:pt x="3877793" y="3118852"/>
                  </a:lnTo>
                  <a:lnTo>
                    <a:pt x="3922668" y="3108633"/>
                  </a:lnTo>
                  <a:lnTo>
                    <a:pt x="3965980" y="3094646"/>
                  </a:lnTo>
                  <a:lnTo>
                    <a:pt x="4007545" y="3077073"/>
                  </a:lnTo>
                  <a:lnTo>
                    <a:pt x="4047179" y="3056099"/>
                  </a:lnTo>
                  <a:lnTo>
                    <a:pt x="4084699" y="3031908"/>
                  </a:lnTo>
                  <a:lnTo>
                    <a:pt x="4119921" y="3004684"/>
                  </a:lnTo>
                  <a:lnTo>
                    <a:pt x="4152661" y="2974609"/>
                  </a:lnTo>
                  <a:lnTo>
                    <a:pt x="4182736" y="2941869"/>
                  </a:lnTo>
                  <a:lnTo>
                    <a:pt x="4209960" y="2906647"/>
                  </a:lnTo>
                  <a:lnTo>
                    <a:pt x="4234151" y="2869127"/>
                  </a:lnTo>
                  <a:lnTo>
                    <a:pt x="4255125" y="2829493"/>
                  </a:lnTo>
                  <a:lnTo>
                    <a:pt x="4272698" y="2787928"/>
                  </a:lnTo>
                  <a:lnTo>
                    <a:pt x="4286685" y="2744616"/>
                  </a:lnTo>
                  <a:lnTo>
                    <a:pt x="4296904" y="2699741"/>
                  </a:lnTo>
                  <a:lnTo>
                    <a:pt x="4303170" y="2653488"/>
                  </a:lnTo>
                  <a:lnTo>
                    <a:pt x="4305300" y="2606040"/>
                  </a:lnTo>
                  <a:lnTo>
                    <a:pt x="4305300" y="521208"/>
                  </a:lnTo>
                  <a:lnTo>
                    <a:pt x="4303170" y="473759"/>
                  </a:lnTo>
                  <a:lnTo>
                    <a:pt x="4296904" y="427506"/>
                  </a:lnTo>
                  <a:lnTo>
                    <a:pt x="4286685" y="382631"/>
                  </a:lnTo>
                  <a:lnTo>
                    <a:pt x="4272698" y="339319"/>
                  </a:lnTo>
                  <a:lnTo>
                    <a:pt x="4255125" y="297754"/>
                  </a:lnTo>
                  <a:lnTo>
                    <a:pt x="4234151" y="258120"/>
                  </a:lnTo>
                  <a:lnTo>
                    <a:pt x="4209960" y="220600"/>
                  </a:lnTo>
                  <a:lnTo>
                    <a:pt x="4182736" y="185378"/>
                  </a:lnTo>
                  <a:lnTo>
                    <a:pt x="4152661" y="152638"/>
                  </a:lnTo>
                  <a:lnTo>
                    <a:pt x="4119921" y="122563"/>
                  </a:lnTo>
                  <a:lnTo>
                    <a:pt x="4084699" y="95339"/>
                  </a:lnTo>
                  <a:lnTo>
                    <a:pt x="4047179" y="71148"/>
                  </a:lnTo>
                  <a:lnTo>
                    <a:pt x="4007545" y="50174"/>
                  </a:lnTo>
                  <a:lnTo>
                    <a:pt x="3965980" y="32601"/>
                  </a:lnTo>
                  <a:lnTo>
                    <a:pt x="3922668" y="18614"/>
                  </a:lnTo>
                  <a:lnTo>
                    <a:pt x="3877793" y="8395"/>
                  </a:lnTo>
                  <a:lnTo>
                    <a:pt x="3831540" y="2129"/>
                  </a:lnTo>
                  <a:lnTo>
                    <a:pt x="378409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42453" y="2262378"/>
              <a:ext cx="4305300" cy="3127375"/>
            </a:xfrm>
            <a:custGeom>
              <a:avLst/>
              <a:gdLst/>
              <a:ahLst/>
              <a:cxnLst/>
              <a:rect l="l" t="t" r="r" b="b"/>
              <a:pathLst>
                <a:path w="4305300" h="3127375">
                  <a:moveTo>
                    <a:pt x="0" y="521208"/>
                  </a:moveTo>
                  <a:lnTo>
                    <a:pt x="2129" y="473759"/>
                  </a:lnTo>
                  <a:lnTo>
                    <a:pt x="8395" y="427506"/>
                  </a:lnTo>
                  <a:lnTo>
                    <a:pt x="18614" y="382631"/>
                  </a:lnTo>
                  <a:lnTo>
                    <a:pt x="32601" y="339319"/>
                  </a:lnTo>
                  <a:lnTo>
                    <a:pt x="50174" y="297754"/>
                  </a:lnTo>
                  <a:lnTo>
                    <a:pt x="71148" y="258120"/>
                  </a:lnTo>
                  <a:lnTo>
                    <a:pt x="95339" y="220600"/>
                  </a:lnTo>
                  <a:lnTo>
                    <a:pt x="122563" y="185378"/>
                  </a:lnTo>
                  <a:lnTo>
                    <a:pt x="152638" y="152638"/>
                  </a:lnTo>
                  <a:lnTo>
                    <a:pt x="185378" y="122563"/>
                  </a:lnTo>
                  <a:lnTo>
                    <a:pt x="220600" y="95339"/>
                  </a:lnTo>
                  <a:lnTo>
                    <a:pt x="258120" y="71148"/>
                  </a:lnTo>
                  <a:lnTo>
                    <a:pt x="297754" y="50174"/>
                  </a:lnTo>
                  <a:lnTo>
                    <a:pt x="339319" y="32601"/>
                  </a:lnTo>
                  <a:lnTo>
                    <a:pt x="382631" y="18614"/>
                  </a:lnTo>
                  <a:lnTo>
                    <a:pt x="427506" y="8395"/>
                  </a:lnTo>
                  <a:lnTo>
                    <a:pt x="473759" y="2129"/>
                  </a:lnTo>
                  <a:lnTo>
                    <a:pt x="521207" y="0"/>
                  </a:lnTo>
                  <a:lnTo>
                    <a:pt x="3784092" y="0"/>
                  </a:lnTo>
                  <a:lnTo>
                    <a:pt x="3831540" y="2129"/>
                  </a:lnTo>
                  <a:lnTo>
                    <a:pt x="3877793" y="8395"/>
                  </a:lnTo>
                  <a:lnTo>
                    <a:pt x="3922668" y="18614"/>
                  </a:lnTo>
                  <a:lnTo>
                    <a:pt x="3965980" y="32601"/>
                  </a:lnTo>
                  <a:lnTo>
                    <a:pt x="4007545" y="50174"/>
                  </a:lnTo>
                  <a:lnTo>
                    <a:pt x="4047179" y="71148"/>
                  </a:lnTo>
                  <a:lnTo>
                    <a:pt x="4084699" y="95339"/>
                  </a:lnTo>
                  <a:lnTo>
                    <a:pt x="4119921" y="122563"/>
                  </a:lnTo>
                  <a:lnTo>
                    <a:pt x="4152661" y="152638"/>
                  </a:lnTo>
                  <a:lnTo>
                    <a:pt x="4182736" y="185378"/>
                  </a:lnTo>
                  <a:lnTo>
                    <a:pt x="4209960" y="220600"/>
                  </a:lnTo>
                  <a:lnTo>
                    <a:pt x="4234151" y="258120"/>
                  </a:lnTo>
                  <a:lnTo>
                    <a:pt x="4255125" y="297754"/>
                  </a:lnTo>
                  <a:lnTo>
                    <a:pt x="4272698" y="339319"/>
                  </a:lnTo>
                  <a:lnTo>
                    <a:pt x="4286685" y="382631"/>
                  </a:lnTo>
                  <a:lnTo>
                    <a:pt x="4296904" y="427506"/>
                  </a:lnTo>
                  <a:lnTo>
                    <a:pt x="4303170" y="473759"/>
                  </a:lnTo>
                  <a:lnTo>
                    <a:pt x="4305300" y="521208"/>
                  </a:lnTo>
                  <a:lnTo>
                    <a:pt x="4305300" y="2606040"/>
                  </a:lnTo>
                  <a:lnTo>
                    <a:pt x="4303170" y="2653488"/>
                  </a:lnTo>
                  <a:lnTo>
                    <a:pt x="4296904" y="2699741"/>
                  </a:lnTo>
                  <a:lnTo>
                    <a:pt x="4286685" y="2744616"/>
                  </a:lnTo>
                  <a:lnTo>
                    <a:pt x="4272698" y="2787928"/>
                  </a:lnTo>
                  <a:lnTo>
                    <a:pt x="4255125" y="2829493"/>
                  </a:lnTo>
                  <a:lnTo>
                    <a:pt x="4234151" y="2869127"/>
                  </a:lnTo>
                  <a:lnTo>
                    <a:pt x="4209960" y="2906647"/>
                  </a:lnTo>
                  <a:lnTo>
                    <a:pt x="4182736" y="2941869"/>
                  </a:lnTo>
                  <a:lnTo>
                    <a:pt x="4152661" y="2974609"/>
                  </a:lnTo>
                  <a:lnTo>
                    <a:pt x="4119921" y="3004684"/>
                  </a:lnTo>
                  <a:lnTo>
                    <a:pt x="4084699" y="3031908"/>
                  </a:lnTo>
                  <a:lnTo>
                    <a:pt x="4047179" y="3056099"/>
                  </a:lnTo>
                  <a:lnTo>
                    <a:pt x="4007545" y="3077073"/>
                  </a:lnTo>
                  <a:lnTo>
                    <a:pt x="3965980" y="3094646"/>
                  </a:lnTo>
                  <a:lnTo>
                    <a:pt x="3922668" y="3108633"/>
                  </a:lnTo>
                  <a:lnTo>
                    <a:pt x="3877793" y="3118852"/>
                  </a:lnTo>
                  <a:lnTo>
                    <a:pt x="3831540" y="3125118"/>
                  </a:lnTo>
                  <a:lnTo>
                    <a:pt x="3784092" y="3127248"/>
                  </a:lnTo>
                  <a:lnTo>
                    <a:pt x="521207" y="3127248"/>
                  </a:lnTo>
                  <a:lnTo>
                    <a:pt x="473759" y="3125118"/>
                  </a:lnTo>
                  <a:lnTo>
                    <a:pt x="427506" y="3118852"/>
                  </a:lnTo>
                  <a:lnTo>
                    <a:pt x="382631" y="3108633"/>
                  </a:lnTo>
                  <a:lnTo>
                    <a:pt x="339319" y="3094646"/>
                  </a:lnTo>
                  <a:lnTo>
                    <a:pt x="297754" y="3077073"/>
                  </a:lnTo>
                  <a:lnTo>
                    <a:pt x="258120" y="3056099"/>
                  </a:lnTo>
                  <a:lnTo>
                    <a:pt x="220600" y="3031908"/>
                  </a:lnTo>
                  <a:lnTo>
                    <a:pt x="185378" y="3004684"/>
                  </a:lnTo>
                  <a:lnTo>
                    <a:pt x="152638" y="2974609"/>
                  </a:lnTo>
                  <a:lnTo>
                    <a:pt x="122563" y="2941869"/>
                  </a:lnTo>
                  <a:lnTo>
                    <a:pt x="95339" y="2906647"/>
                  </a:lnTo>
                  <a:lnTo>
                    <a:pt x="71148" y="2869127"/>
                  </a:lnTo>
                  <a:lnTo>
                    <a:pt x="50174" y="2829493"/>
                  </a:lnTo>
                  <a:lnTo>
                    <a:pt x="32601" y="2787928"/>
                  </a:lnTo>
                  <a:lnTo>
                    <a:pt x="18614" y="2744616"/>
                  </a:lnTo>
                  <a:lnTo>
                    <a:pt x="8395" y="2699741"/>
                  </a:lnTo>
                  <a:lnTo>
                    <a:pt x="2129" y="2653488"/>
                  </a:lnTo>
                  <a:lnTo>
                    <a:pt x="0" y="2606040"/>
                  </a:lnTo>
                  <a:lnTo>
                    <a:pt x="0" y="521208"/>
                  </a:lnTo>
                  <a:close/>
                </a:path>
              </a:pathLst>
            </a:custGeom>
            <a:ln w="10667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73720" y="2582672"/>
            <a:ext cx="34728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Config1=</a:t>
            </a:r>
            <a:r>
              <a:rPr dirty="0" sz="16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{“learning_rate”: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0.2,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“num_layers”:</a:t>
            </a:r>
            <a:r>
              <a:rPr dirty="0" sz="16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r>
              <a:rPr dirty="0" sz="16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…}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3720" y="3314446"/>
            <a:ext cx="34728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Config2=</a:t>
            </a:r>
            <a:r>
              <a:rPr dirty="0" sz="16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{“learning_rate”: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0.5,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“num_layers”:</a:t>
            </a:r>
            <a:r>
              <a:rPr dirty="0" sz="16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r>
              <a:rPr dirty="0" sz="16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…}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3720" y="4045965"/>
            <a:ext cx="34728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Config3=</a:t>
            </a:r>
            <a:r>
              <a:rPr dirty="0" sz="16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{“learning_rate”: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0.9,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“num_layers”:</a:t>
            </a:r>
            <a:r>
              <a:rPr dirty="0" sz="16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8,</a:t>
            </a:r>
            <a:r>
              <a:rPr dirty="0" sz="16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onsolas"/>
                <a:cs typeface="Consolas"/>
              </a:rPr>
              <a:t>…}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73720" y="4777866"/>
            <a:ext cx="137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0234" y="3000120"/>
            <a:ext cx="1014857" cy="2482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6425" y="3304921"/>
            <a:ext cx="1060323" cy="2482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691" y="1726438"/>
            <a:ext cx="4046753" cy="251078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261609" y="3787902"/>
            <a:ext cx="2001520" cy="76200"/>
          </a:xfrm>
          <a:custGeom>
            <a:avLst/>
            <a:gdLst/>
            <a:ahLst/>
            <a:cxnLst/>
            <a:rect l="l" t="t" r="r" b="b"/>
            <a:pathLst>
              <a:path w="2001520" h="76200">
                <a:moveTo>
                  <a:pt x="1981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9812" y="48006"/>
                </a:lnTo>
                <a:lnTo>
                  <a:pt x="19812" y="28193"/>
                </a:lnTo>
                <a:close/>
              </a:path>
              <a:path w="2001520" h="76200">
                <a:moveTo>
                  <a:pt x="59436" y="28193"/>
                </a:moveTo>
                <a:lnTo>
                  <a:pt x="39624" y="28193"/>
                </a:lnTo>
                <a:lnTo>
                  <a:pt x="39624" y="48006"/>
                </a:lnTo>
                <a:lnTo>
                  <a:pt x="59436" y="48006"/>
                </a:lnTo>
                <a:lnTo>
                  <a:pt x="59436" y="28193"/>
                </a:lnTo>
                <a:close/>
              </a:path>
              <a:path w="2001520" h="76200">
                <a:moveTo>
                  <a:pt x="99060" y="28193"/>
                </a:moveTo>
                <a:lnTo>
                  <a:pt x="79248" y="28193"/>
                </a:lnTo>
                <a:lnTo>
                  <a:pt x="79248" y="48006"/>
                </a:lnTo>
                <a:lnTo>
                  <a:pt x="99060" y="48006"/>
                </a:lnTo>
                <a:lnTo>
                  <a:pt x="99060" y="28193"/>
                </a:lnTo>
                <a:close/>
              </a:path>
              <a:path w="2001520" h="76200">
                <a:moveTo>
                  <a:pt x="138684" y="28193"/>
                </a:moveTo>
                <a:lnTo>
                  <a:pt x="118872" y="28193"/>
                </a:lnTo>
                <a:lnTo>
                  <a:pt x="118872" y="48006"/>
                </a:lnTo>
                <a:lnTo>
                  <a:pt x="138684" y="48006"/>
                </a:lnTo>
                <a:lnTo>
                  <a:pt x="138684" y="28193"/>
                </a:lnTo>
                <a:close/>
              </a:path>
              <a:path w="2001520" h="76200">
                <a:moveTo>
                  <a:pt x="178307" y="28193"/>
                </a:moveTo>
                <a:lnTo>
                  <a:pt x="158495" y="28193"/>
                </a:lnTo>
                <a:lnTo>
                  <a:pt x="158495" y="48006"/>
                </a:lnTo>
                <a:lnTo>
                  <a:pt x="178307" y="48006"/>
                </a:lnTo>
                <a:lnTo>
                  <a:pt x="178307" y="28193"/>
                </a:lnTo>
                <a:close/>
              </a:path>
              <a:path w="2001520" h="76200">
                <a:moveTo>
                  <a:pt x="217931" y="28193"/>
                </a:moveTo>
                <a:lnTo>
                  <a:pt x="198119" y="28193"/>
                </a:lnTo>
                <a:lnTo>
                  <a:pt x="198119" y="48006"/>
                </a:lnTo>
                <a:lnTo>
                  <a:pt x="217931" y="48006"/>
                </a:lnTo>
                <a:lnTo>
                  <a:pt x="217931" y="28193"/>
                </a:lnTo>
                <a:close/>
              </a:path>
              <a:path w="2001520" h="76200">
                <a:moveTo>
                  <a:pt x="257555" y="28193"/>
                </a:moveTo>
                <a:lnTo>
                  <a:pt x="237743" y="28193"/>
                </a:lnTo>
                <a:lnTo>
                  <a:pt x="237743" y="48006"/>
                </a:lnTo>
                <a:lnTo>
                  <a:pt x="257555" y="48006"/>
                </a:lnTo>
                <a:lnTo>
                  <a:pt x="257555" y="28193"/>
                </a:lnTo>
                <a:close/>
              </a:path>
              <a:path w="2001520" h="76200">
                <a:moveTo>
                  <a:pt x="297179" y="28193"/>
                </a:moveTo>
                <a:lnTo>
                  <a:pt x="277367" y="28193"/>
                </a:lnTo>
                <a:lnTo>
                  <a:pt x="277367" y="48006"/>
                </a:lnTo>
                <a:lnTo>
                  <a:pt x="297179" y="48006"/>
                </a:lnTo>
                <a:lnTo>
                  <a:pt x="297179" y="28193"/>
                </a:lnTo>
                <a:close/>
              </a:path>
              <a:path w="2001520" h="76200">
                <a:moveTo>
                  <a:pt x="336803" y="28193"/>
                </a:moveTo>
                <a:lnTo>
                  <a:pt x="316991" y="28193"/>
                </a:lnTo>
                <a:lnTo>
                  <a:pt x="316991" y="48006"/>
                </a:lnTo>
                <a:lnTo>
                  <a:pt x="336803" y="48006"/>
                </a:lnTo>
                <a:lnTo>
                  <a:pt x="336803" y="28193"/>
                </a:lnTo>
                <a:close/>
              </a:path>
              <a:path w="2001520" h="76200">
                <a:moveTo>
                  <a:pt x="376427" y="28193"/>
                </a:moveTo>
                <a:lnTo>
                  <a:pt x="356615" y="28193"/>
                </a:lnTo>
                <a:lnTo>
                  <a:pt x="356615" y="48006"/>
                </a:lnTo>
                <a:lnTo>
                  <a:pt x="376427" y="48006"/>
                </a:lnTo>
                <a:lnTo>
                  <a:pt x="376427" y="28193"/>
                </a:lnTo>
                <a:close/>
              </a:path>
              <a:path w="2001520" h="76200">
                <a:moveTo>
                  <a:pt x="416051" y="28193"/>
                </a:moveTo>
                <a:lnTo>
                  <a:pt x="396239" y="28193"/>
                </a:lnTo>
                <a:lnTo>
                  <a:pt x="396239" y="48006"/>
                </a:lnTo>
                <a:lnTo>
                  <a:pt x="416051" y="48006"/>
                </a:lnTo>
                <a:lnTo>
                  <a:pt x="416051" y="28193"/>
                </a:lnTo>
                <a:close/>
              </a:path>
              <a:path w="2001520" h="76200">
                <a:moveTo>
                  <a:pt x="455675" y="28193"/>
                </a:moveTo>
                <a:lnTo>
                  <a:pt x="435863" y="28193"/>
                </a:lnTo>
                <a:lnTo>
                  <a:pt x="435863" y="48006"/>
                </a:lnTo>
                <a:lnTo>
                  <a:pt x="455675" y="48006"/>
                </a:lnTo>
                <a:lnTo>
                  <a:pt x="455675" y="28193"/>
                </a:lnTo>
                <a:close/>
              </a:path>
              <a:path w="2001520" h="76200">
                <a:moveTo>
                  <a:pt x="495300" y="28193"/>
                </a:moveTo>
                <a:lnTo>
                  <a:pt x="475488" y="28193"/>
                </a:lnTo>
                <a:lnTo>
                  <a:pt x="475488" y="48006"/>
                </a:lnTo>
                <a:lnTo>
                  <a:pt x="495300" y="48006"/>
                </a:lnTo>
                <a:lnTo>
                  <a:pt x="495300" y="28193"/>
                </a:lnTo>
                <a:close/>
              </a:path>
              <a:path w="2001520" h="76200">
                <a:moveTo>
                  <a:pt x="534924" y="28193"/>
                </a:moveTo>
                <a:lnTo>
                  <a:pt x="515112" y="28193"/>
                </a:lnTo>
                <a:lnTo>
                  <a:pt x="515112" y="48006"/>
                </a:lnTo>
                <a:lnTo>
                  <a:pt x="534924" y="48006"/>
                </a:lnTo>
                <a:lnTo>
                  <a:pt x="534924" y="28193"/>
                </a:lnTo>
                <a:close/>
              </a:path>
              <a:path w="2001520" h="76200">
                <a:moveTo>
                  <a:pt x="574548" y="28193"/>
                </a:moveTo>
                <a:lnTo>
                  <a:pt x="554736" y="28193"/>
                </a:lnTo>
                <a:lnTo>
                  <a:pt x="554736" y="48006"/>
                </a:lnTo>
                <a:lnTo>
                  <a:pt x="574548" y="48006"/>
                </a:lnTo>
                <a:lnTo>
                  <a:pt x="574548" y="28193"/>
                </a:lnTo>
                <a:close/>
              </a:path>
              <a:path w="2001520" h="76200">
                <a:moveTo>
                  <a:pt x="614172" y="28193"/>
                </a:moveTo>
                <a:lnTo>
                  <a:pt x="594360" y="28193"/>
                </a:lnTo>
                <a:lnTo>
                  <a:pt x="594360" y="48006"/>
                </a:lnTo>
                <a:lnTo>
                  <a:pt x="614172" y="48006"/>
                </a:lnTo>
                <a:lnTo>
                  <a:pt x="614172" y="28193"/>
                </a:lnTo>
                <a:close/>
              </a:path>
              <a:path w="2001520" h="76200">
                <a:moveTo>
                  <a:pt x="653795" y="28193"/>
                </a:moveTo>
                <a:lnTo>
                  <a:pt x="633984" y="28193"/>
                </a:lnTo>
                <a:lnTo>
                  <a:pt x="633984" y="48006"/>
                </a:lnTo>
                <a:lnTo>
                  <a:pt x="653795" y="48006"/>
                </a:lnTo>
                <a:lnTo>
                  <a:pt x="653795" y="28193"/>
                </a:lnTo>
                <a:close/>
              </a:path>
              <a:path w="2001520" h="76200">
                <a:moveTo>
                  <a:pt x="693419" y="28193"/>
                </a:moveTo>
                <a:lnTo>
                  <a:pt x="673607" y="28193"/>
                </a:lnTo>
                <a:lnTo>
                  <a:pt x="673607" y="48006"/>
                </a:lnTo>
                <a:lnTo>
                  <a:pt x="693419" y="48006"/>
                </a:lnTo>
                <a:lnTo>
                  <a:pt x="693419" y="28193"/>
                </a:lnTo>
                <a:close/>
              </a:path>
              <a:path w="2001520" h="76200">
                <a:moveTo>
                  <a:pt x="733043" y="28193"/>
                </a:moveTo>
                <a:lnTo>
                  <a:pt x="713231" y="28193"/>
                </a:lnTo>
                <a:lnTo>
                  <a:pt x="713231" y="48006"/>
                </a:lnTo>
                <a:lnTo>
                  <a:pt x="733043" y="48006"/>
                </a:lnTo>
                <a:lnTo>
                  <a:pt x="733043" y="28193"/>
                </a:lnTo>
                <a:close/>
              </a:path>
              <a:path w="2001520" h="76200">
                <a:moveTo>
                  <a:pt x="772667" y="28193"/>
                </a:moveTo>
                <a:lnTo>
                  <a:pt x="752855" y="28193"/>
                </a:lnTo>
                <a:lnTo>
                  <a:pt x="752855" y="48006"/>
                </a:lnTo>
                <a:lnTo>
                  <a:pt x="772667" y="48006"/>
                </a:lnTo>
                <a:lnTo>
                  <a:pt x="772667" y="28193"/>
                </a:lnTo>
                <a:close/>
              </a:path>
              <a:path w="2001520" h="76200">
                <a:moveTo>
                  <a:pt x="812291" y="28193"/>
                </a:moveTo>
                <a:lnTo>
                  <a:pt x="792479" y="28193"/>
                </a:lnTo>
                <a:lnTo>
                  <a:pt x="792479" y="48006"/>
                </a:lnTo>
                <a:lnTo>
                  <a:pt x="812291" y="48006"/>
                </a:lnTo>
                <a:lnTo>
                  <a:pt x="812291" y="28193"/>
                </a:lnTo>
                <a:close/>
              </a:path>
              <a:path w="2001520" h="76200">
                <a:moveTo>
                  <a:pt x="851915" y="28193"/>
                </a:moveTo>
                <a:lnTo>
                  <a:pt x="832103" y="28193"/>
                </a:lnTo>
                <a:lnTo>
                  <a:pt x="832103" y="48006"/>
                </a:lnTo>
                <a:lnTo>
                  <a:pt x="851915" y="48006"/>
                </a:lnTo>
                <a:lnTo>
                  <a:pt x="851915" y="28193"/>
                </a:lnTo>
                <a:close/>
              </a:path>
              <a:path w="2001520" h="76200">
                <a:moveTo>
                  <a:pt x="891539" y="28193"/>
                </a:moveTo>
                <a:lnTo>
                  <a:pt x="871727" y="28193"/>
                </a:lnTo>
                <a:lnTo>
                  <a:pt x="871727" y="48006"/>
                </a:lnTo>
                <a:lnTo>
                  <a:pt x="891539" y="48006"/>
                </a:lnTo>
                <a:lnTo>
                  <a:pt x="891539" y="28193"/>
                </a:lnTo>
                <a:close/>
              </a:path>
              <a:path w="2001520" h="76200">
                <a:moveTo>
                  <a:pt x="931163" y="28193"/>
                </a:moveTo>
                <a:lnTo>
                  <a:pt x="911351" y="28193"/>
                </a:lnTo>
                <a:lnTo>
                  <a:pt x="911351" y="48006"/>
                </a:lnTo>
                <a:lnTo>
                  <a:pt x="931163" y="48006"/>
                </a:lnTo>
                <a:lnTo>
                  <a:pt x="931163" y="28193"/>
                </a:lnTo>
                <a:close/>
              </a:path>
              <a:path w="2001520" h="76200">
                <a:moveTo>
                  <a:pt x="970788" y="28193"/>
                </a:moveTo>
                <a:lnTo>
                  <a:pt x="950976" y="28193"/>
                </a:lnTo>
                <a:lnTo>
                  <a:pt x="950976" y="48006"/>
                </a:lnTo>
                <a:lnTo>
                  <a:pt x="970788" y="48006"/>
                </a:lnTo>
                <a:lnTo>
                  <a:pt x="970788" y="28193"/>
                </a:lnTo>
                <a:close/>
              </a:path>
              <a:path w="2001520" h="76200">
                <a:moveTo>
                  <a:pt x="1010412" y="28193"/>
                </a:moveTo>
                <a:lnTo>
                  <a:pt x="990600" y="28193"/>
                </a:lnTo>
                <a:lnTo>
                  <a:pt x="990600" y="48006"/>
                </a:lnTo>
                <a:lnTo>
                  <a:pt x="1010412" y="48006"/>
                </a:lnTo>
                <a:lnTo>
                  <a:pt x="1010412" y="28193"/>
                </a:lnTo>
                <a:close/>
              </a:path>
              <a:path w="2001520" h="76200">
                <a:moveTo>
                  <a:pt x="1050036" y="28193"/>
                </a:moveTo>
                <a:lnTo>
                  <a:pt x="1030224" y="28193"/>
                </a:lnTo>
                <a:lnTo>
                  <a:pt x="1030224" y="48006"/>
                </a:lnTo>
                <a:lnTo>
                  <a:pt x="1050036" y="48006"/>
                </a:lnTo>
                <a:lnTo>
                  <a:pt x="1050036" y="28193"/>
                </a:lnTo>
                <a:close/>
              </a:path>
              <a:path w="2001520" h="76200">
                <a:moveTo>
                  <a:pt x="1089660" y="28193"/>
                </a:moveTo>
                <a:lnTo>
                  <a:pt x="1069848" y="28193"/>
                </a:lnTo>
                <a:lnTo>
                  <a:pt x="1069848" y="48006"/>
                </a:lnTo>
                <a:lnTo>
                  <a:pt x="1089660" y="48006"/>
                </a:lnTo>
                <a:lnTo>
                  <a:pt x="1089660" y="28193"/>
                </a:lnTo>
                <a:close/>
              </a:path>
              <a:path w="2001520" h="76200">
                <a:moveTo>
                  <a:pt x="1129284" y="28193"/>
                </a:moveTo>
                <a:lnTo>
                  <a:pt x="1109472" y="28193"/>
                </a:lnTo>
                <a:lnTo>
                  <a:pt x="1109472" y="48006"/>
                </a:lnTo>
                <a:lnTo>
                  <a:pt x="1129284" y="48006"/>
                </a:lnTo>
                <a:lnTo>
                  <a:pt x="1129284" y="28193"/>
                </a:lnTo>
                <a:close/>
              </a:path>
              <a:path w="2001520" h="76200">
                <a:moveTo>
                  <a:pt x="1168907" y="28193"/>
                </a:moveTo>
                <a:lnTo>
                  <a:pt x="1149095" y="28193"/>
                </a:lnTo>
                <a:lnTo>
                  <a:pt x="1149095" y="48006"/>
                </a:lnTo>
                <a:lnTo>
                  <a:pt x="1168907" y="48006"/>
                </a:lnTo>
                <a:lnTo>
                  <a:pt x="1168907" y="28193"/>
                </a:lnTo>
                <a:close/>
              </a:path>
              <a:path w="2001520" h="76200">
                <a:moveTo>
                  <a:pt x="1208531" y="28193"/>
                </a:moveTo>
                <a:lnTo>
                  <a:pt x="1188719" y="28193"/>
                </a:lnTo>
                <a:lnTo>
                  <a:pt x="1188719" y="48006"/>
                </a:lnTo>
                <a:lnTo>
                  <a:pt x="1208531" y="48006"/>
                </a:lnTo>
                <a:lnTo>
                  <a:pt x="1208531" y="28193"/>
                </a:lnTo>
                <a:close/>
              </a:path>
              <a:path w="2001520" h="76200">
                <a:moveTo>
                  <a:pt x="1248156" y="28193"/>
                </a:moveTo>
                <a:lnTo>
                  <a:pt x="1228343" y="28193"/>
                </a:lnTo>
                <a:lnTo>
                  <a:pt x="1228343" y="48006"/>
                </a:lnTo>
                <a:lnTo>
                  <a:pt x="1248156" y="48006"/>
                </a:lnTo>
                <a:lnTo>
                  <a:pt x="1248156" y="28193"/>
                </a:lnTo>
                <a:close/>
              </a:path>
              <a:path w="2001520" h="76200">
                <a:moveTo>
                  <a:pt x="1287780" y="28193"/>
                </a:moveTo>
                <a:lnTo>
                  <a:pt x="1267967" y="28193"/>
                </a:lnTo>
                <a:lnTo>
                  <a:pt x="1267967" y="48006"/>
                </a:lnTo>
                <a:lnTo>
                  <a:pt x="1287780" y="48006"/>
                </a:lnTo>
                <a:lnTo>
                  <a:pt x="1287780" y="28193"/>
                </a:lnTo>
                <a:close/>
              </a:path>
              <a:path w="2001520" h="76200">
                <a:moveTo>
                  <a:pt x="1327404" y="28193"/>
                </a:moveTo>
                <a:lnTo>
                  <a:pt x="1307591" y="28193"/>
                </a:lnTo>
                <a:lnTo>
                  <a:pt x="1307591" y="48006"/>
                </a:lnTo>
                <a:lnTo>
                  <a:pt x="1327404" y="48006"/>
                </a:lnTo>
                <a:lnTo>
                  <a:pt x="1327404" y="28193"/>
                </a:lnTo>
                <a:close/>
              </a:path>
              <a:path w="2001520" h="76200">
                <a:moveTo>
                  <a:pt x="1367028" y="28193"/>
                </a:moveTo>
                <a:lnTo>
                  <a:pt x="1347215" y="28193"/>
                </a:lnTo>
                <a:lnTo>
                  <a:pt x="1347215" y="48006"/>
                </a:lnTo>
                <a:lnTo>
                  <a:pt x="1367028" y="48006"/>
                </a:lnTo>
                <a:lnTo>
                  <a:pt x="1367028" y="28193"/>
                </a:lnTo>
                <a:close/>
              </a:path>
              <a:path w="2001520" h="76200">
                <a:moveTo>
                  <a:pt x="1406651" y="28193"/>
                </a:moveTo>
                <a:lnTo>
                  <a:pt x="1386839" y="28193"/>
                </a:lnTo>
                <a:lnTo>
                  <a:pt x="1386839" y="48006"/>
                </a:lnTo>
                <a:lnTo>
                  <a:pt x="1406651" y="48006"/>
                </a:lnTo>
                <a:lnTo>
                  <a:pt x="1406651" y="28193"/>
                </a:lnTo>
                <a:close/>
              </a:path>
              <a:path w="2001520" h="76200">
                <a:moveTo>
                  <a:pt x="1446275" y="28193"/>
                </a:moveTo>
                <a:lnTo>
                  <a:pt x="1426464" y="28193"/>
                </a:lnTo>
                <a:lnTo>
                  <a:pt x="1426464" y="48006"/>
                </a:lnTo>
                <a:lnTo>
                  <a:pt x="1446275" y="48006"/>
                </a:lnTo>
                <a:lnTo>
                  <a:pt x="1446275" y="28193"/>
                </a:lnTo>
                <a:close/>
              </a:path>
              <a:path w="2001520" h="76200">
                <a:moveTo>
                  <a:pt x="1485899" y="28193"/>
                </a:moveTo>
                <a:lnTo>
                  <a:pt x="1466088" y="28193"/>
                </a:lnTo>
                <a:lnTo>
                  <a:pt x="1466088" y="48006"/>
                </a:lnTo>
                <a:lnTo>
                  <a:pt x="1485899" y="48006"/>
                </a:lnTo>
                <a:lnTo>
                  <a:pt x="1485899" y="28193"/>
                </a:lnTo>
                <a:close/>
              </a:path>
              <a:path w="2001520" h="76200">
                <a:moveTo>
                  <a:pt x="1525523" y="28193"/>
                </a:moveTo>
                <a:lnTo>
                  <a:pt x="1505712" y="28193"/>
                </a:lnTo>
                <a:lnTo>
                  <a:pt x="1505712" y="48006"/>
                </a:lnTo>
                <a:lnTo>
                  <a:pt x="1525523" y="48006"/>
                </a:lnTo>
                <a:lnTo>
                  <a:pt x="1525523" y="28193"/>
                </a:lnTo>
                <a:close/>
              </a:path>
              <a:path w="2001520" h="76200">
                <a:moveTo>
                  <a:pt x="1565147" y="28193"/>
                </a:moveTo>
                <a:lnTo>
                  <a:pt x="1545336" y="28193"/>
                </a:lnTo>
                <a:lnTo>
                  <a:pt x="1545336" y="48006"/>
                </a:lnTo>
                <a:lnTo>
                  <a:pt x="1565147" y="48006"/>
                </a:lnTo>
                <a:lnTo>
                  <a:pt x="1565147" y="28193"/>
                </a:lnTo>
                <a:close/>
              </a:path>
              <a:path w="2001520" h="76200">
                <a:moveTo>
                  <a:pt x="1604771" y="28193"/>
                </a:moveTo>
                <a:lnTo>
                  <a:pt x="1584960" y="28193"/>
                </a:lnTo>
                <a:lnTo>
                  <a:pt x="1584960" y="48006"/>
                </a:lnTo>
                <a:lnTo>
                  <a:pt x="1604771" y="48006"/>
                </a:lnTo>
                <a:lnTo>
                  <a:pt x="1604771" y="28193"/>
                </a:lnTo>
                <a:close/>
              </a:path>
              <a:path w="2001520" h="76200">
                <a:moveTo>
                  <a:pt x="1644395" y="28193"/>
                </a:moveTo>
                <a:lnTo>
                  <a:pt x="1624584" y="28193"/>
                </a:lnTo>
                <a:lnTo>
                  <a:pt x="1624584" y="48006"/>
                </a:lnTo>
                <a:lnTo>
                  <a:pt x="1644395" y="48006"/>
                </a:lnTo>
                <a:lnTo>
                  <a:pt x="1644395" y="28193"/>
                </a:lnTo>
                <a:close/>
              </a:path>
              <a:path w="2001520" h="76200">
                <a:moveTo>
                  <a:pt x="1684019" y="28193"/>
                </a:moveTo>
                <a:lnTo>
                  <a:pt x="1664208" y="28193"/>
                </a:lnTo>
                <a:lnTo>
                  <a:pt x="1664208" y="48006"/>
                </a:lnTo>
                <a:lnTo>
                  <a:pt x="1684019" y="48006"/>
                </a:lnTo>
                <a:lnTo>
                  <a:pt x="1684019" y="28193"/>
                </a:lnTo>
                <a:close/>
              </a:path>
              <a:path w="2001520" h="76200">
                <a:moveTo>
                  <a:pt x="1723643" y="28193"/>
                </a:moveTo>
                <a:lnTo>
                  <a:pt x="1703832" y="28193"/>
                </a:lnTo>
                <a:lnTo>
                  <a:pt x="1703832" y="48006"/>
                </a:lnTo>
                <a:lnTo>
                  <a:pt x="1723643" y="48006"/>
                </a:lnTo>
                <a:lnTo>
                  <a:pt x="1723643" y="28193"/>
                </a:lnTo>
                <a:close/>
              </a:path>
              <a:path w="2001520" h="76200">
                <a:moveTo>
                  <a:pt x="1763267" y="28193"/>
                </a:moveTo>
                <a:lnTo>
                  <a:pt x="1743456" y="28193"/>
                </a:lnTo>
                <a:lnTo>
                  <a:pt x="1743456" y="48006"/>
                </a:lnTo>
                <a:lnTo>
                  <a:pt x="1763267" y="48006"/>
                </a:lnTo>
                <a:lnTo>
                  <a:pt x="1763267" y="28193"/>
                </a:lnTo>
                <a:close/>
              </a:path>
              <a:path w="2001520" h="76200">
                <a:moveTo>
                  <a:pt x="1802891" y="28193"/>
                </a:moveTo>
                <a:lnTo>
                  <a:pt x="1783080" y="28193"/>
                </a:lnTo>
                <a:lnTo>
                  <a:pt x="1783080" y="48006"/>
                </a:lnTo>
                <a:lnTo>
                  <a:pt x="1802891" y="48006"/>
                </a:lnTo>
                <a:lnTo>
                  <a:pt x="1802891" y="28193"/>
                </a:lnTo>
                <a:close/>
              </a:path>
              <a:path w="2001520" h="76200">
                <a:moveTo>
                  <a:pt x="1842515" y="28193"/>
                </a:moveTo>
                <a:lnTo>
                  <a:pt x="1822704" y="28193"/>
                </a:lnTo>
                <a:lnTo>
                  <a:pt x="1822704" y="48006"/>
                </a:lnTo>
                <a:lnTo>
                  <a:pt x="1842515" y="48006"/>
                </a:lnTo>
                <a:lnTo>
                  <a:pt x="1842515" y="28193"/>
                </a:lnTo>
                <a:close/>
              </a:path>
              <a:path w="2001520" h="76200">
                <a:moveTo>
                  <a:pt x="1882139" y="28193"/>
                </a:moveTo>
                <a:lnTo>
                  <a:pt x="1862328" y="28193"/>
                </a:lnTo>
                <a:lnTo>
                  <a:pt x="1862328" y="48006"/>
                </a:lnTo>
                <a:lnTo>
                  <a:pt x="1882139" y="48006"/>
                </a:lnTo>
                <a:lnTo>
                  <a:pt x="1882139" y="28193"/>
                </a:lnTo>
                <a:close/>
              </a:path>
              <a:path w="2001520" h="76200">
                <a:moveTo>
                  <a:pt x="1921764" y="28193"/>
                </a:moveTo>
                <a:lnTo>
                  <a:pt x="1901951" y="28193"/>
                </a:lnTo>
                <a:lnTo>
                  <a:pt x="1901951" y="48006"/>
                </a:lnTo>
                <a:lnTo>
                  <a:pt x="1921764" y="48006"/>
                </a:lnTo>
                <a:lnTo>
                  <a:pt x="1921764" y="28193"/>
                </a:lnTo>
                <a:close/>
              </a:path>
              <a:path w="2001520" h="76200">
                <a:moveTo>
                  <a:pt x="1924812" y="0"/>
                </a:moveTo>
                <a:lnTo>
                  <a:pt x="1924812" y="76200"/>
                </a:lnTo>
                <a:lnTo>
                  <a:pt x="2001012" y="38100"/>
                </a:lnTo>
                <a:lnTo>
                  <a:pt x="1924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HyperDrive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2094102"/>
            <a:ext cx="3999865" cy="2424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z="2200" spc="-10">
                <a:latin typeface="Segoe UI"/>
                <a:cs typeface="Segoe UI"/>
              </a:rPr>
              <a:t>Evaluate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training</a:t>
            </a:r>
            <a:r>
              <a:rPr dirty="0" sz="2200" spc="2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runs for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ts val="2510"/>
              </a:lnSpc>
            </a:pPr>
            <a:r>
              <a:rPr dirty="0" sz="2200" spc="-5">
                <a:latin typeface="Segoe UI"/>
                <a:cs typeface="Segoe UI"/>
              </a:rPr>
              <a:t>specified</a:t>
            </a:r>
            <a:r>
              <a:rPr dirty="0" sz="2200" spc="-15">
                <a:latin typeface="Segoe UI"/>
                <a:cs typeface="Segoe UI"/>
              </a:rPr>
              <a:t> </a:t>
            </a:r>
            <a:r>
              <a:rPr dirty="0" sz="2200" spc="10">
                <a:latin typeface="Segoe UI"/>
                <a:cs typeface="Segoe UI"/>
              </a:rPr>
              <a:t>primary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metric</a:t>
            </a:r>
            <a:endParaRPr sz="2200">
              <a:latin typeface="Segoe UI"/>
              <a:cs typeface="Segoe UI"/>
            </a:endParaRPr>
          </a:p>
          <a:p>
            <a:pPr marL="12700" marR="378460">
              <a:lnSpc>
                <a:spcPts val="2380"/>
              </a:lnSpc>
              <a:spcBef>
                <a:spcPts val="1030"/>
              </a:spcBef>
            </a:pPr>
            <a:r>
              <a:rPr dirty="0" sz="2200" spc="-5">
                <a:latin typeface="Segoe UI"/>
                <a:cs typeface="Segoe UI"/>
              </a:rPr>
              <a:t>Use </a:t>
            </a:r>
            <a:r>
              <a:rPr dirty="0" sz="2200" spc="-10">
                <a:latin typeface="Segoe UI"/>
                <a:cs typeface="Segoe UI"/>
              </a:rPr>
              <a:t>resources to explore </a:t>
            </a:r>
            <a:r>
              <a:rPr dirty="0" sz="2200" spc="-5">
                <a:latin typeface="Segoe UI"/>
                <a:cs typeface="Segoe UI"/>
              </a:rPr>
              <a:t>new </a:t>
            </a:r>
            <a:r>
              <a:rPr dirty="0" sz="2200" spc="-59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configurations</a:t>
            </a:r>
            <a:endParaRPr sz="2200">
              <a:latin typeface="Segoe UI"/>
              <a:cs typeface="Segoe UI"/>
            </a:endParaRPr>
          </a:p>
          <a:p>
            <a:pPr marL="12700" marR="5080">
              <a:lnSpc>
                <a:spcPct val="90100"/>
              </a:lnSpc>
              <a:spcBef>
                <a:spcPts val="955"/>
              </a:spcBef>
            </a:pPr>
            <a:r>
              <a:rPr dirty="0" sz="2200" spc="-5">
                <a:latin typeface="Segoe UI"/>
                <a:cs typeface="Segoe UI"/>
              </a:rPr>
              <a:t>Early </a:t>
            </a:r>
            <a:r>
              <a:rPr dirty="0" sz="2200" spc="-10">
                <a:latin typeface="Segoe UI"/>
                <a:cs typeface="Segoe UI"/>
              </a:rPr>
              <a:t>terminate </a:t>
            </a:r>
            <a:r>
              <a:rPr dirty="0" sz="2200" spc="-5">
                <a:latin typeface="Segoe UI"/>
                <a:cs typeface="Segoe UI"/>
              </a:rPr>
              <a:t>poor </a:t>
            </a:r>
            <a:r>
              <a:rPr dirty="0" sz="2200">
                <a:latin typeface="Segoe UI"/>
                <a:cs typeface="Segoe UI"/>
              </a:rPr>
              <a:t>performing </a:t>
            </a:r>
            <a:r>
              <a:rPr dirty="0" sz="2200" spc="-59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training</a:t>
            </a:r>
            <a:r>
              <a:rPr dirty="0" sz="2200" spc="20">
                <a:latin typeface="Segoe UI"/>
                <a:cs typeface="Segoe UI"/>
              </a:rPr>
              <a:t> </a:t>
            </a:r>
            <a:r>
              <a:rPr dirty="0" sz="2200">
                <a:latin typeface="Segoe UI"/>
                <a:cs typeface="Segoe UI"/>
              </a:rPr>
              <a:t>runs.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Early</a:t>
            </a:r>
            <a:r>
              <a:rPr dirty="0" sz="2200" spc="-1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termination </a:t>
            </a:r>
            <a:r>
              <a:rPr dirty="0" sz="2200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policies</a:t>
            </a:r>
            <a:r>
              <a:rPr dirty="0" sz="2200" spc="5">
                <a:latin typeface="Segoe UI"/>
                <a:cs typeface="Segoe UI"/>
              </a:rPr>
              <a:t> </a:t>
            </a:r>
            <a:r>
              <a:rPr dirty="0" sz="2200" spc="-5">
                <a:latin typeface="Segoe UI"/>
                <a:cs typeface="Segoe UI"/>
              </a:rPr>
              <a:t>include:</a:t>
            </a:r>
            <a:endParaRPr sz="22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144" y="4664964"/>
            <a:ext cx="1278775" cy="2230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144" y="5038344"/>
            <a:ext cx="2366911" cy="2230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735" y="5413247"/>
            <a:ext cx="2682024" cy="223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87971" y="964725"/>
            <a:ext cx="5897245" cy="2186940"/>
            <a:chOff x="6087971" y="964725"/>
            <a:chExt cx="5897245" cy="21869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7971" y="964725"/>
              <a:ext cx="5897104" cy="21868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35546" y="1696973"/>
              <a:ext cx="384175" cy="1309370"/>
            </a:xfrm>
            <a:custGeom>
              <a:avLst/>
              <a:gdLst/>
              <a:ahLst/>
              <a:cxnLst/>
              <a:rect l="l" t="t" r="r" b="b"/>
              <a:pathLst>
                <a:path w="384175" h="1309370">
                  <a:moveTo>
                    <a:pt x="0" y="654558"/>
                  </a:moveTo>
                  <a:lnTo>
                    <a:pt x="1126" y="583247"/>
                  </a:lnTo>
                  <a:lnTo>
                    <a:pt x="4429" y="514158"/>
                  </a:lnTo>
                  <a:lnTo>
                    <a:pt x="9790" y="447690"/>
                  </a:lnTo>
                  <a:lnTo>
                    <a:pt x="17092" y="384243"/>
                  </a:lnTo>
                  <a:lnTo>
                    <a:pt x="26218" y="324216"/>
                  </a:lnTo>
                  <a:lnTo>
                    <a:pt x="37051" y="268010"/>
                  </a:lnTo>
                  <a:lnTo>
                    <a:pt x="49474" y="216024"/>
                  </a:lnTo>
                  <a:lnTo>
                    <a:pt x="63369" y="168657"/>
                  </a:lnTo>
                  <a:lnTo>
                    <a:pt x="78620" y="126309"/>
                  </a:lnTo>
                  <a:lnTo>
                    <a:pt x="95108" y="89379"/>
                  </a:lnTo>
                  <a:lnTo>
                    <a:pt x="131332" y="33375"/>
                  </a:lnTo>
                  <a:lnTo>
                    <a:pt x="171102" y="3841"/>
                  </a:lnTo>
                  <a:lnTo>
                    <a:pt x="192024" y="0"/>
                  </a:lnTo>
                  <a:lnTo>
                    <a:pt x="212945" y="3841"/>
                  </a:lnTo>
                  <a:lnTo>
                    <a:pt x="252715" y="33375"/>
                  </a:lnTo>
                  <a:lnTo>
                    <a:pt x="288939" y="89379"/>
                  </a:lnTo>
                  <a:lnTo>
                    <a:pt x="305427" y="126309"/>
                  </a:lnTo>
                  <a:lnTo>
                    <a:pt x="320678" y="168657"/>
                  </a:lnTo>
                  <a:lnTo>
                    <a:pt x="334573" y="216024"/>
                  </a:lnTo>
                  <a:lnTo>
                    <a:pt x="346996" y="268010"/>
                  </a:lnTo>
                  <a:lnTo>
                    <a:pt x="357829" y="324216"/>
                  </a:lnTo>
                  <a:lnTo>
                    <a:pt x="366955" y="384243"/>
                  </a:lnTo>
                  <a:lnTo>
                    <a:pt x="374257" y="447690"/>
                  </a:lnTo>
                  <a:lnTo>
                    <a:pt x="379618" y="514158"/>
                  </a:lnTo>
                  <a:lnTo>
                    <a:pt x="382921" y="583247"/>
                  </a:lnTo>
                  <a:lnTo>
                    <a:pt x="384048" y="654558"/>
                  </a:lnTo>
                  <a:lnTo>
                    <a:pt x="382921" y="725868"/>
                  </a:lnTo>
                  <a:lnTo>
                    <a:pt x="379618" y="794957"/>
                  </a:lnTo>
                  <a:lnTo>
                    <a:pt x="374257" y="861425"/>
                  </a:lnTo>
                  <a:lnTo>
                    <a:pt x="366955" y="924872"/>
                  </a:lnTo>
                  <a:lnTo>
                    <a:pt x="357829" y="984899"/>
                  </a:lnTo>
                  <a:lnTo>
                    <a:pt x="346996" y="1041105"/>
                  </a:lnTo>
                  <a:lnTo>
                    <a:pt x="334573" y="1093091"/>
                  </a:lnTo>
                  <a:lnTo>
                    <a:pt x="320678" y="1140458"/>
                  </a:lnTo>
                  <a:lnTo>
                    <a:pt x="305427" y="1182806"/>
                  </a:lnTo>
                  <a:lnTo>
                    <a:pt x="288939" y="1219736"/>
                  </a:lnTo>
                  <a:lnTo>
                    <a:pt x="252715" y="1275740"/>
                  </a:lnTo>
                  <a:lnTo>
                    <a:pt x="212945" y="1305274"/>
                  </a:lnTo>
                  <a:lnTo>
                    <a:pt x="192024" y="1309115"/>
                  </a:lnTo>
                  <a:lnTo>
                    <a:pt x="171102" y="1305274"/>
                  </a:lnTo>
                  <a:lnTo>
                    <a:pt x="131332" y="1275740"/>
                  </a:lnTo>
                  <a:lnTo>
                    <a:pt x="95108" y="1219736"/>
                  </a:lnTo>
                  <a:lnTo>
                    <a:pt x="78620" y="1182806"/>
                  </a:lnTo>
                  <a:lnTo>
                    <a:pt x="63369" y="1140458"/>
                  </a:lnTo>
                  <a:lnTo>
                    <a:pt x="49474" y="1093091"/>
                  </a:lnTo>
                  <a:lnTo>
                    <a:pt x="37051" y="1041105"/>
                  </a:lnTo>
                  <a:lnTo>
                    <a:pt x="26218" y="984899"/>
                  </a:lnTo>
                  <a:lnTo>
                    <a:pt x="17092" y="924872"/>
                  </a:lnTo>
                  <a:lnTo>
                    <a:pt x="9790" y="861425"/>
                  </a:lnTo>
                  <a:lnTo>
                    <a:pt x="4429" y="794957"/>
                  </a:lnTo>
                  <a:lnTo>
                    <a:pt x="1126" y="725868"/>
                  </a:lnTo>
                  <a:lnTo>
                    <a:pt x="0" y="654558"/>
                  </a:lnTo>
                  <a:close/>
                </a:path>
              </a:pathLst>
            </a:custGeom>
            <a:ln w="50292">
              <a:solidFill>
                <a:srgbClr val="0078D3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064758" y="3724147"/>
            <a:ext cx="5990590" cy="19088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91440" indent="-79375">
              <a:lnSpc>
                <a:spcPct val="100000"/>
              </a:lnSpc>
              <a:spcBef>
                <a:spcPts val="110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>
                <a:latin typeface="Segoe UI"/>
                <a:cs typeface="Segoe UI"/>
              </a:rPr>
              <a:t>Define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parameter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search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space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25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 spc="5">
                <a:latin typeface="Segoe UI"/>
                <a:cs typeface="Segoe UI"/>
              </a:rPr>
              <a:t>Specify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 </a:t>
            </a:r>
            <a:r>
              <a:rPr dirty="0" sz="1750" spc="15">
                <a:latin typeface="Segoe UI"/>
                <a:cs typeface="Segoe UI"/>
              </a:rPr>
              <a:t>primary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metric </a:t>
            </a:r>
            <a:r>
              <a:rPr dirty="0" sz="1750" spc="-5">
                <a:latin typeface="Segoe UI"/>
                <a:cs typeface="Segoe UI"/>
              </a:rPr>
              <a:t>to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optimize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15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 spc="5">
                <a:latin typeface="Segoe UI"/>
                <a:cs typeface="Segoe UI"/>
              </a:rPr>
              <a:t>Specify early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termination </a:t>
            </a:r>
            <a:r>
              <a:rPr dirty="0" sz="1750">
                <a:latin typeface="Segoe UI"/>
                <a:cs typeface="Segoe UI"/>
              </a:rPr>
              <a:t>criteria </a:t>
            </a:r>
            <a:r>
              <a:rPr dirty="0" sz="1750" spc="5">
                <a:latin typeface="Segoe UI"/>
                <a:cs typeface="Segoe UI"/>
              </a:rPr>
              <a:t>for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poorly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performing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runs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25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>
                <a:latin typeface="Segoe UI"/>
                <a:cs typeface="Segoe UI"/>
              </a:rPr>
              <a:t>Allocate</a:t>
            </a:r>
            <a:r>
              <a:rPr dirty="0" sz="1750" spc="-5">
                <a:latin typeface="Segoe UI"/>
                <a:cs typeface="Segoe UI"/>
              </a:rPr>
              <a:t> resources</a:t>
            </a:r>
            <a:r>
              <a:rPr dirty="0" sz="1750" spc="3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for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hyperparameter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tuning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10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 spc="5">
                <a:latin typeface="Segoe UI"/>
                <a:cs typeface="Segoe UI"/>
              </a:rPr>
              <a:t>Launch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an experiment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with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 </a:t>
            </a:r>
            <a:r>
              <a:rPr dirty="0" sz="1750">
                <a:latin typeface="Segoe UI"/>
                <a:cs typeface="Segoe UI"/>
              </a:rPr>
              <a:t>above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configuration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25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>
                <a:latin typeface="Segoe UI"/>
                <a:cs typeface="Segoe UI"/>
              </a:rPr>
              <a:t>Visualize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the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training</a:t>
            </a:r>
            <a:r>
              <a:rPr dirty="0" sz="1750" spc="-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runs</a:t>
            </a:r>
            <a:endParaRPr sz="1750">
              <a:latin typeface="Segoe UI"/>
              <a:cs typeface="Segoe UI"/>
            </a:endParaRPr>
          </a:p>
          <a:p>
            <a:pPr marL="91440" indent="-79375">
              <a:lnSpc>
                <a:spcPct val="100000"/>
              </a:lnSpc>
              <a:spcBef>
                <a:spcPts val="10"/>
              </a:spcBef>
              <a:buSzPct val="94285"/>
              <a:buFont typeface="Arial MT"/>
              <a:buChar char="•"/>
              <a:tabLst>
                <a:tab pos="92075" algn="l"/>
              </a:tabLst>
            </a:pPr>
            <a:r>
              <a:rPr dirty="0" sz="1750">
                <a:latin typeface="Segoe UI"/>
                <a:cs typeface="Segoe UI"/>
              </a:rPr>
              <a:t>Select </a:t>
            </a:r>
            <a:r>
              <a:rPr dirty="0" sz="1750" spc="5">
                <a:latin typeface="Segoe UI"/>
                <a:cs typeface="Segoe UI"/>
              </a:rPr>
              <a:t>the best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performing</a:t>
            </a:r>
            <a:r>
              <a:rPr dirty="0" sz="175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configuration for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your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model</a:t>
            </a:r>
            <a:endParaRPr sz="17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372491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90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15">
                <a:solidFill>
                  <a:srgbClr val="000000"/>
                </a:solidFill>
                <a:latin typeface="Segoe UI"/>
                <a:cs typeface="Segoe UI"/>
              </a:rPr>
              <a:t>Typical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E2E</a:t>
            </a:r>
            <a:r>
              <a:rPr dirty="0" sz="1950" spc="-1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Process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8166" y="4658486"/>
            <a:ext cx="575945" cy="317500"/>
            <a:chOff x="828166" y="4658486"/>
            <a:chExt cx="575945" cy="31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166" y="4658486"/>
              <a:ext cx="575691" cy="1658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990" y="4848986"/>
              <a:ext cx="339217" cy="1270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456171" y="4651375"/>
            <a:ext cx="1163320" cy="364490"/>
            <a:chOff x="6456171" y="4651375"/>
            <a:chExt cx="1163320" cy="364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4375" y="4651375"/>
              <a:ext cx="947420" cy="17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6171" y="4841875"/>
              <a:ext cx="1162938" cy="17398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7633" y="4653026"/>
            <a:ext cx="557656" cy="1324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74989" y="4651375"/>
            <a:ext cx="362203" cy="1341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89804" y="4841875"/>
            <a:ext cx="842010" cy="134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26220" y="4848986"/>
            <a:ext cx="467486" cy="1668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2364" y="2081783"/>
            <a:ext cx="554736" cy="6400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423" y="3154679"/>
            <a:ext cx="1126236" cy="3886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077336" y="2713736"/>
            <a:ext cx="231140" cy="10312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…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Segoe UI Semibold"/>
              <a:cs typeface="Segoe UI Semibold"/>
            </a:endParaRPr>
          </a:p>
          <a:p>
            <a:pPr marL="28575">
              <a:lnSpc>
                <a:spcPct val="100000"/>
              </a:lnSpc>
            </a:pPr>
            <a:r>
              <a:rPr dirty="0" sz="1800" spc="25">
                <a:solidFill>
                  <a:srgbClr val="0078D3"/>
                </a:solidFill>
                <a:latin typeface="Segoe UI Semibold"/>
                <a:cs typeface="Segoe UI Semibold"/>
              </a:rPr>
              <a:t>…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28595" y="4651375"/>
            <a:ext cx="911479" cy="1341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89707" y="4839970"/>
            <a:ext cx="1389126" cy="17589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206228" y="4651375"/>
            <a:ext cx="1156970" cy="325120"/>
            <a:chOff x="10206228" y="4651375"/>
            <a:chExt cx="1156970" cy="32512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6896" y="4651375"/>
              <a:ext cx="1142619" cy="1739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6228" y="4841875"/>
              <a:ext cx="1156843" cy="134112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2042160" y="1655064"/>
            <a:ext cx="0" cy="1172210"/>
          </a:xfrm>
          <a:custGeom>
            <a:avLst/>
            <a:gdLst/>
            <a:ahLst/>
            <a:cxnLst/>
            <a:rect l="l" t="t" r="r" b="b"/>
            <a:pathLst>
              <a:path w="0" h="1172210">
                <a:moveTo>
                  <a:pt x="0" y="1171828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6206" y="1568958"/>
            <a:ext cx="451167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66110" algn="l"/>
              </a:tabLst>
            </a:pPr>
            <a:r>
              <a:rPr dirty="0" sz="2050" spc="-10">
                <a:solidFill>
                  <a:srgbClr val="0078D3"/>
                </a:solidFill>
                <a:latin typeface="Segoe UI Semibold"/>
                <a:cs typeface="Segoe UI Semibold"/>
              </a:rPr>
              <a:t>Prepare	Experiment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016495" y="3625596"/>
            <a:ext cx="0" cy="920750"/>
          </a:xfrm>
          <a:custGeom>
            <a:avLst/>
            <a:gdLst/>
            <a:ahLst/>
            <a:cxnLst/>
            <a:rect l="l" t="t" r="r" b="b"/>
            <a:pathLst>
              <a:path w="0" h="920750">
                <a:moveTo>
                  <a:pt x="0" y="92074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802751" y="1568958"/>
            <a:ext cx="85788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15">
                <a:solidFill>
                  <a:srgbClr val="0078D3"/>
                </a:solidFill>
                <a:latin typeface="Segoe UI Semibold"/>
                <a:cs typeface="Segoe UI Semibold"/>
              </a:rPr>
              <a:t>Deploy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3683" y="3497579"/>
            <a:ext cx="0" cy="1048385"/>
          </a:xfrm>
          <a:custGeom>
            <a:avLst/>
            <a:gdLst/>
            <a:ahLst/>
            <a:cxnLst/>
            <a:rect l="l" t="t" r="r" b="b"/>
            <a:pathLst>
              <a:path w="0" h="1048385">
                <a:moveTo>
                  <a:pt x="0" y="1047877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78552" y="2942844"/>
            <a:ext cx="76200" cy="474980"/>
          </a:xfrm>
          <a:custGeom>
            <a:avLst/>
            <a:gdLst/>
            <a:ahLst/>
            <a:cxnLst/>
            <a:rect l="l" t="t" r="r" b="b"/>
            <a:pathLst>
              <a:path w="76200" h="474979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4749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749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474979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474979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474979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474979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474979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474979">
                <a:moveTo>
                  <a:pt x="31750" y="398525"/>
                </a:moveTo>
                <a:lnTo>
                  <a:pt x="0" y="398525"/>
                </a:lnTo>
                <a:lnTo>
                  <a:pt x="38100" y="474725"/>
                </a:lnTo>
                <a:lnTo>
                  <a:pt x="72262" y="406400"/>
                </a:lnTo>
                <a:lnTo>
                  <a:pt x="31750" y="406400"/>
                </a:lnTo>
                <a:lnTo>
                  <a:pt x="31750" y="398525"/>
                </a:lnTo>
                <a:close/>
              </a:path>
              <a:path w="76200" h="474979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474979">
                <a:moveTo>
                  <a:pt x="76200" y="398525"/>
                </a:moveTo>
                <a:lnTo>
                  <a:pt x="44450" y="398525"/>
                </a:lnTo>
                <a:lnTo>
                  <a:pt x="44450" y="406400"/>
                </a:lnTo>
                <a:lnTo>
                  <a:pt x="72262" y="406400"/>
                </a:lnTo>
                <a:lnTo>
                  <a:pt x="76200" y="398525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60620" y="3587496"/>
            <a:ext cx="501650" cy="500380"/>
          </a:xfrm>
          <a:custGeom>
            <a:avLst/>
            <a:gdLst/>
            <a:ahLst/>
            <a:cxnLst/>
            <a:rect l="l" t="t" r="r" b="b"/>
            <a:pathLst>
              <a:path w="501650" h="500379">
                <a:moveTo>
                  <a:pt x="398525" y="437387"/>
                </a:moveTo>
                <a:lnTo>
                  <a:pt x="224956" y="437387"/>
                </a:lnTo>
                <a:lnTo>
                  <a:pt x="135826" y="437387"/>
                </a:lnTo>
                <a:lnTo>
                  <a:pt x="102989" y="437387"/>
                </a:lnTo>
                <a:lnTo>
                  <a:pt x="98297" y="437387"/>
                </a:lnTo>
                <a:lnTo>
                  <a:pt x="85147" y="434312"/>
                </a:lnTo>
                <a:lnTo>
                  <a:pt x="73675" y="426211"/>
                </a:lnTo>
                <a:lnTo>
                  <a:pt x="65561" y="414778"/>
                </a:lnTo>
                <a:lnTo>
                  <a:pt x="62483" y="401700"/>
                </a:lnTo>
                <a:lnTo>
                  <a:pt x="62483" y="228865"/>
                </a:lnTo>
                <a:lnTo>
                  <a:pt x="62483" y="140112"/>
                </a:lnTo>
                <a:lnTo>
                  <a:pt x="62483" y="107414"/>
                </a:lnTo>
                <a:lnTo>
                  <a:pt x="62483" y="102742"/>
                </a:lnTo>
                <a:lnTo>
                  <a:pt x="65561" y="87737"/>
                </a:lnTo>
                <a:lnTo>
                  <a:pt x="73675" y="76517"/>
                </a:lnTo>
                <a:lnTo>
                  <a:pt x="85147" y="69488"/>
                </a:lnTo>
                <a:lnTo>
                  <a:pt x="98297" y="67055"/>
                </a:lnTo>
                <a:lnTo>
                  <a:pt x="271867" y="67055"/>
                </a:lnTo>
                <a:lnTo>
                  <a:pt x="360997" y="67055"/>
                </a:lnTo>
                <a:lnTo>
                  <a:pt x="393834" y="67055"/>
                </a:lnTo>
                <a:lnTo>
                  <a:pt x="398525" y="67055"/>
                </a:lnTo>
                <a:lnTo>
                  <a:pt x="413551" y="69488"/>
                </a:lnTo>
                <a:lnTo>
                  <a:pt x="424814" y="76517"/>
                </a:lnTo>
                <a:lnTo>
                  <a:pt x="431887" y="87737"/>
                </a:lnTo>
                <a:lnTo>
                  <a:pt x="434339" y="102742"/>
                </a:lnTo>
                <a:lnTo>
                  <a:pt x="434339" y="275578"/>
                </a:lnTo>
                <a:lnTo>
                  <a:pt x="434339" y="364331"/>
                </a:lnTo>
                <a:lnTo>
                  <a:pt x="434339" y="397029"/>
                </a:lnTo>
                <a:lnTo>
                  <a:pt x="434339" y="401700"/>
                </a:lnTo>
                <a:lnTo>
                  <a:pt x="431887" y="414778"/>
                </a:lnTo>
                <a:lnTo>
                  <a:pt x="424814" y="426211"/>
                </a:lnTo>
                <a:lnTo>
                  <a:pt x="413551" y="434312"/>
                </a:lnTo>
                <a:lnTo>
                  <a:pt x="398525" y="437387"/>
                </a:lnTo>
                <a:close/>
              </a:path>
              <a:path w="501650" h="500379">
                <a:moveTo>
                  <a:pt x="121919" y="0"/>
                </a:moveTo>
                <a:lnTo>
                  <a:pt x="121919" y="57911"/>
                </a:lnTo>
              </a:path>
              <a:path w="501650" h="500379">
                <a:moveTo>
                  <a:pt x="184403" y="0"/>
                </a:moveTo>
                <a:lnTo>
                  <a:pt x="184403" y="57911"/>
                </a:lnTo>
              </a:path>
              <a:path w="501650" h="500379">
                <a:moveTo>
                  <a:pt x="249935" y="0"/>
                </a:moveTo>
                <a:lnTo>
                  <a:pt x="249935" y="57911"/>
                </a:lnTo>
              </a:path>
              <a:path w="501650" h="500379">
                <a:moveTo>
                  <a:pt x="312419" y="0"/>
                </a:moveTo>
                <a:lnTo>
                  <a:pt x="312419" y="57911"/>
                </a:lnTo>
              </a:path>
              <a:path w="501650" h="500379">
                <a:moveTo>
                  <a:pt x="376427" y="0"/>
                </a:moveTo>
                <a:lnTo>
                  <a:pt x="376427" y="57911"/>
                </a:lnTo>
              </a:path>
              <a:path w="501650" h="500379">
                <a:moveTo>
                  <a:pt x="501395" y="120395"/>
                </a:moveTo>
                <a:lnTo>
                  <a:pt x="443483" y="120395"/>
                </a:lnTo>
              </a:path>
              <a:path w="501650" h="500379">
                <a:moveTo>
                  <a:pt x="501395" y="187451"/>
                </a:moveTo>
                <a:lnTo>
                  <a:pt x="443483" y="187451"/>
                </a:lnTo>
              </a:path>
              <a:path w="501650" h="500379">
                <a:moveTo>
                  <a:pt x="501395" y="248411"/>
                </a:moveTo>
                <a:lnTo>
                  <a:pt x="443483" y="248411"/>
                </a:lnTo>
              </a:path>
              <a:path w="501650" h="500379">
                <a:moveTo>
                  <a:pt x="501395" y="313943"/>
                </a:moveTo>
                <a:lnTo>
                  <a:pt x="443483" y="313943"/>
                </a:lnTo>
              </a:path>
              <a:path w="501650" h="500379">
                <a:moveTo>
                  <a:pt x="501395" y="379475"/>
                </a:moveTo>
                <a:lnTo>
                  <a:pt x="443483" y="379475"/>
                </a:lnTo>
              </a:path>
              <a:path w="501650" h="500379">
                <a:moveTo>
                  <a:pt x="57912" y="120395"/>
                </a:moveTo>
                <a:lnTo>
                  <a:pt x="0" y="120395"/>
                </a:lnTo>
              </a:path>
              <a:path w="501650" h="500379">
                <a:moveTo>
                  <a:pt x="57912" y="187451"/>
                </a:moveTo>
                <a:lnTo>
                  <a:pt x="0" y="187451"/>
                </a:lnTo>
              </a:path>
              <a:path w="501650" h="500379">
                <a:moveTo>
                  <a:pt x="57912" y="248411"/>
                </a:moveTo>
                <a:lnTo>
                  <a:pt x="0" y="248411"/>
                </a:lnTo>
              </a:path>
              <a:path w="501650" h="500379">
                <a:moveTo>
                  <a:pt x="57912" y="313943"/>
                </a:moveTo>
                <a:lnTo>
                  <a:pt x="0" y="313943"/>
                </a:lnTo>
              </a:path>
              <a:path w="501650" h="500379">
                <a:moveTo>
                  <a:pt x="57912" y="379475"/>
                </a:moveTo>
                <a:lnTo>
                  <a:pt x="0" y="379475"/>
                </a:lnTo>
              </a:path>
              <a:path w="501650" h="500379">
                <a:moveTo>
                  <a:pt x="121919" y="441959"/>
                </a:moveTo>
                <a:lnTo>
                  <a:pt x="121919" y="499871"/>
                </a:lnTo>
              </a:path>
              <a:path w="501650" h="500379">
                <a:moveTo>
                  <a:pt x="184403" y="441959"/>
                </a:moveTo>
                <a:lnTo>
                  <a:pt x="184403" y="499871"/>
                </a:lnTo>
              </a:path>
              <a:path w="501650" h="500379">
                <a:moveTo>
                  <a:pt x="249935" y="441959"/>
                </a:moveTo>
                <a:lnTo>
                  <a:pt x="249935" y="499871"/>
                </a:lnTo>
              </a:path>
              <a:path w="501650" h="500379">
                <a:moveTo>
                  <a:pt x="312419" y="441959"/>
                </a:moveTo>
                <a:lnTo>
                  <a:pt x="312419" y="499871"/>
                </a:lnTo>
              </a:path>
              <a:path w="501650" h="500379">
                <a:moveTo>
                  <a:pt x="376427" y="441959"/>
                </a:moveTo>
                <a:lnTo>
                  <a:pt x="376427" y="499871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4909111" y="2150364"/>
            <a:ext cx="598170" cy="655320"/>
            <a:chOff x="4909111" y="2150364"/>
            <a:chExt cx="598170" cy="655320"/>
          </a:xfrm>
        </p:grpSpPr>
        <p:sp>
          <p:nvSpPr>
            <p:cNvPr id="29" name="object 29"/>
            <p:cNvSpPr/>
            <p:nvPr/>
          </p:nvSpPr>
          <p:spPr>
            <a:xfrm>
              <a:off x="5026152" y="2156460"/>
              <a:ext cx="363220" cy="643255"/>
            </a:xfrm>
            <a:custGeom>
              <a:avLst/>
              <a:gdLst/>
              <a:ahLst/>
              <a:cxnLst/>
              <a:rect l="l" t="t" r="r" b="b"/>
              <a:pathLst>
                <a:path w="363220" h="643255">
                  <a:moveTo>
                    <a:pt x="0" y="321563"/>
                  </a:moveTo>
                  <a:lnTo>
                    <a:pt x="2920" y="263775"/>
                  </a:lnTo>
                  <a:lnTo>
                    <a:pt x="11341" y="209379"/>
                  </a:lnTo>
                  <a:lnTo>
                    <a:pt x="24750" y="159286"/>
                  </a:lnTo>
                  <a:lnTo>
                    <a:pt x="42638" y="114404"/>
                  </a:lnTo>
                  <a:lnTo>
                    <a:pt x="64493" y="75643"/>
                  </a:lnTo>
                  <a:lnTo>
                    <a:pt x="89803" y="43913"/>
                  </a:lnTo>
                  <a:lnTo>
                    <a:pt x="148745" y="5182"/>
                  </a:lnTo>
                  <a:lnTo>
                    <a:pt x="181356" y="0"/>
                  </a:lnTo>
                  <a:lnTo>
                    <a:pt x="213966" y="5182"/>
                  </a:lnTo>
                  <a:lnTo>
                    <a:pt x="272908" y="43913"/>
                  </a:lnTo>
                  <a:lnTo>
                    <a:pt x="298218" y="75643"/>
                  </a:lnTo>
                  <a:lnTo>
                    <a:pt x="320073" y="114404"/>
                  </a:lnTo>
                  <a:lnTo>
                    <a:pt x="337961" y="159286"/>
                  </a:lnTo>
                  <a:lnTo>
                    <a:pt x="351370" y="209379"/>
                  </a:lnTo>
                  <a:lnTo>
                    <a:pt x="359791" y="263775"/>
                  </a:lnTo>
                  <a:lnTo>
                    <a:pt x="362712" y="321563"/>
                  </a:lnTo>
                  <a:lnTo>
                    <a:pt x="359791" y="379352"/>
                  </a:lnTo>
                  <a:lnTo>
                    <a:pt x="351370" y="433748"/>
                  </a:lnTo>
                  <a:lnTo>
                    <a:pt x="337961" y="483841"/>
                  </a:lnTo>
                  <a:lnTo>
                    <a:pt x="320073" y="528723"/>
                  </a:lnTo>
                  <a:lnTo>
                    <a:pt x="298218" y="567484"/>
                  </a:lnTo>
                  <a:lnTo>
                    <a:pt x="272908" y="599214"/>
                  </a:lnTo>
                  <a:lnTo>
                    <a:pt x="213966" y="637945"/>
                  </a:lnTo>
                  <a:lnTo>
                    <a:pt x="181356" y="643127"/>
                  </a:lnTo>
                  <a:lnTo>
                    <a:pt x="148745" y="637945"/>
                  </a:lnTo>
                  <a:lnTo>
                    <a:pt x="89803" y="599214"/>
                  </a:lnTo>
                  <a:lnTo>
                    <a:pt x="64493" y="567484"/>
                  </a:lnTo>
                  <a:lnTo>
                    <a:pt x="42638" y="528723"/>
                  </a:lnTo>
                  <a:lnTo>
                    <a:pt x="24750" y="483841"/>
                  </a:lnTo>
                  <a:lnTo>
                    <a:pt x="11341" y="433748"/>
                  </a:lnTo>
                  <a:lnTo>
                    <a:pt x="2920" y="379352"/>
                  </a:lnTo>
                  <a:lnTo>
                    <a:pt x="0" y="32156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15461" y="2250978"/>
              <a:ext cx="585470" cy="448945"/>
            </a:xfrm>
            <a:custGeom>
              <a:avLst/>
              <a:gdLst/>
              <a:ahLst/>
              <a:cxnLst/>
              <a:rect l="l" t="t" r="r" b="b"/>
              <a:pathLst>
                <a:path w="585470" h="448944">
                  <a:moveTo>
                    <a:pt x="201622" y="66898"/>
                  </a:moveTo>
                  <a:lnTo>
                    <a:pt x="253062" y="40545"/>
                  </a:lnTo>
                  <a:lnTo>
                    <a:pt x="304324" y="20671"/>
                  </a:lnTo>
                  <a:lnTo>
                    <a:pt x="354365" y="7284"/>
                  </a:lnTo>
                  <a:lnTo>
                    <a:pt x="402143" y="391"/>
                  </a:lnTo>
                  <a:lnTo>
                    <a:pt x="446613" y="0"/>
                  </a:lnTo>
                  <a:lnTo>
                    <a:pt x="486732" y="6117"/>
                  </a:lnTo>
                  <a:lnTo>
                    <a:pt x="549748" y="37908"/>
                  </a:lnTo>
                  <a:lnTo>
                    <a:pt x="582404" y="94458"/>
                  </a:lnTo>
                  <a:lnTo>
                    <a:pt x="584855" y="128533"/>
                  </a:lnTo>
                  <a:lnTo>
                    <a:pt x="578436" y="164924"/>
                  </a:lnTo>
                  <a:lnTo>
                    <a:pt x="563676" y="202731"/>
                  </a:lnTo>
                  <a:lnTo>
                    <a:pt x="541102" y="241058"/>
                  </a:lnTo>
                  <a:lnTo>
                    <a:pt x="511243" y="279007"/>
                  </a:lnTo>
                  <a:lnTo>
                    <a:pt x="474627" y="315680"/>
                  </a:lnTo>
                  <a:lnTo>
                    <a:pt x="431780" y="350178"/>
                  </a:lnTo>
                  <a:lnTo>
                    <a:pt x="383232" y="381604"/>
                  </a:lnTo>
                  <a:lnTo>
                    <a:pt x="331792" y="407920"/>
                  </a:lnTo>
                  <a:lnTo>
                    <a:pt x="280530" y="427765"/>
                  </a:lnTo>
                  <a:lnTo>
                    <a:pt x="230489" y="441130"/>
                  </a:lnTo>
                  <a:lnTo>
                    <a:pt x="182711" y="448007"/>
                  </a:lnTo>
                  <a:lnTo>
                    <a:pt x="138241" y="448387"/>
                  </a:lnTo>
                  <a:lnTo>
                    <a:pt x="98122" y="442263"/>
                  </a:lnTo>
                  <a:lnTo>
                    <a:pt x="35106" y="410468"/>
                  </a:lnTo>
                  <a:lnTo>
                    <a:pt x="2450" y="353918"/>
                  </a:lnTo>
                  <a:lnTo>
                    <a:pt x="0" y="319844"/>
                  </a:lnTo>
                  <a:lnTo>
                    <a:pt x="6418" y="283457"/>
                  </a:lnTo>
                  <a:lnTo>
                    <a:pt x="21178" y="245656"/>
                  </a:lnTo>
                  <a:lnTo>
                    <a:pt x="43752" y="207339"/>
                  </a:lnTo>
                  <a:lnTo>
                    <a:pt x="73611" y="169406"/>
                  </a:lnTo>
                  <a:lnTo>
                    <a:pt x="110227" y="132756"/>
                  </a:lnTo>
                  <a:lnTo>
                    <a:pt x="153074" y="98287"/>
                  </a:lnTo>
                  <a:lnTo>
                    <a:pt x="201622" y="66898"/>
                  </a:lnTo>
                  <a:close/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461" y="2250978"/>
              <a:ext cx="585470" cy="448945"/>
            </a:xfrm>
            <a:custGeom>
              <a:avLst/>
              <a:gdLst/>
              <a:ahLst/>
              <a:cxnLst/>
              <a:rect l="l" t="t" r="r" b="b"/>
              <a:pathLst>
                <a:path w="585470" h="448944">
                  <a:moveTo>
                    <a:pt x="201622" y="381604"/>
                  </a:moveTo>
                  <a:lnTo>
                    <a:pt x="153074" y="350178"/>
                  </a:lnTo>
                  <a:lnTo>
                    <a:pt x="110227" y="315680"/>
                  </a:lnTo>
                  <a:lnTo>
                    <a:pt x="73611" y="279007"/>
                  </a:lnTo>
                  <a:lnTo>
                    <a:pt x="43752" y="241058"/>
                  </a:lnTo>
                  <a:lnTo>
                    <a:pt x="21178" y="202731"/>
                  </a:lnTo>
                  <a:lnTo>
                    <a:pt x="6418" y="164924"/>
                  </a:lnTo>
                  <a:lnTo>
                    <a:pt x="0" y="128533"/>
                  </a:lnTo>
                  <a:lnTo>
                    <a:pt x="2450" y="94458"/>
                  </a:lnTo>
                  <a:lnTo>
                    <a:pt x="35106" y="37908"/>
                  </a:lnTo>
                  <a:lnTo>
                    <a:pt x="98122" y="6117"/>
                  </a:lnTo>
                  <a:lnTo>
                    <a:pt x="138241" y="0"/>
                  </a:lnTo>
                  <a:lnTo>
                    <a:pt x="182711" y="391"/>
                  </a:lnTo>
                  <a:lnTo>
                    <a:pt x="230489" y="7284"/>
                  </a:lnTo>
                  <a:lnTo>
                    <a:pt x="280530" y="20671"/>
                  </a:lnTo>
                  <a:lnTo>
                    <a:pt x="331792" y="40545"/>
                  </a:lnTo>
                  <a:lnTo>
                    <a:pt x="383232" y="66898"/>
                  </a:lnTo>
                  <a:lnTo>
                    <a:pt x="431780" y="98287"/>
                  </a:lnTo>
                  <a:lnTo>
                    <a:pt x="474627" y="132756"/>
                  </a:lnTo>
                  <a:lnTo>
                    <a:pt x="511243" y="169406"/>
                  </a:lnTo>
                  <a:lnTo>
                    <a:pt x="541102" y="207339"/>
                  </a:lnTo>
                  <a:lnTo>
                    <a:pt x="563676" y="245656"/>
                  </a:lnTo>
                  <a:lnTo>
                    <a:pt x="578436" y="283457"/>
                  </a:lnTo>
                  <a:lnTo>
                    <a:pt x="584855" y="319844"/>
                  </a:lnTo>
                  <a:lnTo>
                    <a:pt x="582404" y="353918"/>
                  </a:lnTo>
                  <a:lnTo>
                    <a:pt x="549748" y="410468"/>
                  </a:lnTo>
                  <a:lnTo>
                    <a:pt x="486732" y="442263"/>
                  </a:lnTo>
                  <a:lnTo>
                    <a:pt x="446613" y="448387"/>
                  </a:lnTo>
                  <a:lnTo>
                    <a:pt x="402143" y="448007"/>
                  </a:lnTo>
                  <a:lnTo>
                    <a:pt x="354365" y="441130"/>
                  </a:lnTo>
                  <a:lnTo>
                    <a:pt x="304324" y="427765"/>
                  </a:lnTo>
                  <a:lnTo>
                    <a:pt x="253062" y="407920"/>
                  </a:lnTo>
                  <a:lnTo>
                    <a:pt x="201622" y="381604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6924" y="2377440"/>
              <a:ext cx="202692" cy="20116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0250423" y="2938779"/>
            <a:ext cx="626745" cy="548005"/>
            <a:chOff x="10250423" y="2938779"/>
            <a:chExt cx="626745" cy="548005"/>
          </a:xfrm>
        </p:grpSpPr>
        <p:sp>
          <p:nvSpPr>
            <p:cNvPr id="34" name="object 34"/>
            <p:cNvSpPr/>
            <p:nvPr/>
          </p:nvSpPr>
          <p:spPr>
            <a:xfrm>
              <a:off x="10256519" y="2944875"/>
              <a:ext cx="614680" cy="386715"/>
            </a:xfrm>
            <a:custGeom>
              <a:avLst/>
              <a:gdLst/>
              <a:ahLst/>
              <a:cxnLst/>
              <a:rect l="l" t="t" r="r" b="b"/>
              <a:pathLst>
                <a:path w="614679" h="386714">
                  <a:moveTo>
                    <a:pt x="367919" y="0"/>
                  </a:moveTo>
                  <a:lnTo>
                    <a:pt x="414029" y="13579"/>
                  </a:lnTo>
                  <a:lnTo>
                    <a:pt x="454819" y="37850"/>
                  </a:lnTo>
                  <a:lnTo>
                    <a:pt x="488378" y="70786"/>
                  </a:lnTo>
                  <a:lnTo>
                    <a:pt x="512793" y="110358"/>
                  </a:lnTo>
                  <a:lnTo>
                    <a:pt x="526151" y="154537"/>
                  </a:lnTo>
                  <a:lnTo>
                    <a:pt x="526541" y="201295"/>
                  </a:lnTo>
                  <a:lnTo>
                    <a:pt x="569469" y="215844"/>
                  </a:lnTo>
                  <a:lnTo>
                    <a:pt x="596312" y="240537"/>
                  </a:lnTo>
                  <a:lnTo>
                    <a:pt x="610177" y="268660"/>
                  </a:lnTo>
                  <a:lnTo>
                    <a:pt x="614172" y="293497"/>
                  </a:lnTo>
                  <a:lnTo>
                    <a:pt x="608423" y="323615"/>
                  </a:lnTo>
                  <a:lnTo>
                    <a:pt x="591137" y="353949"/>
                  </a:lnTo>
                  <a:lnTo>
                    <a:pt x="562540" y="377328"/>
                  </a:lnTo>
                  <a:lnTo>
                    <a:pt x="522858" y="386588"/>
                  </a:lnTo>
                  <a:lnTo>
                    <a:pt x="133223" y="386588"/>
                  </a:lnTo>
                  <a:lnTo>
                    <a:pt x="89082" y="378468"/>
                  </a:lnTo>
                  <a:lnTo>
                    <a:pt x="52532" y="357168"/>
                  </a:lnTo>
                  <a:lnTo>
                    <a:pt x="24729" y="326365"/>
                  </a:lnTo>
                  <a:lnTo>
                    <a:pt x="6832" y="289734"/>
                  </a:lnTo>
                  <a:lnTo>
                    <a:pt x="0" y="250951"/>
                  </a:lnTo>
                  <a:lnTo>
                    <a:pt x="4362" y="216494"/>
                  </a:lnTo>
                  <a:lnTo>
                    <a:pt x="18772" y="180819"/>
                  </a:lnTo>
                  <a:lnTo>
                    <a:pt x="42925" y="148701"/>
                  </a:lnTo>
                  <a:lnTo>
                    <a:pt x="76519" y="124911"/>
                  </a:lnTo>
                  <a:lnTo>
                    <a:pt x="119250" y="114224"/>
                  </a:lnTo>
                  <a:lnTo>
                    <a:pt x="170814" y="121412"/>
                  </a:lnTo>
                  <a:lnTo>
                    <a:pt x="189753" y="80670"/>
                  </a:lnTo>
                  <a:lnTo>
                    <a:pt x="221797" y="44439"/>
                  </a:lnTo>
                  <a:lnTo>
                    <a:pt x="264083" y="16438"/>
                  </a:lnTo>
                  <a:lnTo>
                    <a:pt x="313745" y="386"/>
                  </a:lnTo>
                  <a:lnTo>
                    <a:pt x="367919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80547" y="3255263"/>
              <a:ext cx="195580" cy="142240"/>
            </a:xfrm>
            <a:custGeom>
              <a:avLst/>
              <a:gdLst/>
              <a:ahLst/>
              <a:cxnLst/>
              <a:rect l="l" t="t" r="r" b="b"/>
              <a:pathLst>
                <a:path w="195579" h="142239">
                  <a:moveTo>
                    <a:pt x="195072" y="0"/>
                  </a:moveTo>
                  <a:lnTo>
                    <a:pt x="0" y="0"/>
                  </a:lnTo>
                  <a:lnTo>
                    <a:pt x="0" y="141732"/>
                  </a:lnTo>
                  <a:lnTo>
                    <a:pt x="195072" y="141732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544555" y="3185159"/>
              <a:ext cx="76200" cy="301625"/>
            </a:xfrm>
            <a:custGeom>
              <a:avLst/>
              <a:gdLst/>
              <a:ahLst/>
              <a:cxnLst/>
              <a:rect l="l" t="t" r="r" b="b"/>
              <a:pathLst>
                <a:path w="76200" h="30162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01243"/>
                  </a:lnTo>
                  <a:lnTo>
                    <a:pt x="44450" y="301243"/>
                  </a:lnTo>
                  <a:lnTo>
                    <a:pt x="44450" y="63500"/>
                  </a:lnTo>
                  <a:close/>
                </a:path>
                <a:path w="76200" h="30162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0162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900683" y="3457955"/>
            <a:ext cx="489584" cy="500380"/>
            <a:chOff x="900683" y="3457955"/>
            <a:chExt cx="489584" cy="500380"/>
          </a:xfrm>
        </p:grpSpPr>
        <p:sp>
          <p:nvSpPr>
            <p:cNvPr id="38" name="object 38"/>
            <p:cNvSpPr/>
            <p:nvPr/>
          </p:nvSpPr>
          <p:spPr>
            <a:xfrm>
              <a:off x="906779" y="3703319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19" h="248920">
                  <a:moveTo>
                    <a:pt x="238506" y="0"/>
                  </a:moveTo>
                  <a:lnTo>
                    <a:pt x="325373" y="45211"/>
                  </a:lnTo>
                  <a:lnTo>
                    <a:pt x="476250" y="45211"/>
                  </a:lnTo>
                  <a:lnTo>
                    <a:pt x="476250" y="123824"/>
                  </a:lnTo>
                  <a:lnTo>
                    <a:pt x="477011" y="124205"/>
                  </a:lnTo>
                  <a:lnTo>
                    <a:pt x="238506" y="248411"/>
                  </a:lnTo>
                  <a:lnTo>
                    <a:pt x="634" y="124586"/>
                  </a:lnTo>
                  <a:lnTo>
                    <a:pt x="215" y="124586"/>
                  </a:lnTo>
                  <a:lnTo>
                    <a:pt x="215" y="124332"/>
                  </a:lnTo>
                  <a:lnTo>
                    <a:pt x="0" y="124205"/>
                  </a:lnTo>
                  <a:lnTo>
                    <a:pt x="215" y="124078"/>
                  </a:lnTo>
                  <a:lnTo>
                    <a:pt x="215" y="45211"/>
                  </a:lnTo>
                  <a:lnTo>
                    <a:pt x="151637" y="45211"/>
                  </a:lnTo>
                  <a:lnTo>
                    <a:pt x="238506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06779" y="3625595"/>
              <a:ext cx="477520" cy="247015"/>
            </a:xfrm>
            <a:custGeom>
              <a:avLst/>
              <a:gdLst/>
              <a:ahLst/>
              <a:cxnLst/>
              <a:rect l="l" t="t" r="r" b="b"/>
              <a:pathLst>
                <a:path w="477519" h="247014">
                  <a:moveTo>
                    <a:pt x="238506" y="0"/>
                  </a:moveTo>
                  <a:lnTo>
                    <a:pt x="0" y="123443"/>
                  </a:lnTo>
                  <a:lnTo>
                    <a:pt x="238506" y="246887"/>
                  </a:lnTo>
                  <a:lnTo>
                    <a:pt x="477011" y="123443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06779" y="3625595"/>
              <a:ext cx="477520" cy="247015"/>
            </a:xfrm>
            <a:custGeom>
              <a:avLst/>
              <a:gdLst/>
              <a:ahLst/>
              <a:cxnLst/>
              <a:rect l="l" t="t" r="r" b="b"/>
              <a:pathLst>
                <a:path w="477519" h="247014">
                  <a:moveTo>
                    <a:pt x="0" y="123443"/>
                  </a:moveTo>
                  <a:lnTo>
                    <a:pt x="238506" y="0"/>
                  </a:lnTo>
                  <a:lnTo>
                    <a:pt x="477011" y="123443"/>
                  </a:lnTo>
                  <a:lnTo>
                    <a:pt x="238506" y="246887"/>
                  </a:lnTo>
                  <a:lnTo>
                    <a:pt x="0" y="12344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06779" y="3543299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19" h="248920">
                  <a:moveTo>
                    <a:pt x="238506" y="0"/>
                  </a:moveTo>
                  <a:lnTo>
                    <a:pt x="151637" y="45212"/>
                  </a:lnTo>
                  <a:lnTo>
                    <a:pt x="215" y="45212"/>
                  </a:lnTo>
                  <a:lnTo>
                    <a:pt x="215" y="124079"/>
                  </a:lnTo>
                  <a:lnTo>
                    <a:pt x="0" y="124206"/>
                  </a:lnTo>
                  <a:lnTo>
                    <a:pt x="215" y="124587"/>
                  </a:lnTo>
                  <a:lnTo>
                    <a:pt x="634" y="124587"/>
                  </a:lnTo>
                  <a:lnTo>
                    <a:pt x="238506" y="248412"/>
                  </a:lnTo>
                  <a:lnTo>
                    <a:pt x="477011" y="124206"/>
                  </a:lnTo>
                  <a:lnTo>
                    <a:pt x="476250" y="123825"/>
                  </a:lnTo>
                  <a:lnTo>
                    <a:pt x="476250" y="45212"/>
                  </a:lnTo>
                  <a:lnTo>
                    <a:pt x="325373" y="45212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06779" y="3543299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19" h="248920">
                  <a:moveTo>
                    <a:pt x="238506" y="0"/>
                  </a:moveTo>
                  <a:lnTo>
                    <a:pt x="325373" y="45212"/>
                  </a:lnTo>
                  <a:lnTo>
                    <a:pt x="476250" y="45212"/>
                  </a:lnTo>
                  <a:lnTo>
                    <a:pt x="476250" y="123825"/>
                  </a:lnTo>
                  <a:lnTo>
                    <a:pt x="477011" y="124206"/>
                  </a:lnTo>
                  <a:lnTo>
                    <a:pt x="238506" y="248412"/>
                  </a:lnTo>
                  <a:lnTo>
                    <a:pt x="634" y="124587"/>
                  </a:lnTo>
                  <a:lnTo>
                    <a:pt x="215" y="124587"/>
                  </a:lnTo>
                  <a:lnTo>
                    <a:pt x="215" y="124332"/>
                  </a:lnTo>
                  <a:lnTo>
                    <a:pt x="0" y="124206"/>
                  </a:lnTo>
                  <a:lnTo>
                    <a:pt x="215" y="124079"/>
                  </a:lnTo>
                  <a:lnTo>
                    <a:pt x="215" y="45212"/>
                  </a:lnTo>
                  <a:lnTo>
                    <a:pt x="151637" y="45212"/>
                  </a:lnTo>
                  <a:lnTo>
                    <a:pt x="238506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06779" y="3464051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19" h="248920">
                  <a:moveTo>
                    <a:pt x="238506" y="0"/>
                  </a:moveTo>
                  <a:lnTo>
                    <a:pt x="0" y="124206"/>
                  </a:lnTo>
                  <a:lnTo>
                    <a:pt x="238506" y="248412"/>
                  </a:lnTo>
                  <a:lnTo>
                    <a:pt x="477011" y="124206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06779" y="3464051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19" h="248920">
                  <a:moveTo>
                    <a:pt x="0" y="124206"/>
                  </a:moveTo>
                  <a:lnTo>
                    <a:pt x="238506" y="0"/>
                  </a:lnTo>
                  <a:lnTo>
                    <a:pt x="477011" y="124206"/>
                  </a:lnTo>
                  <a:lnTo>
                    <a:pt x="238506" y="248412"/>
                  </a:lnTo>
                  <a:lnTo>
                    <a:pt x="0" y="124206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943355" y="2581655"/>
            <a:ext cx="429895" cy="585470"/>
          </a:xfrm>
          <a:custGeom>
            <a:avLst/>
            <a:gdLst/>
            <a:ahLst/>
            <a:cxnLst/>
            <a:rect l="l" t="t" r="r" b="b"/>
            <a:pathLst>
              <a:path w="429894" h="585469">
                <a:moveTo>
                  <a:pt x="241" y="396113"/>
                </a:moveTo>
                <a:lnTo>
                  <a:pt x="1625" y="398780"/>
                </a:lnTo>
                <a:lnTo>
                  <a:pt x="1600" y="401447"/>
                </a:lnTo>
                <a:lnTo>
                  <a:pt x="4368" y="403987"/>
                </a:lnTo>
                <a:lnTo>
                  <a:pt x="31107" y="417149"/>
                </a:lnTo>
                <a:lnTo>
                  <a:pt x="78193" y="427656"/>
                </a:lnTo>
                <a:lnTo>
                  <a:pt x="140996" y="434615"/>
                </a:lnTo>
                <a:lnTo>
                  <a:pt x="214884" y="437134"/>
                </a:lnTo>
                <a:lnTo>
                  <a:pt x="288773" y="434615"/>
                </a:lnTo>
                <a:lnTo>
                  <a:pt x="351585" y="427656"/>
                </a:lnTo>
                <a:lnTo>
                  <a:pt x="398687" y="417149"/>
                </a:lnTo>
                <a:lnTo>
                  <a:pt x="428116" y="398780"/>
                </a:lnTo>
                <a:lnTo>
                  <a:pt x="429513" y="396113"/>
                </a:lnTo>
                <a:lnTo>
                  <a:pt x="429589" y="433048"/>
                </a:lnTo>
                <a:lnTo>
                  <a:pt x="429641" y="469947"/>
                </a:lnTo>
                <a:lnTo>
                  <a:pt x="429692" y="506823"/>
                </a:lnTo>
                <a:lnTo>
                  <a:pt x="418807" y="556833"/>
                </a:lnTo>
                <a:lnTo>
                  <a:pt x="341766" y="577218"/>
                </a:lnTo>
                <a:lnTo>
                  <a:pt x="282781" y="583103"/>
                </a:lnTo>
                <a:lnTo>
                  <a:pt x="214884" y="585216"/>
                </a:lnTo>
                <a:lnTo>
                  <a:pt x="146962" y="583103"/>
                </a:lnTo>
                <a:lnTo>
                  <a:pt x="87974" y="577218"/>
                </a:lnTo>
                <a:lnTo>
                  <a:pt x="41458" y="568235"/>
                </a:lnTo>
                <a:lnTo>
                  <a:pt x="10954" y="556833"/>
                </a:lnTo>
                <a:lnTo>
                  <a:pt x="0" y="543687"/>
                </a:lnTo>
                <a:lnTo>
                  <a:pt x="59" y="506823"/>
                </a:lnTo>
                <a:lnTo>
                  <a:pt x="120" y="469947"/>
                </a:lnTo>
                <a:lnTo>
                  <a:pt x="182" y="433048"/>
                </a:lnTo>
                <a:lnTo>
                  <a:pt x="241" y="396113"/>
                </a:lnTo>
                <a:close/>
              </a:path>
              <a:path w="429894" h="585469">
                <a:moveTo>
                  <a:pt x="241" y="227584"/>
                </a:moveTo>
                <a:lnTo>
                  <a:pt x="1625" y="230124"/>
                </a:lnTo>
                <a:lnTo>
                  <a:pt x="1600" y="232791"/>
                </a:lnTo>
                <a:lnTo>
                  <a:pt x="4368" y="235458"/>
                </a:lnTo>
                <a:lnTo>
                  <a:pt x="31107" y="248620"/>
                </a:lnTo>
                <a:lnTo>
                  <a:pt x="78193" y="259127"/>
                </a:lnTo>
                <a:lnTo>
                  <a:pt x="140996" y="266086"/>
                </a:lnTo>
                <a:lnTo>
                  <a:pt x="214884" y="268605"/>
                </a:lnTo>
                <a:lnTo>
                  <a:pt x="288773" y="266086"/>
                </a:lnTo>
                <a:lnTo>
                  <a:pt x="351585" y="259127"/>
                </a:lnTo>
                <a:lnTo>
                  <a:pt x="398687" y="248620"/>
                </a:lnTo>
                <a:lnTo>
                  <a:pt x="428116" y="230124"/>
                </a:lnTo>
                <a:lnTo>
                  <a:pt x="429513" y="227584"/>
                </a:lnTo>
                <a:lnTo>
                  <a:pt x="429589" y="264465"/>
                </a:lnTo>
                <a:lnTo>
                  <a:pt x="429641" y="301371"/>
                </a:lnTo>
                <a:lnTo>
                  <a:pt x="429692" y="338276"/>
                </a:lnTo>
                <a:lnTo>
                  <a:pt x="418807" y="388255"/>
                </a:lnTo>
                <a:lnTo>
                  <a:pt x="341766" y="408652"/>
                </a:lnTo>
                <a:lnTo>
                  <a:pt x="282781" y="414562"/>
                </a:lnTo>
                <a:lnTo>
                  <a:pt x="214884" y="416687"/>
                </a:lnTo>
                <a:lnTo>
                  <a:pt x="146962" y="414562"/>
                </a:lnTo>
                <a:lnTo>
                  <a:pt x="87974" y="408652"/>
                </a:lnTo>
                <a:lnTo>
                  <a:pt x="41458" y="399651"/>
                </a:lnTo>
                <a:lnTo>
                  <a:pt x="10954" y="388255"/>
                </a:lnTo>
                <a:lnTo>
                  <a:pt x="0" y="375158"/>
                </a:lnTo>
                <a:lnTo>
                  <a:pt x="59" y="338276"/>
                </a:lnTo>
                <a:lnTo>
                  <a:pt x="120" y="301371"/>
                </a:lnTo>
                <a:lnTo>
                  <a:pt x="182" y="264465"/>
                </a:lnTo>
                <a:lnTo>
                  <a:pt x="241" y="227584"/>
                </a:lnTo>
                <a:close/>
              </a:path>
              <a:path w="429894" h="585469">
                <a:moveTo>
                  <a:pt x="241" y="58928"/>
                </a:moveTo>
                <a:lnTo>
                  <a:pt x="1625" y="61595"/>
                </a:lnTo>
                <a:lnTo>
                  <a:pt x="1600" y="64262"/>
                </a:lnTo>
                <a:lnTo>
                  <a:pt x="4368" y="66802"/>
                </a:lnTo>
                <a:lnTo>
                  <a:pt x="31107" y="79964"/>
                </a:lnTo>
                <a:lnTo>
                  <a:pt x="78193" y="90471"/>
                </a:lnTo>
                <a:lnTo>
                  <a:pt x="140996" y="97430"/>
                </a:lnTo>
                <a:lnTo>
                  <a:pt x="214884" y="99949"/>
                </a:lnTo>
                <a:lnTo>
                  <a:pt x="288773" y="97430"/>
                </a:lnTo>
                <a:lnTo>
                  <a:pt x="351585" y="90471"/>
                </a:lnTo>
                <a:lnTo>
                  <a:pt x="398687" y="79964"/>
                </a:lnTo>
                <a:lnTo>
                  <a:pt x="428116" y="61595"/>
                </a:lnTo>
                <a:lnTo>
                  <a:pt x="429513" y="58928"/>
                </a:lnTo>
                <a:lnTo>
                  <a:pt x="429589" y="95865"/>
                </a:lnTo>
                <a:lnTo>
                  <a:pt x="429641" y="132778"/>
                </a:lnTo>
                <a:lnTo>
                  <a:pt x="429692" y="169691"/>
                </a:lnTo>
                <a:lnTo>
                  <a:pt x="418807" y="219713"/>
                </a:lnTo>
                <a:lnTo>
                  <a:pt x="341766" y="240041"/>
                </a:lnTo>
                <a:lnTo>
                  <a:pt x="282781" y="245919"/>
                </a:lnTo>
                <a:lnTo>
                  <a:pt x="214884" y="248031"/>
                </a:lnTo>
                <a:lnTo>
                  <a:pt x="146962" y="245919"/>
                </a:lnTo>
                <a:lnTo>
                  <a:pt x="87974" y="240041"/>
                </a:lnTo>
                <a:lnTo>
                  <a:pt x="41458" y="231078"/>
                </a:lnTo>
                <a:lnTo>
                  <a:pt x="10954" y="219713"/>
                </a:lnTo>
                <a:lnTo>
                  <a:pt x="0" y="206629"/>
                </a:lnTo>
                <a:lnTo>
                  <a:pt x="59" y="169691"/>
                </a:lnTo>
                <a:lnTo>
                  <a:pt x="120" y="132778"/>
                </a:lnTo>
                <a:lnTo>
                  <a:pt x="182" y="95865"/>
                </a:lnTo>
                <a:lnTo>
                  <a:pt x="241" y="58928"/>
                </a:lnTo>
                <a:close/>
              </a:path>
              <a:path w="429894" h="585469">
                <a:moveTo>
                  <a:pt x="214884" y="0"/>
                </a:moveTo>
                <a:lnTo>
                  <a:pt x="280229" y="2038"/>
                </a:lnTo>
                <a:lnTo>
                  <a:pt x="336984" y="7709"/>
                </a:lnTo>
                <a:lnTo>
                  <a:pt x="381743" y="16349"/>
                </a:lnTo>
                <a:lnTo>
                  <a:pt x="421640" y="39878"/>
                </a:lnTo>
                <a:lnTo>
                  <a:pt x="411097" y="52510"/>
                </a:lnTo>
                <a:lnTo>
                  <a:pt x="381743" y="63461"/>
                </a:lnTo>
                <a:lnTo>
                  <a:pt x="336984" y="72083"/>
                </a:lnTo>
                <a:lnTo>
                  <a:pt x="280229" y="77730"/>
                </a:lnTo>
                <a:lnTo>
                  <a:pt x="214884" y="79756"/>
                </a:lnTo>
                <a:lnTo>
                  <a:pt x="149520" y="77730"/>
                </a:lnTo>
                <a:lnTo>
                  <a:pt x="92753" y="72083"/>
                </a:lnTo>
                <a:lnTo>
                  <a:pt x="47988" y="63461"/>
                </a:lnTo>
                <a:lnTo>
                  <a:pt x="18632" y="52510"/>
                </a:lnTo>
                <a:lnTo>
                  <a:pt x="8089" y="39878"/>
                </a:lnTo>
                <a:lnTo>
                  <a:pt x="18632" y="27293"/>
                </a:lnTo>
                <a:lnTo>
                  <a:pt x="47988" y="16349"/>
                </a:lnTo>
                <a:lnTo>
                  <a:pt x="92753" y="7709"/>
                </a:lnTo>
                <a:lnTo>
                  <a:pt x="149520" y="2038"/>
                </a:lnTo>
                <a:lnTo>
                  <a:pt x="214884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6679304" y="2861177"/>
            <a:ext cx="676275" cy="623570"/>
            <a:chOff x="6679304" y="2861177"/>
            <a:chExt cx="676275" cy="623570"/>
          </a:xfrm>
        </p:grpSpPr>
        <p:sp>
          <p:nvSpPr>
            <p:cNvPr id="47" name="object 47"/>
            <p:cNvSpPr/>
            <p:nvPr/>
          </p:nvSpPr>
          <p:spPr>
            <a:xfrm>
              <a:off x="6697344" y="2885313"/>
              <a:ext cx="637540" cy="573405"/>
            </a:xfrm>
            <a:custGeom>
              <a:avLst/>
              <a:gdLst/>
              <a:ahLst/>
              <a:cxnLst/>
              <a:rect l="l" t="t" r="r" b="b"/>
              <a:pathLst>
                <a:path w="637540" h="573404">
                  <a:moveTo>
                    <a:pt x="163702" y="554989"/>
                  </a:moveTo>
                  <a:lnTo>
                    <a:pt x="0" y="307213"/>
                  </a:lnTo>
                  <a:lnTo>
                    <a:pt x="177419" y="0"/>
                  </a:lnTo>
                  <a:lnTo>
                    <a:pt x="473836" y="17779"/>
                  </a:lnTo>
                  <a:lnTo>
                    <a:pt x="637539" y="265557"/>
                  </a:lnTo>
                  <a:lnTo>
                    <a:pt x="460121" y="572897"/>
                  </a:lnTo>
                  <a:lnTo>
                    <a:pt x="163702" y="554989"/>
                  </a:lnTo>
                  <a:close/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861047" y="2903093"/>
              <a:ext cx="310515" cy="537210"/>
            </a:xfrm>
            <a:custGeom>
              <a:avLst/>
              <a:gdLst/>
              <a:ahLst/>
              <a:cxnLst/>
              <a:rect l="l" t="t" r="r" b="b"/>
              <a:pathLst>
                <a:path w="310515" h="537210">
                  <a:moveTo>
                    <a:pt x="0" y="537210"/>
                  </a:moveTo>
                  <a:lnTo>
                    <a:pt x="31013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49058" y="3283204"/>
              <a:ext cx="208279" cy="175895"/>
            </a:xfrm>
            <a:custGeom>
              <a:avLst/>
              <a:gdLst/>
              <a:ahLst/>
              <a:cxnLst/>
              <a:rect l="l" t="t" r="r" b="b"/>
              <a:pathLst>
                <a:path w="208279" h="175895">
                  <a:moveTo>
                    <a:pt x="208152" y="1753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50023" y="3108325"/>
              <a:ext cx="285115" cy="43180"/>
            </a:xfrm>
            <a:custGeom>
              <a:avLst/>
              <a:gdLst/>
              <a:ahLst/>
              <a:cxnLst/>
              <a:rect l="l" t="t" r="r" b="b"/>
              <a:pathLst>
                <a:path w="285115" h="43180">
                  <a:moveTo>
                    <a:pt x="284606" y="42925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949058" y="3151251"/>
              <a:ext cx="386080" cy="132080"/>
            </a:xfrm>
            <a:custGeom>
              <a:avLst/>
              <a:gdLst/>
              <a:ahLst/>
              <a:cxnLst/>
              <a:rect l="l" t="t" r="r" b="b"/>
              <a:pathLst>
                <a:path w="386079" h="132079">
                  <a:moveTo>
                    <a:pt x="385572" y="0"/>
                  </a:moveTo>
                  <a:lnTo>
                    <a:pt x="0" y="131952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94042" y="3191129"/>
              <a:ext cx="256540" cy="92710"/>
            </a:xfrm>
            <a:custGeom>
              <a:avLst/>
              <a:gdLst/>
              <a:ahLst/>
              <a:cxnLst/>
              <a:rect l="l" t="t" r="r" b="b"/>
              <a:pathLst>
                <a:path w="256540" h="92710">
                  <a:moveTo>
                    <a:pt x="0" y="0"/>
                  </a:moveTo>
                  <a:lnTo>
                    <a:pt x="256031" y="9271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871461" y="2883916"/>
              <a:ext cx="179705" cy="225425"/>
            </a:xfrm>
            <a:custGeom>
              <a:avLst/>
              <a:gdLst/>
              <a:ahLst/>
              <a:cxnLst/>
              <a:rect l="l" t="t" r="r" b="b"/>
              <a:pathLst>
                <a:path w="179704" h="225425">
                  <a:moveTo>
                    <a:pt x="0" y="0"/>
                  </a:moveTo>
                  <a:lnTo>
                    <a:pt x="179578" y="22491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871461" y="2883916"/>
              <a:ext cx="78740" cy="400050"/>
            </a:xfrm>
            <a:custGeom>
              <a:avLst/>
              <a:gdLst/>
              <a:ahLst/>
              <a:cxnLst/>
              <a:rect l="l" t="t" r="r" b="b"/>
              <a:pathLst>
                <a:path w="78740" h="400050">
                  <a:moveTo>
                    <a:pt x="0" y="0"/>
                  </a:moveTo>
                  <a:lnTo>
                    <a:pt x="78613" y="399923"/>
                  </a:lnTo>
                </a:path>
              </a:pathLst>
            </a:custGeom>
            <a:ln w="12699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679298" y="2861182"/>
              <a:ext cx="676275" cy="623570"/>
            </a:xfrm>
            <a:custGeom>
              <a:avLst/>
              <a:gdLst/>
              <a:ahLst/>
              <a:cxnLst/>
              <a:rect l="l" t="t" r="r" b="b"/>
              <a:pathLst>
                <a:path w="676275" h="623570">
                  <a:moveTo>
                    <a:pt x="53784" y="341160"/>
                  </a:moveTo>
                  <a:lnTo>
                    <a:pt x="53022" y="330784"/>
                  </a:lnTo>
                  <a:lnTo>
                    <a:pt x="48463" y="321449"/>
                  </a:lnTo>
                  <a:lnTo>
                    <a:pt x="40398" y="314325"/>
                  </a:lnTo>
                  <a:lnTo>
                    <a:pt x="30200" y="310896"/>
                  </a:lnTo>
                  <a:lnTo>
                    <a:pt x="19862" y="311619"/>
                  </a:lnTo>
                  <a:lnTo>
                    <a:pt x="10553" y="316166"/>
                  </a:lnTo>
                  <a:lnTo>
                    <a:pt x="3441" y="324231"/>
                  </a:lnTo>
                  <a:lnTo>
                    <a:pt x="0" y="334441"/>
                  </a:lnTo>
                  <a:lnTo>
                    <a:pt x="723" y="344830"/>
                  </a:lnTo>
                  <a:lnTo>
                    <a:pt x="5270" y="354190"/>
                  </a:lnTo>
                  <a:lnTo>
                    <a:pt x="13347" y="361315"/>
                  </a:lnTo>
                  <a:lnTo>
                    <a:pt x="23545" y="364756"/>
                  </a:lnTo>
                  <a:lnTo>
                    <a:pt x="33934" y="364032"/>
                  </a:lnTo>
                  <a:lnTo>
                    <a:pt x="43294" y="359486"/>
                  </a:lnTo>
                  <a:lnTo>
                    <a:pt x="50431" y="351409"/>
                  </a:lnTo>
                  <a:lnTo>
                    <a:pt x="53784" y="341160"/>
                  </a:lnTo>
                  <a:close/>
                </a:path>
                <a:path w="676275" h="623570">
                  <a:moveTo>
                    <a:pt x="208800" y="580745"/>
                  </a:moveTo>
                  <a:lnTo>
                    <a:pt x="208076" y="570407"/>
                  </a:lnTo>
                  <a:lnTo>
                    <a:pt x="203530" y="561098"/>
                  </a:lnTo>
                  <a:lnTo>
                    <a:pt x="195465" y="553974"/>
                  </a:lnTo>
                  <a:lnTo>
                    <a:pt x="185204" y="550545"/>
                  </a:lnTo>
                  <a:lnTo>
                    <a:pt x="174815" y="551268"/>
                  </a:lnTo>
                  <a:lnTo>
                    <a:pt x="165493" y="555815"/>
                  </a:lnTo>
                  <a:lnTo>
                    <a:pt x="158381" y="563880"/>
                  </a:lnTo>
                  <a:lnTo>
                    <a:pt x="154940" y="574078"/>
                  </a:lnTo>
                  <a:lnTo>
                    <a:pt x="155663" y="584415"/>
                  </a:lnTo>
                  <a:lnTo>
                    <a:pt x="160210" y="593725"/>
                  </a:lnTo>
                  <a:lnTo>
                    <a:pt x="168287" y="600837"/>
                  </a:lnTo>
                  <a:lnTo>
                    <a:pt x="178485" y="604278"/>
                  </a:lnTo>
                  <a:lnTo>
                    <a:pt x="188874" y="603554"/>
                  </a:lnTo>
                  <a:lnTo>
                    <a:pt x="198234" y="599008"/>
                  </a:lnTo>
                  <a:lnTo>
                    <a:pt x="205371" y="590931"/>
                  </a:lnTo>
                  <a:lnTo>
                    <a:pt x="208800" y="580745"/>
                  </a:lnTo>
                  <a:close/>
                </a:path>
                <a:path w="676275" h="623570">
                  <a:moveTo>
                    <a:pt x="222821" y="30200"/>
                  </a:moveTo>
                  <a:lnTo>
                    <a:pt x="222072" y="19862"/>
                  </a:lnTo>
                  <a:lnTo>
                    <a:pt x="217500" y="10553"/>
                  </a:lnTo>
                  <a:lnTo>
                    <a:pt x="209435" y="3429"/>
                  </a:lnTo>
                  <a:lnTo>
                    <a:pt x="199237" y="0"/>
                  </a:lnTo>
                  <a:lnTo>
                    <a:pt x="188899" y="723"/>
                  </a:lnTo>
                  <a:lnTo>
                    <a:pt x="179590" y="5270"/>
                  </a:lnTo>
                  <a:lnTo>
                    <a:pt x="172478" y="13335"/>
                  </a:lnTo>
                  <a:lnTo>
                    <a:pt x="169037" y="23545"/>
                  </a:lnTo>
                  <a:lnTo>
                    <a:pt x="169760" y="33921"/>
                  </a:lnTo>
                  <a:lnTo>
                    <a:pt x="174307" y="43243"/>
                  </a:lnTo>
                  <a:lnTo>
                    <a:pt x="182384" y="50292"/>
                  </a:lnTo>
                  <a:lnTo>
                    <a:pt x="192582" y="53733"/>
                  </a:lnTo>
                  <a:lnTo>
                    <a:pt x="202971" y="53009"/>
                  </a:lnTo>
                  <a:lnTo>
                    <a:pt x="212331" y="48463"/>
                  </a:lnTo>
                  <a:lnTo>
                    <a:pt x="219468" y="40386"/>
                  </a:lnTo>
                  <a:lnTo>
                    <a:pt x="222821" y="30200"/>
                  </a:lnTo>
                  <a:close/>
                </a:path>
                <a:path w="676275" h="623570">
                  <a:moveTo>
                    <a:pt x="297954" y="426300"/>
                  </a:moveTo>
                  <a:lnTo>
                    <a:pt x="297230" y="415912"/>
                  </a:lnTo>
                  <a:lnTo>
                    <a:pt x="292684" y="406552"/>
                  </a:lnTo>
                  <a:lnTo>
                    <a:pt x="284619" y="399415"/>
                  </a:lnTo>
                  <a:lnTo>
                    <a:pt x="274408" y="395986"/>
                  </a:lnTo>
                  <a:lnTo>
                    <a:pt x="264020" y="396709"/>
                  </a:lnTo>
                  <a:lnTo>
                    <a:pt x="254660" y="401256"/>
                  </a:lnTo>
                  <a:lnTo>
                    <a:pt x="247535" y="409321"/>
                  </a:lnTo>
                  <a:lnTo>
                    <a:pt x="244094" y="419531"/>
                  </a:lnTo>
                  <a:lnTo>
                    <a:pt x="244830" y="429920"/>
                  </a:lnTo>
                  <a:lnTo>
                    <a:pt x="249428" y="439280"/>
                  </a:lnTo>
                  <a:lnTo>
                    <a:pt x="257568" y="446405"/>
                  </a:lnTo>
                  <a:lnTo>
                    <a:pt x="267754" y="449846"/>
                  </a:lnTo>
                  <a:lnTo>
                    <a:pt x="278091" y="449122"/>
                  </a:lnTo>
                  <a:lnTo>
                    <a:pt x="287401" y="444576"/>
                  </a:lnTo>
                  <a:lnTo>
                    <a:pt x="294525" y="436499"/>
                  </a:lnTo>
                  <a:lnTo>
                    <a:pt x="297954" y="426300"/>
                  </a:lnTo>
                  <a:close/>
                </a:path>
                <a:path w="676275" h="623570">
                  <a:moveTo>
                    <a:pt x="400062" y="249516"/>
                  </a:moveTo>
                  <a:lnTo>
                    <a:pt x="399338" y="239128"/>
                  </a:lnTo>
                  <a:lnTo>
                    <a:pt x="394792" y="229768"/>
                  </a:lnTo>
                  <a:lnTo>
                    <a:pt x="386727" y="222631"/>
                  </a:lnTo>
                  <a:lnTo>
                    <a:pt x="376466" y="219202"/>
                  </a:lnTo>
                  <a:lnTo>
                    <a:pt x="366090" y="219925"/>
                  </a:lnTo>
                  <a:lnTo>
                    <a:pt x="356755" y="224472"/>
                  </a:lnTo>
                  <a:lnTo>
                    <a:pt x="349643" y="232537"/>
                  </a:lnTo>
                  <a:lnTo>
                    <a:pt x="346202" y="242747"/>
                  </a:lnTo>
                  <a:lnTo>
                    <a:pt x="346925" y="253136"/>
                  </a:lnTo>
                  <a:lnTo>
                    <a:pt x="351472" y="262496"/>
                  </a:lnTo>
                  <a:lnTo>
                    <a:pt x="359549" y="269621"/>
                  </a:lnTo>
                  <a:lnTo>
                    <a:pt x="369747" y="273062"/>
                  </a:lnTo>
                  <a:lnTo>
                    <a:pt x="380136" y="272338"/>
                  </a:lnTo>
                  <a:lnTo>
                    <a:pt x="389496" y="267792"/>
                  </a:lnTo>
                  <a:lnTo>
                    <a:pt x="396633" y="259715"/>
                  </a:lnTo>
                  <a:lnTo>
                    <a:pt x="400062" y="249516"/>
                  </a:lnTo>
                  <a:close/>
                </a:path>
                <a:path w="676275" h="623570">
                  <a:moveTo>
                    <a:pt x="501535" y="599668"/>
                  </a:moveTo>
                  <a:lnTo>
                    <a:pt x="500811" y="589330"/>
                  </a:lnTo>
                  <a:lnTo>
                    <a:pt x="496265" y="580021"/>
                  </a:lnTo>
                  <a:lnTo>
                    <a:pt x="488200" y="572897"/>
                  </a:lnTo>
                  <a:lnTo>
                    <a:pt x="478002" y="569468"/>
                  </a:lnTo>
                  <a:lnTo>
                    <a:pt x="467664" y="570191"/>
                  </a:lnTo>
                  <a:lnTo>
                    <a:pt x="458355" y="574738"/>
                  </a:lnTo>
                  <a:lnTo>
                    <a:pt x="451243" y="582803"/>
                  </a:lnTo>
                  <a:lnTo>
                    <a:pt x="447802" y="593001"/>
                  </a:lnTo>
                  <a:lnTo>
                    <a:pt x="448525" y="603338"/>
                  </a:lnTo>
                  <a:lnTo>
                    <a:pt x="453072" y="612648"/>
                  </a:lnTo>
                  <a:lnTo>
                    <a:pt x="461149" y="619760"/>
                  </a:lnTo>
                  <a:lnTo>
                    <a:pt x="471347" y="623201"/>
                  </a:lnTo>
                  <a:lnTo>
                    <a:pt x="481723" y="622477"/>
                  </a:lnTo>
                  <a:lnTo>
                    <a:pt x="491045" y="617931"/>
                  </a:lnTo>
                  <a:lnTo>
                    <a:pt x="498106" y="609854"/>
                  </a:lnTo>
                  <a:lnTo>
                    <a:pt x="501535" y="599668"/>
                  </a:lnTo>
                  <a:close/>
                </a:path>
                <a:path w="676275" h="623570">
                  <a:moveTo>
                    <a:pt x="517918" y="45250"/>
                  </a:moveTo>
                  <a:lnTo>
                    <a:pt x="517194" y="34861"/>
                  </a:lnTo>
                  <a:lnTo>
                    <a:pt x="512648" y="25539"/>
                  </a:lnTo>
                  <a:lnTo>
                    <a:pt x="504583" y="18415"/>
                  </a:lnTo>
                  <a:lnTo>
                    <a:pt x="494372" y="14986"/>
                  </a:lnTo>
                  <a:lnTo>
                    <a:pt x="484009" y="15709"/>
                  </a:lnTo>
                  <a:lnTo>
                    <a:pt x="474675" y="20256"/>
                  </a:lnTo>
                  <a:lnTo>
                    <a:pt x="467626" y="28321"/>
                  </a:lnTo>
                  <a:lnTo>
                    <a:pt x="464185" y="38531"/>
                  </a:lnTo>
                  <a:lnTo>
                    <a:pt x="464908" y="48920"/>
                  </a:lnTo>
                  <a:lnTo>
                    <a:pt x="469455" y="58280"/>
                  </a:lnTo>
                  <a:lnTo>
                    <a:pt x="477532" y="65405"/>
                  </a:lnTo>
                  <a:lnTo>
                    <a:pt x="487718" y="68846"/>
                  </a:lnTo>
                  <a:lnTo>
                    <a:pt x="498055" y="68122"/>
                  </a:lnTo>
                  <a:lnTo>
                    <a:pt x="507365" y="63576"/>
                  </a:lnTo>
                  <a:lnTo>
                    <a:pt x="514489" y="55499"/>
                  </a:lnTo>
                  <a:lnTo>
                    <a:pt x="517918" y="45250"/>
                  </a:lnTo>
                  <a:close/>
                </a:path>
                <a:path w="676275" h="623570">
                  <a:moveTo>
                    <a:pt x="675906" y="291807"/>
                  </a:moveTo>
                  <a:lnTo>
                    <a:pt x="675182" y="281419"/>
                  </a:lnTo>
                  <a:lnTo>
                    <a:pt x="670636" y="272059"/>
                  </a:lnTo>
                  <a:lnTo>
                    <a:pt x="662571" y="264922"/>
                  </a:lnTo>
                  <a:lnTo>
                    <a:pt x="652360" y="261493"/>
                  </a:lnTo>
                  <a:lnTo>
                    <a:pt x="641972" y="262216"/>
                  </a:lnTo>
                  <a:lnTo>
                    <a:pt x="632612" y="266763"/>
                  </a:lnTo>
                  <a:lnTo>
                    <a:pt x="625487" y="274828"/>
                  </a:lnTo>
                  <a:lnTo>
                    <a:pt x="622046" y="285089"/>
                  </a:lnTo>
                  <a:lnTo>
                    <a:pt x="622769" y="295465"/>
                  </a:lnTo>
                  <a:lnTo>
                    <a:pt x="627316" y="304800"/>
                  </a:lnTo>
                  <a:lnTo>
                    <a:pt x="635393" y="311912"/>
                  </a:lnTo>
                  <a:lnTo>
                    <a:pt x="645591" y="315353"/>
                  </a:lnTo>
                  <a:lnTo>
                    <a:pt x="655980" y="314629"/>
                  </a:lnTo>
                  <a:lnTo>
                    <a:pt x="665340" y="310083"/>
                  </a:lnTo>
                  <a:lnTo>
                    <a:pt x="672477" y="302006"/>
                  </a:lnTo>
                  <a:lnTo>
                    <a:pt x="675906" y="291807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8558783" y="2845307"/>
          <a:ext cx="605155" cy="539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/>
                <a:gridCol w="125729"/>
                <a:gridCol w="107314"/>
                <a:gridCol w="125094"/>
                <a:gridCol w="111125"/>
              </a:tblGrid>
              <a:tr h="152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993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4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7016495" y="1655064"/>
            <a:ext cx="0" cy="1039494"/>
          </a:xfrm>
          <a:custGeom>
            <a:avLst/>
            <a:gdLst/>
            <a:ahLst/>
            <a:cxnLst/>
            <a:rect l="l" t="t" r="r" b="b"/>
            <a:pathLst>
              <a:path w="0" h="1039494">
                <a:moveTo>
                  <a:pt x="0" y="1039495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87295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30" h="251460">
                <a:moveTo>
                  <a:pt x="0" y="0"/>
                </a:moveTo>
                <a:lnTo>
                  <a:pt x="112776" y="133095"/>
                </a:lnTo>
                <a:lnTo>
                  <a:pt x="0" y="251459"/>
                </a:lnTo>
              </a:path>
            </a:pathLst>
          </a:custGeom>
          <a:ln w="12191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12920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29" h="251460">
                <a:moveTo>
                  <a:pt x="0" y="0"/>
                </a:moveTo>
                <a:lnTo>
                  <a:pt x="112775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45708" y="3037332"/>
            <a:ext cx="111760" cy="251460"/>
          </a:xfrm>
          <a:custGeom>
            <a:avLst/>
            <a:gdLst/>
            <a:ahLst/>
            <a:cxnLst/>
            <a:rect l="l" t="t" r="r" b="b"/>
            <a:pathLst>
              <a:path w="111760" h="251460">
                <a:moveTo>
                  <a:pt x="0" y="0"/>
                </a:moveTo>
                <a:lnTo>
                  <a:pt x="111251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85176" y="3037332"/>
            <a:ext cx="111760" cy="251460"/>
          </a:xfrm>
          <a:custGeom>
            <a:avLst/>
            <a:gdLst/>
            <a:ahLst/>
            <a:cxnLst/>
            <a:rect l="l" t="t" r="r" b="b"/>
            <a:pathLst>
              <a:path w="111759" h="251460">
                <a:moveTo>
                  <a:pt x="0" y="0"/>
                </a:moveTo>
                <a:lnTo>
                  <a:pt x="111251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665207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29" h="251460">
                <a:moveTo>
                  <a:pt x="0" y="0"/>
                </a:moveTo>
                <a:lnTo>
                  <a:pt x="112775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3" name="object 63"/>
          <p:cNvGrpSpPr/>
          <p:nvPr/>
        </p:nvGrpSpPr>
        <p:grpSpPr>
          <a:xfrm>
            <a:off x="465594" y="5326379"/>
            <a:ext cx="4495165" cy="254635"/>
            <a:chOff x="465594" y="5326379"/>
            <a:chExt cx="4495165" cy="254635"/>
          </a:xfrm>
        </p:grpSpPr>
        <p:sp>
          <p:nvSpPr>
            <p:cNvPr id="64" name="object 64"/>
            <p:cNvSpPr/>
            <p:nvPr/>
          </p:nvSpPr>
          <p:spPr>
            <a:xfrm>
              <a:off x="522731" y="5568695"/>
              <a:ext cx="4438015" cy="12700"/>
            </a:xfrm>
            <a:custGeom>
              <a:avLst/>
              <a:gdLst/>
              <a:ahLst/>
              <a:cxnLst/>
              <a:rect l="l" t="t" r="r" b="b"/>
              <a:pathLst>
                <a:path w="4438015" h="12700">
                  <a:moveTo>
                    <a:pt x="0" y="12191"/>
                  </a:moveTo>
                  <a:lnTo>
                    <a:pt x="4437888" y="12191"/>
                  </a:lnTo>
                  <a:lnTo>
                    <a:pt x="4437888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594" y="5326379"/>
              <a:ext cx="76073" cy="251967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720321" y="5326379"/>
            <a:ext cx="76073" cy="251967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5756275" y="5371287"/>
            <a:ext cx="6085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160" algn="l"/>
                <a:tab pos="6072505" algn="l"/>
              </a:tabLst>
            </a:pP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Orchestrate	</a:t>
            </a:r>
            <a:r>
              <a:rPr dirty="0" u="dash" sz="2000" spc="-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dirty="0" u="dash" sz="2000" spc="-5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</a:rPr>
              <a:t>	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113020" y="5268467"/>
            <a:ext cx="508000" cy="474345"/>
          </a:xfrm>
          <a:custGeom>
            <a:avLst/>
            <a:gdLst/>
            <a:ahLst/>
            <a:cxnLst/>
            <a:rect l="l" t="t" r="r" b="b"/>
            <a:pathLst>
              <a:path w="508000" h="474345">
                <a:moveTo>
                  <a:pt x="328421" y="69722"/>
                </a:moveTo>
                <a:lnTo>
                  <a:pt x="328421" y="149351"/>
                </a:lnTo>
                <a:lnTo>
                  <a:pt x="177164" y="149351"/>
                </a:lnTo>
                <a:lnTo>
                  <a:pt x="177164" y="0"/>
                </a:lnTo>
                <a:lnTo>
                  <a:pt x="328421" y="0"/>
                </a:lnTo>
                <a:lnTo>
                  <a:pt x="328421" y="69722"/>
                </a:lnTo>
              </a:path>
              <a:path w="508000" h="474345">
                <a:moveTo>
                  <a:pt x="507491" y="398284"/>
                </a:moveTo>
                <a:lnTo>
                  <a:pt x="507491" y="326593"/>
                </a:lnTo>
                <a:lnTo>
                  <a:pt x="356234" y="326593"/>
                </a:lnTo>
                <a:lnTo>
                  <a:pt x="356234" y="473963"/>
                </a:lnTo>
                <a:lnTo>
                  <a:pt x="507491" y="473963"/>
                </a:lnTo>
                <a:lnTo>
                  <a:pt x="507491" y="398284"/>
                </a:lnTo>
              </a:path>
              <a:path w="508000" h="474345">
                <a:moveTo>
                  <a:pt x="392049" y="326593"/>
                </a:moveTo>
                <a:lnTo>
                  <a:pt x="294513" y="149351"/>
                </a:lnTo>
              </a:path>
              <a:path w="508000" h="474345">
                <a:moveTo>
                  <a:pt x="149225" y="392315"/>
                </a:moveTo>
                <a:lnTo>
                  <a:pt x="149225" y="326593"/>
                </a:lnTo>
                <a:lnTo>
                  <a:pt x="0" y="326593"/>
                </a:lnTo>
                <a:lnTo>
                  <a:pt x="0" y="473963"/>
                </a:lnTo>
                <a:lnTo>
                  <a:pt x="149225" y="473963"/>
                </a:lnTo>
                <a:lnTo>
                  <a:pt x="149225" y="392315"/>
                </a:lnTo>
              </a:path>
              <a:path w="508000" h="474345">
                <a:moveTo>
                  <a:pt x="149225" y="398284"/>
                </a:moveTo>
                <a:lnTo>
                  <a:pt x="356234" y="398284"/>
                </a:lnTo>
              </a:path>
              <a:path w="508000" h="474345">
                <a:moveTo>
                  <a:pt x="210946" y="149351"/>
                </a:moveTo>
                <a:lnTo>
                  <a:pt x="115442" y="326593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9" name="object 6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99232" y="3915155"/>
            <a:ext cx="419099" cy="40538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674179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0000"/>
                </a:solidFill>
              </a:rPr>
              <a:t>Complexity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30">
                <a:solidFill>
                  <a:srgbClr val="000000"/>
                </a:solidFill>
              </a:rPr>
              <a:t>of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Machine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05155" y="6228994"/>
            <a:ext cx="533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1A1A1A"/>
                </a:solidFill>
                <a:latin typeface="Segoe UI"/>
                <a:cs typeface="Segoe UI"/>
              </a:rPr>
              <a:t>Source:</a:t>
            </a:r>
            <a:r>
              <a:rPr dirty="0" sz="1200" spc="-2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u="sng" sz="12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http://scikit-learn.org/stable/tutorial/machine_learning_map/index.html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836" y="1124711"/>
            <a:ext cx="9434708" cy="46815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Conceptual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Overview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4151" y="4817364"/>
            <a:ext cx="2496820" cy="1553210"/>
            <a:chOff x="454151" y="4817364"/>
            <a:chExt cx="2496820" cy="1553210"/>
          </a:xfrm>
        </p:grpSpPr>
        <p:sp>
          <p:nvSpPr>
            <p:cNvPr id="4" name="object 4"/>
            <p:cNvSpPr/>
            <p:nvPr/>
          </p:nvSpPr>
          <p:spPr>
            <a:xfrm>
              <a:off x="459485" y="4822698"/>
              <a:ext cx="2486025" cy="1542415"/>
            </a:xfrm>
            <a:custGeom>
              <a:avLst/>
              <a:gdLst/>
              <a:ahLst/>
              <a:cxnLst/>
              <a:rect l="l" t="t" r="r" b="b"/>
              <a:pathLst>
                <a:path w="2486025" h="1542414">
                  <a:moveTo>
                    <a:pt x="0" y="1542288"/>
                  </a:moveTo>
                  <a:lnTo>
                    <a:pt x="2485644" y="1542288"/>
                  </a:lnTo>
                  <a:lnTo>
                    <a:pt x="2485644" y="0"/>
                  </a:lnTo>
                  <a:lnTo>
                    <a:pt x="0" y="0"/>
                  </a:lnTo>
                  <a:lnTo>
                    <a:pt x="0" y="1542288"/>
                  </a:lnTo>
                  <a:close/>
                </a:path>
              </a:pathLst>
            </a:custGeom>
            <a:ln w="10668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41" y="5212969"/>
              <a:ext cx="1240510" cy="1958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698" y="5551170"/>
              <a:ext cx="93090" cy="927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261" y="5802388"/>
              <a:ext cx="1141069" cy="19773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0373" y="4246626"/>
            <a:ext cx="666750" cy="2367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4151" y="2385060"/>
            <a:ext cx="2498090" cy="2190115"/>
            <a:chOff x="454151" y="2385060"/>
            <a:chExt cx="2498090" cy="21901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764" y="2582672"/>
              <a:ext cx="1970697" cy="1977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04" y="2799969"/>
              <a:ext cx="1200937" cy="1988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892" y="3305937"/>
              <a:ext cx="1450251" cy="1487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92" y="3548126"/>
              <a:ext cx="1320838" cy="146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890" y="4028313"/>
              <a:ext cx="466521" cy="1487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890" y="3787521"/>
              <a:ext cx="1561617" cy="1487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199" y="4093897"/>
              <a:ext cx="76200" cy="9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8645" y="4029710"/>
              <a:ext cx="1080897" cy="146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346" y="4269105"/>
              <a:ext cx="939685" cy="1478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8723" y="2391156"/>
              <a:ext cx="2487930" cy="2178050"/>
            </a:xfrm>
            <a:custGeom>
              <a:avLst/>
              <a:gdLst/>
              <a:ahLst/>
              <a:cxnLst/>
              <a:rect l="l" t="t" r="r" b="b"/>
              <a:pathLst>
                <a:path w="2487930" h="2178050">
                  <a:moveTo>
                    <a:pt x="1524" y="2177796"/>
                  </a:moveTo>
                  <a:lnTo>
                    <a:pt x="2487168" y="2177796"/>
                  </a:lnTo>
                  <a:lnTo>
                    <a:pt x="2487168" y="0"/>
                  </a:lnTo>
                  <a:lnTo>
                    <a:pt x="1524" y="0"/>
                  </a:lnTo>
                  <a:lnTo>
                    <a:pt x="1524" y="2177796"/>
                  </a:lnTo>
                  <a:close/>
                </a:path>
                <a:path w="2487930" h="2178050">
                  <a:moveTo>
                    <a:pt x="0" y="704088"/>
                  </a:moveTo>
                  <a:lnTo>
                    <a:pt x="2487676" y="70408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180588" y="417575"/>
            <a:ext cx="8484235" cy="5953125"/>
            <a:chOff x="3180588" y="417575"/>
            <a:chExt cx="8484235" cy="5953125"/>
          </a:xfrm>
        </p:grpSpPr>
        <p:sp>
          <p:nvSpPr>
            <p:cNvPr id="21" name="object 21"/>
            <p:cNvSpPr/>
            <p:nvPr/>
          </p:nvSpPr>
          <p:spPr>
            <a:xfrm>
              <a:off x="3186684" y="2391156"/>
              <a:ext cx="146685" cy="3973195"/>
            </a:xfrm>
            <a:custGeom>
              <a:avLst/>
              <a:gdLst/>
              <a:ahLst/>
              <a:cxnLst/>
              <a:rect l="l" t="t" r="r" b="b"/>
              <a:pathLst>
                <a:path w="146685" h="3973195">
                  <a:moveTo>
                    <a:pt x="0" y="0"/>
                  </a:moveTo>
                  <a:lnTo>
                    <a:pt x="56935" y="0"/>
                  </a:lnTo>
                  <a:lnTo>
                    <a:pt x="103441" y="0"/>
                  </a:lnTo>
                  <a:lnTo>
                    <a:pt x="134802" y="0"/>
                  </a:lnTo>
                  <a:lnTo>
                    <a:pt x="146304" y="0"/>
                  </a:lnTo>
                  <a:lnTo>
                    <a:pt x="146304" y="3973068"/>
                  </a:lnTo>
                  <a:lnTo>
                    <a:pt x="134802" y="3973068"/>
                  </a:lnTo>
                  <a:lnTo>
                    <a:pt x="103441" y="3973068"/>
                  </a:lnTo>
                  <a:lnTo>
                    <a:pt x="56935" y="3973068"/>
                  </a:lnTo>
                  <a:lnTo>
                    <a:pt x="0" y="397306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32988" y="4530852"/>
              <a:ext cx="967740" cy="76200"/>
            </a:xfrm>
            <a:custGeom>
              <a:avLst/>
              <a:gdLst/>
              <a:ahLst/>
              <a:cxnLst/>
              <a:rect l="l" t="t" r="r" b="b"/>
              <a:pathLst>
                <a:path w="967739" h="76200">
                  <a:moveTo>
                    <a:pt x="891286" y="0"/>
                  </a:moveTo>
                  <a:lnTo>
                    <a:pt x="891286" y="76200"/>
                  </a:lnTo>
                  <a:lnTo>
                    <a:pt x="954786" y="44450"/>
                  </a:lnTo>
                  <a:lnTo>
                    <a:pt x="903986" y="44450"/>
                  </a:lnTo>
                  <a:lnTo>
                    <a:pt x="903986" y="31750"/>
                  </a:lnTo>
                  <a:lnTo>
                    <a:pt x="954786" y="31750"/>
                  </a:lnTo>
                  <a:lnTo>
                    <a:pt x="891286" y="0"/>
                  </a:lnTo>
                  <a:close/>
                </a:path>
                <a:path w="967739" h="76200">
                  <a:moveTo>
                    <a:pt x="89128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91286" y="44450"/>
                  </a:lnTo>
                  <a:lnTo>
                    <a:pt x="891286" y="31750"/>
                  </a:lnTo>
                  <a:close/>
                </a:path>
                <a:path w="967739" h="76200">
                  <a:moveTo>
                    <a:pt x="954786" y="31750"/>
                  </a:moveTo>
                  <a:lnTo>
                    <a:pt x="903986" y="31750"/>
                  </a:lnTo>
                  <a:lnTo>
                    <a:pt x="903986" y="44450"/>
                  </a:lnTo>
                  <a:lnTo>
                    <a:pt x="954786" y="44450"/>
                  </a:lnTo>
                  <a:lnTo>
                    <a:pt x="967486" y="38100"/>
                  </a:lnTo>
                  <a:lnTo>
                    <a:pt x="954786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25466" y="4573397"/>
              <a:ext cx="2377693" cy="1913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28287" y="3423250"/>
              <a:ext cx="2974975" cy="1878964"/>
            </a:xfrm>
            <a:custGeom>
              <a:avLst/>
              <a:gdLst/>
              <a:ahLst/>
              <a:cxnLst/>
              <a:rect l="l" t="t" r="r" b="b"/>
              <a:pathLst>
                <a:path w="2974975" h="1878964">
                  <a:moveTo>
                    <a:pt x="1782064" y="9432"/>
                  </a:moveTo>
                  <a:lnTo>
                    <a:pt x="1828343" y="17941"/>
                  </a:lnTo>
                  <a:lnTo>
                    <a:pt x="1873889" y="28836"/>
                  </a:lnTo>
                  <a:lnTo>
                    <a:pt x="1918627" y="42037"/>
                  </a:lnTo>
                  <a:lnTo>
                    <a:pt x="1962483" y="57467"/>
                  </a:lnTo>
                  <a:lnTo>
                    <a:pt x="2005383" y="75047"/>
                  </a:lnTo>
                  <a:lnTo>
                    <a:pt x="2047253" y="94697"/>
                  </a:lnTo>
                  <a:lnTo>
                    <a:pt x="2088018" y="116338"/>
                  </a:lnTo>
                  <a:lnTo>
                    <a:pt x="2127605" y="139893"/>
                  </a:lnTo>
                  <a:lnTo>
                    <a:pt x="2165939" y="165281"/>
                  </a:lnTo>
                  <a:lnTo>
                    <a:pt x="2202946" y="192425"/>
                  </a:lnTo>
                  <a:lnTo>
                    <a:pt x="2238553" y="221245"/>
                  </a:lnTo>
                  <a:lnTo>
                    <a:pt x="2272684" y="251662"/>
                  </a:lnTo>
                  <a:lnTo>
                    <a:pt x="2305266" y="283599"/>
                  </a:lnTo>
                  <a:lnTo>
                    <a:pt x="2336224" y="316975"/>
                  </a:lnTo>
                  <a:lnTo>
                    <a:pt x="2365486" y="351713"/>
                  </a:lnTo>
                  <a:lnTo>
                    <a:pt x="2392975" y="387732"/>
                  </a:lnTo>
                  <a:lnTo>
                    <a:pt x="2418619" y="424956"/>
                  </a:lnTo>
                  <a:lnTo>
                    <a:pt x="2442343" y="463303"/>
                  </a:lnTo>
                  <a:lnTo>
                    <a:pt x="2464072" y="502697"/>
                  </a:lnTo>
                  <a:lnTo>
                    <a:pt x="2483734" y="543058"/>
                  </a:lnTo>
                  <a:lnTo>
                    <a:pt x="2501253" y="584306"/>
                  </a:lnTo>
                  <a:lnTo>
                    <a:pt x="2516556" y="626364"/>
                  </a:lnTo>
                  <a:lnTo>
                    <a:pt x="2529568" y="669153"/>
                  </a:lnTo>
                  <a:lnTo>
                    <a:pt x="2540215" y="712593"/>
                  </a:lnTo>
                  <a:lnTo>
                    <a:pt x="2548423" y="756606"/>
                  </a:lnTo>
                  <a:lnTo>
                    <a:pt x="2554119" y="801113"/>
                  </a:lnTo>
                  <a:lnTo>
                    <a:pt x="2557227" y="846036"/>
                  </a:lnTo>
                  <a:lnTo>
                    <a:pt x="2557673" y="891295"/>
                  </a:lnTo>
                  <a:lnTo>
                    <a:pt x="2555385" y="936811"/>
                  </a:lnTo>
                  <a:lnTo>
                    <a:pt x="2550287" y="982506"/>
                  </a:lnTo>
                  <a:lnTo>
                    <a:pt x="2614188" y="994719"/>
                  </a:lnTo>
                  <a:lnTo>
                    <a:pt x="2671767" y="1012102"/>
                  </a:lnTo>
                  <a:lnTo>
                    <a:pt x="2723309" y="1034039"/>
                  </a:lnTo>
                  <a:lnTo>
                    <a:pt x="2769099" y="1059917"/>
                  </a:lnTo>
                  <a:lnTo>
                    <a:pt x="2809423" y="1089120"/>
                  </a:lnTo>
                  <a:lnTo>
                    <a:pt x="2844565" y="1121033"/>
                  </a:lnTo>
                  <a:lnTo>
                    <a:pt x="2874810" y="1155042"/>
                  </a:lnTo>
                  <a:lnTo>
                    <a:pt x="2900444" y="1190532"/>
                  </a:lnTo>
                  <a:lnTo>
                    <a:pt x="2921752" y="1226888"/>
                  </a:lnTo>
                  <a:lnTo>
                    <a:pt x="2939019" y="1263496"/>
                  </a:lnTo>
                  <a:lnTo>
                    <a:pt x="2952531" y="1299739"/>
                  </a:lnTo>
                  <a:lnTo>
                    <a:pt x="2969426" y="1368677"/>
                  </a:lnTo>
                  <a:lnTo>
                    <a:pt x="2974720" y="1428784"/>
                  </a:lnTo>
                  <a:lnTo>
                    <a:pt x="2972849" y="1465511"/>
                  </a:lnTo>
                  <a:lnTo>
                    <a:pt x="2966944" y="1504132"/>
                  </a:lnTo>
                  <a:lnTo>
                    <a:pt x="2957026" y="1543989"/>
                  </a:lnTo>
                  <a:lnTo>
                    <a:pt x="2943114" y="1584422"/>
                  </a:lnTo>
                  <a:lnTo>
                    <a:pt x="2925228" y="1624773"/>
                  </a:lnTo>
                  <a:lnTo>
                    <a:pt x="2903389" y="1664382"/>
                  </a:lnTo>
                  <a:lnTo>
                    <a:pt x="2877617" y="1702590"/>
                  </a:lnTo>
                  <a:lnTo>
                    <a:pt x="2847932" y="1738739"/>
                  </a:lnTo>
                  <a:lnTo>
                    <a:pt x="2814353" y="1772168"/>
                  </a:lnTo>
                  <a:lnTo>
                    <a:pt x="2776902" y="1802220"/>
                  </a:lnTo>
                  <a:lnTo>
                    <a:pt x="2735597" y="1828235"/>
                  </a:lnTo>
                  <a:lnTo>
                    <a:pt x="2690460" y="1849554"/>
                  </a:lnTo>
                  <a:lnTo>
                    <a:pt x="2641510" y="1865518"/>
                  </a:lnTo>
                  <a:lnTo>
                    <a:pt x="2588768" y="1875468"/>
                  </a:lnTo>
                  <a:lnTo>
                    <a:pt x="2532253" y="1878745"/>
                  </a:lnTo>
                  <a:lnTo>
                    <a:pt x="645033" y="1878745"/>
                  </a:lnTo>
                  <a:lnTo>
                    <a:pt x="593498" y="1876362"/>
                  </a:lnTo>
                  <a:lnTo>
                    <a:pt x="543644" y="1869976"/>
                  </a:lnTo>
                  <a:lnTo>
                    <a:pt x="495537" y="1859796"/>
                  </a:lnTo>
                  <a:lnTo>
                    <a:pt x="449240" y="1846031"/>
                  </a:lnTo>
                  <a:lnTo>
                    <a:pt x="404819" y="1828887"/>
                  </a:lnTo>
                  <a:lnTo>
                    <a:pt x="362341" y="1808575"/>
                  </a:lnTo>
                  <a:lnTo>
                    <a:pt x="321869" y="1785303"/>
                  </a:lnTo>
                  <a:lnTo>
                    <a:pt x="283469" y="1759279"/>
                  </a:lnTo>
                  <a:lnTo>
                    <a:pt x="247207" y="1730712"/>
                  </a:lnTo>
                  <a:lnTo>
                    <a:pt x="213147" y="1699810"/>
                  </a:lnTo>
                  <a:lnTo>
                    <a:pt x="181356" y="1666782"/>
                  </a:lnTo>
                  <a:lnTo>
                    <a:pt x="151897" y="1631836"/>
                  </a:lnTo>
                  <a:lnTo>
                    <a:pt x="124837" y="1595182"/>
                  </a:lnTo>
                  <a:lnTo>
                    <a:pt x="100241" y="1557026"/>
                  </a:lnTo>
                  <a:lnTo>
                    <a:pt x="78174" y="1517579"/>
                  </a:lnTo>
                  <a:lnTo>
                    <a:pt x="58701" y="1477049"/>
                  </a:lnTo>
                  <a:lnTo>
                    <a:pt x="41888" y="1435643"/>
                  </a:lnTo>
                  <a:lnTo>
                    <a:pt x="27800" y="1393571"/>
                  </a:lnTo>
                  <a:lnTo>
                    <a:pt x="16501" y="1351041"/>
                  </a:lnTo>
                  <a:lnTo>
                    <a:pt x="8058" y="1308262"/>
                  </a:lnTo>
                  <a:lnTo>
                    <a:pt x="2536" y="1265442"/>
                  </a:lnTo>
                  <a:lnTo>
                    <a:pt x="0" y="1222790"/>
                  </a:lnTo>
                  <a:lnTo>
                    <a:pt x="346" y="1188768"/>
                  </a:lnTo>
                  <a:lnTo>
                    <a:pt x="7888" y="1117628"/>
                  </a:lnTo>
                  <a:lnTo>
                    <a:pt x="24467" y="1043877"/>
                  </a:lnTo>
                  <a:lnTo>
                    <a:pt x="36109" y="1006590"/>
                  </a:lnTo>
                  <a:lnTo>
                    <a:pt x="49968" y="969334"/>
                  </a:lnTo>
                  <a:lnTo>
                    <a:pt x="66028" y="932334"/>
                  </a:lnTo>
                  <a:lnTo>
                    <a:pt x="84276" y="895819"/>
                  </a:lnTo>
                  <a:lnTo>
                    <a:pt x="104697" y="860016"/>
                  </a:lnTo>
                  <a:lnTo>
                    <a:pt x="127275" y="825152"/>
                  </a:lnTo>
                  <a:lnTo>
                    <a:pt x="151999" y="791456"/>
                  </a:lnTo>
                  <a:lnTo>
                    <a:pt x="178851" y="759154"/>
                  </a:lnTo>
                  <a:lnTo>
                    <a:pt x="207819" y="728474"/>
                  </a:lnTo>
                  <a:lnTo>
                    <a:pt x="238888" y="699644"/>
                  </a:lnTo>
                  <a:lnTo>
                    <a:pt x="272043" y="672891"/>
                  </a:lnTo>
                  <a:lnTo>
                    <a:pt x="307270" y="648443"/>
                  </a:lnTo>
                  <a:lnTo>
                    <a:pt x="344555" y="626526"/>
                  </a:lnTo>
                  <a:lnTo>
                    <a:pt x="383883" y="607370"/>
                  </a:lnTo>
                  <a:lnTo>
                    <a:pt x="425240" y="591200"/>
                  </a:lnTo>
                  <a:lnTo>
                    <a:pt x="468612" y="578245"/>
                  </a:lnTo>
                  <a:lnTo>
                    <a:pt x="513983" y="568732"/>
                  </a:lnTo>
                  <a:lnTo>
                    <a:pt x="561340" y="562889"/>
                  </a:lnTo>
                  <a:lnTo>
                    <a:pt x="610668" y="560943"/>
                  </a:lnTo>
                  <a:lnTo>
                    <a:pt x="661953" y="563121"/>
                  </a:lnTo>
                  <a:lnTo>
                    <a:pt x="715180" y="569652"/>
                  </a:lnTo>
                  <a:lnTo>
                    <a:pt x="770336" y="580762"/>
                  </a:lnTo>
                  <a:lnTo>
                    <a:pt x="827404" y="596680"/>
                  </a:lnTo>
                  <a:lnTo>
                    <a:pt x="839445" y="557951"/>
                  </a:lnTo>
                  <a:lnTo>
                    <a:pt x="854251" y="519488"/>
                  </a:lnTo>
                  <a:lnTo>
                    <a:pt x="871725" y="481417"/>
                  </a:lnTo>
                  <a:lnTo>
                    <a:pt x="891768" y="443868"/>
                  </a:lnTo>
                  <a:lnTo>
                    <a:pt x="914279" y="406968"/>
                  </a:lnTo>
                  <a:lnTo>
                    <a:pt x="939161" y="370847"/>
                  </a:lnTo>
                  <a:lnTo>
                    <a:pt x="966314" y="335631"/>
                  </a:lnTo>
                  <a:lnTo>
                    <a:pt x="995639" y="301451"/>
                  </a:lnTo>
                  <a:lnTo>
                    <a:pt x="1027038" y="268433"/>
                  </a:lnTo>
                  <a:lnTo>
                    <a:pt x="1060411" y="236707"/>
                  </a:lnTo>
                  <a:lnTo>
                    <a:pt x="1095659" y="206401"/>
                  </a:lnTo>
                  <a:lnTo>
                    <a:pt x="1132683" y="177643"/>
                  </a:lnTo>
                  <a:lnTo>
                    <a:pt x="1171384" y="150561"/>
                  </a:lnTo>
                  <a:lnTo>
                    <a:pt x="1211663" y="125283"/>
                  </a:lnTo>
                  <a:lnTo>
                    <a:pt x="1253422" y="101939"/>
                  </a:lnTo>
                  <a:lnTo>
                    <a:pt x="1296560" y="80656"/>
                  </a:lnTo>
                  <a:lnTo>
                    <a:pt x="1340980" y="61563"/>
                  </a:lnTo>
                  <a:lnTo>
                    <a:pt x="1386581" y="44787"/>
                  </a:lnTo>
                  <a:lnTo>
                    <a:pt x="1433266" y="30458"/>
                  </a:lnTo>
                  <a:lnTo>
                    <a:pt x="1480934" y="18704"/>
                  </a:lnTo>
                  <a:lnTo>
                    <a:pt x="1529488" y="9652"/>
                  </a:lnTo>
                  <a:lnTo>
                    <a:pt x="1578827" y="3432"/>
                  </a:lnTo>
                  <a:lnTo>
                    <a:pt x="1628853" y="172"/>
                  </a:lnTo>
                  <a:lnTo>
                    <a:pt x="1679468" y="0"/>
                  </a:lnTo>
                  <a:lnTo>
                    <a:pt x="1730571" y="3043"/>
                  </a:lnTo>
                  <a:lnTo>
                    <a:pt x="1782064" y="9432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39355" y="4405884"/>
              <a:ext cx="1136015" cy="76200"/>
            </a:xfrm>
            <a:custGeom>
              <a:avLst/>
              <a:gdLst/>
              <a:ahLst/>
              <a:cxnLst/>
              <a:rect l="l" t="t" r="r" b="b"/>
              <a:pathLst>
                <a:path w="1136015" h="76200">
                  <a:moveTo>
                    <a:pt x="1059561" y="0"/>
                  </a:moveTo>
                  <a:lnTo>
                    <a:pt x="1059561" y="76200"/>
                  </a:lnTo>
                  <a:lnTo>
                    <a:pt x="1123061" y="44450"/>
                  </a:lnTo>
                  <a:lnTo>
                    <a:pt x="1072261" y="44450"/>
                  </a:lnTo>
                  <a:lnTo>
                    <a:pt x="1072261" y="31750"/>
                  </a:lnTo>
                  <a:lnTo>
                    <a:pt x="1123061" y="31750"/>
                  </a:lnTo>
                  <a:lnTo>
                    <a:pt x="1059561" y="0"/>
                  </a:lnTo>
                  <a:close/>
                </a:path>
                <a:path w="1136015" h="76200">
                  <a:moveTo>
                    <a:pt x="105956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059561" y="44450"/>
                  </a:lnTo>
                  <a:lnTo>
                    <a:pt x="1059561" y="31750"/>
                  </a:lnTo>
                  <a:close/>
                </a:path>
                <a:path w="1136015" h="76200">
                  <a:moveTo>
                    <a:pt x="1123061" y="31750"/>
                  </a:moveTo>
                  <a:lnTo>
                    <a:pt x="1072261" y="31750"/>
                  </a:lnTo>
                  <a:lnTo>
                    <a:pt x="1072261" y="44450"/>
                  </a:lnTo>
                  <a:lnTo>
                    <a:pt x="1123061" y="44450"/>
                  </a:lnTo>
                  <a:lnTo>
                    <a:pt x="1135761" y="38100"/>
                  </a:lnTo>
                  <a:lnTo>
                    <a:pt x="1123061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5179" y="4026154"/>
              <a:ext cx="1430020" cy="19773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35135" y="4245610"/>
              <a:ext cx="595757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2132" y="4650740"/>
              <a:ext cx="986917" cy="1146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20480" y="4815331"/>
              <a:ext cx="1057783" cy="1487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15273" y="4978399"/>
              <a:ext cx="885317" cy="1502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2132" y="5298440"/>
              <a:ext cx="769747" cy="1131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74735" y="3837431"/>
              <a:ext cx="1826260" cy="1739264"/>
            </a:xfrm>
            <a:custGeom>
              <a:avLst/>
              <a:gdLst/>
              <a:ahLst/>
              <a:cxnLst/>
              <a:rect l="l" t="t" r="r" b="b"/>
              <a:pathLst>
                <a:path w="1826259" h="1739264">
                  <a:moveTo>
                    <a:pt x="1524" y="1738883"/>
                  </a:moveTo>
                  <a:lnTo>
                    <a:pt x="1825752" y="1738883"/>
                  </a:lnTo>
                  <a:lnTo>
                    <a:pt x="1825752" y="0"/>
                  </a:lnTo>
                  <a:lnTo>
                    <a:pt x="1524" y="0"/>
                  </a:lnTo>
                  <a:lnTo>
                    <a:pt x="1524" y="1738883"/>
                  </a:lnTo>
                  <a:close/>
                </a:path>
                <a:path w="1826259" h="1739264">
                  <a:moveTo>
                    <a:pt x="0" y="609599"/>
                  </a:moveTo>
                  <a:lnTo>
                    <a:pt x="1826006" y="609599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33616" y="417575"/>
              <a:ext cx="4831079" cy="2694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How</a:t>
            </a:r>
            <a:r>
              <a:rPr dirty="0" sz="1950" spc="-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It</a:t>
            </a:r>
            <a:r>
              <a:rPr dirty="0" sz="1950" spc="-2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Works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69" y="1680634"/>
            <a:ext cx="11010152" cy="3639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155" y="5987288"/>
            <a:ext cx="113842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Segoe UI"/>
                <a:cs typeface="Segoe UI"/>
              </a:rPr>
              <a:t>During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training,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 spc="1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Azure</a:t>
            </a:r>
            <a:r>
              <a:rPr dirty="0" sz="1600" spc="4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Machine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Learning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>
                <a:latin typeface="Segoe UI"/>
                <a:cs typeface="Segoe UI"/>
              </a:rPr>
              <a:t>service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creates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number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5">
                <a:latin typeface="Segoe UI"/>
                <a:cs typeface="Segoe UI"/>
              </a:rPr>
              <a:t>of</a:t>
            </a:r>
            <a:r>
              <a:rPr dirty="0" sz="1600" spc="-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pipelines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that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15">
                <a:latin typeface="Segoe UI"/>
                <a:cs typeface="Segoe UI"/>
              </a:rPr>
              <a:t>try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different</a:t>
            </a:r>
            <a:r>
              <a:rPr dirty="0" sz="1600" spc="-5">
                <a:latin typeface="Segoe UI"/>
                <a:cs typeface="Segoe UI"/>
              </a:rPr>
              <a:t> algorithms</a:t>
            </a:r>
            <a:r>
              <a:rPr dirty="0" sz="1600" spc="2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and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parameters. </a:t>
            </a:r>
            <a:r>
              <a:rPr dirty="0" sz="1600" spc="-4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 will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stop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once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 hits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iteration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limit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you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provide,</a:t>
            </a:r>
            <a:r>
              <a:rPr dirty="0" sz="1600" spc="2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or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when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it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reaches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10">
                <a:latin typeface="Segoe UI"/>
                <a:cs typeface="Segoe UI"/>
              </a:rPr>
              <a:t>target value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for</a:t>
            </a:r>
            <a:r>
              <a:rPr dirty="0" sz="1600" spc="5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the</a:t>
            </a:r>
            <a:r>
              <a:rPr dirty="0" sz="1600">
                <a:latin typeface="Segoe UI"/>
                <a:cs typeface="Segoe UI"/>
              </a:rPr>
              <a:t> </a:t>
            </a:r>
            <a:r>
              <a:rPr dirty="0" sz="1600" spc="-5">
                <a:latin typeface="Segoe UI"/>
                <a:cs typeface="Segoe UI"/>
              </a:rPr>
              <a:t>metric </a:t>
            </a:r>
            <a:r>
              <a:rPr dirty="0" sz="1600" spc="-10">
                <a:latin typeface="Segoe UI"/>
                <a:cs typeface="Segoe UI"/>
              </a:rPr>
              <a:t>you</a:t>
            </a:r>
            <a:r>
              <a:rPr dirty="0" sz="1600" spc="15">
                <a:latin typeface="Segoe UI"/>
                <a:cs typeface="Segoe UI"/>
              </a:rPr>
              <a:t> </a:t>
            </a:r>
            <a:r>
              <a:rPr dirty="0" sz="1600" spc="-20">
                <a:latin typeface="Segoe UI"/>
                <a:cs typeface="Segoe UI"/>
              </a:rPr>
              <a:t>specify.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665" y="518794"/>
            <a:ext cx="4413173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8570" y="713284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6648" y="518794"/>
            <a:ext cx="3104515" cy="4436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697" y="1443684"/>
            <a:ext cx="9875163" cy="494797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576" y="1373124"/>
            <a:ext cx="11581130" cy="4223385"/>
            <a:chOff x="417576" y="1373124"/>
            <a:chExt cx="11581130" cy="4223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2106306"/>
              <a:ext cx="6405372" cy="34806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2148" y="2086356"/>
              <a:ext cx="6414770" cy="3505200"/>
            </a:xfrm>
            <a:custGeom>
              <a:avLst/>
              <a:gdLst/>
              <a:ahLst/>
              <a:cxnLst/>
              <a:rect l="l" t="t" r="r" b="b"/>
              <a:pathLst>
                <a:path w="6414770" h="3505200">
                  <a:moveTo>
                    <a:pt x="0" y="3505200"/>
                  </a:moveTo>
                  <a:lnTo>
                    <a:pt x="6414515" y="3505200"/>
                  </a:lnTo>
                  <a:lnTo>
                    <a:pt x="6414515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0340" y="1382268"/>
              <a:ext cx="5458967" cy="3494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25767" y="1377696"/>
              <a:ext cx="5468620" cy="3503929"/>
            </a:xfrm>
            <a:custGeom>
              <a:avLst/>
              <a:gdLst/>
              <a:ahLst/>
              <a:cxnLst/>
              <a:rect l="l" t="t" r="r" b="b"/>
              <a:pathLst>
                <a:path w="5468620" h="3503929">
                  <a:moveTo>
                    <a:pt x="0" y="3503676"/>
                  </a:moveTo>
                  <a:lnTo>
                    <a:pt x="5468112" y="3503676"/>
                  </a:lnTo>
                  <a:lnTo>
                    <a:pt x="5468112" y="0"/>
                  </a:lnTo>
                  <a:lnTo>
                    <a:pt x="0" y="0"/>
                  </a:lnTo>
                  <a:lnTo>
                    <a:pt x="0" y="350367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7948" y="4585716"/>
              <a:ext cx="3260090" cy="951230"/>
            </a:xfrm>
            <a:custGeom>
              <a:avLst/>
              <a:gdLst/>
              <a:ahLst/>
              <a:cxnLst/>
              <a:rect l="l" t="t" r="r" b="b"/>
              <a:pathLst>
                <a:path w="3260090" h="951229">
                  <a:moveTo>
                    <a:pt x="0" y="950976"/>
                  </a:moveTo>
                  <a:lnTo>
                    <a:pt x="3259836" y="950976"/>
                  </a:lnTo>
                  <a:lnTo>
                    <a:pt x="3259836" y="0"/>
                  </a:lnTo>
                  <a:lnTo>
                    <a:pt x="0" y="0"/>
                  </a:lnTo>
                  <a:lnTo>
                    <a:pt x="0" y="95097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Use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via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the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Python</a:t>
            </a:r>
            <a:r>
              <a:rPr dirty="0" sz="1950" spc="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SDK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689" y="5812942"/>
            <a:ext cx="11156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Segoe UI"/>
                <a:cs typeface="Segoe UI"/>
              </a:rPr>
              <a:t>https://docs.microsoft.com/en-us/python/api/azureml-train-automl/azureml.train.automl.automlexplainer?view=azure-ml-py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Current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Capabilities</a:t>
            </a:r>
            <a:endParaRPr sz="1950">
              <a:latin typeface="Segoe UI"/>
              <a:cs typeface="Segoe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0077" y="1891029"/>
          <a:ext cx="11492865" cy="440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570"/>
                <a:gridCol w="3805554"/>
                <a:gridCol w="6154420"/>
              </a:tblGrid>
              <a:tr h="360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750" spc="10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603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750" spc="-25" b="1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Value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B="0" marT="4191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</a:tr>
              <a:tr h="8229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078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07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229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07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790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0805" marR="588010">
                        <a:lnSpc>
                          <a:spcPct val="100000"/>
                        </a:lnSpc>
                      </a:pPr>
                      <a:r>
                        <a:rPr dirty="0" u="sng" sz="1600" spc="-5">
                          <a:solidFill>
                            <a:srgbClr val="0078D3"/>
                          </a:solidFill>
                          <a:uFill>
                            <a:solidFill>
                              <a:srgbClr val="0078D3"/>
                            </a:solidFill>
                          </a:uFill>
                          <a:latin typeface="Segoe UI"/>
                          <a:cs typeface="Segoe UI"/>
                        </a:rPr>
                        <a:t>Compu</a:t>
                      </a:r>
                      <a:r>
                        <a:rPr dirty="0" u="sng" sz="1600" spc="-20">
                          <a:solidFill>
                            <a:srgbClr val="0078D3"/>
                          </a:solidFill>
                          <a:uFill>
                            <a:solidFill>
                              <a:srgbClr val="0078D3"/>
                            </a:solidFill>
                          </a:uFill>
                          <a:latin typeface="Segoe UI"/>
                          <a:cs typeface="Segoe UI"/>
                        </a:rPr>
                        <a:t>t</a:t>
                      </a:r>
                      <a:r>
                        <a:rPr dirty="0" u="sng" sz="1600">
                          <a:solidFill>
                            <a:srgbClr val="0078D3"/>
                          </a:solidFill>
                          <a:uFill>
                            <a:solidFill>
                              <a:srgbClr val="0078D3"/>
                            </a:solidFill>
                          </a:uFill>
                          <a:latin typeface="Segoe UI"/>
                          <a:cs typeface="Segoe UI"/>
                        </a:rPr>
                        <a:t>e </a:t>
                      </a:r>
                      <a:r>
                        <a:rPr dirty="0" sz="160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u="sng" sz="1600" spc="-35">
                          <a:solidFill>
                            <a:srgbClr val="0078D3"/>
                          </a:solidFill>
                          <a:uFill>
                            <a:solidFill>
                              <a:srgbClr val="0078D3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Target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574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73" y="2595372"/>
            <a:ext cx="1726158" cy="1967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3796" y="2349373"/>
            <a:ext cx="1133728" cy="1545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3067" y="2597276"/>
            <a:ext cx="935482" cy="1958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3067" y="2841117"/>
            <a:ext cx="989584" cy="1958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6473" y="3222244"/>
            <a:ext cx="1049502" cy="152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36464" y="3222244"/>
            <a:ext cx="450723" cy="152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8847" y="3230372"/>
            <a:ext cx="458469" cy="1442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6473" y="3661155"/>
            <a:ext cx="935202" cy="1896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43067" y="3653028"/>
            <a:ext cx="594106" cy="1977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6473" y="4279900"/>
            <a:ext cx="2507970" cy="1977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43067" y="4036059"/>
            <a:ext cx="876681" cy="152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28590" y="4288028"/>
            <a:ext cx="344297" cy="14427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236464" y="4521580"/>
            <a:ext cx="4702175" cy="200025"/>
            <a:chOff x="5236464" y="4521580"/>
            <a:chExt cx="4702175" cy="20002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6464" y="4523739"/>
              <a:ext cx="450723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6618" y="4610921"/>
              <a:ext cx="54037" cy="127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9549" y="4521580"/>
              <a:ext cx="2717419" cy="1988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27288" y="4523739"/>
              <a:ext cx="1411351" cy="19773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6473" y="4914900"/>
            <a:ext cx="1116558" cy="1442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43067" y="4906771"/>
            <a:ext cx="2694432" cy="19773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32761" y="5289803"/>
            <a:ext cx="2510028" cy="1977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34667" y="5535548"/>
            <a:ext cx="578865" cy="1958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26684" y="5411723"/>
            <a:ext cx="4234307" cy="1966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32761" y="5959182"/>
            <a:ext cx="2486405" cy="1524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43067" y="5959182"/>
            <a:ext cx="5659628" cy="19665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Algorithms</a:t>
            </a:r>
            <a:r>
              <a:rPr dirty="0" sz="1950" spc="2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Currently</a:t>
            </a:r>
            <a:r>
              <a:rPr dirty="0" sz="1950" spc="4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Supported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0516" y="1661795"/>
            <a:ext cx="1174369" cy="245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787" y="1651507"/>
            <a:ext cx="1423695" cy="194055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625" y="1953005"/>
          <a:ext cx="11582400" cy="460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0"/>
                <a:gridCol w="3854450"/>
                <a:gridCol w="3854450"/>
              </a:tblGrid>
              <a:tr h="354203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Logistic</a:t>
                      </a:r>
                      <a:r>
                        <a:rPr dirty="0" u="heavy" sz="1800" spc="-3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dirty="0" u="heavy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Regression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580D"/>
                      </a:solidFill>
                      <a:prstDash val="solid"/>
                    </a:lnL>
                    <a:lnR w="12700">
                      <a:solidFill>
                        <a:srgbClr val="505A0D"/>
                      </a:solidFill>
                      <a:prstDash val="solid"/>
                    </a:lnR>
                    <a:lnT w="6350">
                      <a:solidFill>
                        <a:srgbClr val="005C0D"/>
                      </a:solidFill>
                      <a:prstDash val="solid"/>
                    </a:lnT>
                    <a:lnB w="6350">
                      <a:solidFill>
                        <a:srgbClr val="0F60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Elastic</a:t>
                      </a:r>
                      <a:r>
                        <a:rPr dirty="0" u="heavy" sz="1800" spc="-4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Net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505A0D"/>
                      </a:solidFill>
                      <a:prstDash val="solid"/>
                    </a:lnL>
                    <a:lnR w="12700">
                      <a:solidFill>
                        <a:srgbClr val="505A0D"/>
                      </a:solidFill>
                      <a:prstDash val="solid"/>
                    </a:lnR>
                    <a:lnT w="6350">
                      <a:solidFill>
                        <a:srgbClr val="00580D"/>
                      </a:solidFill>
                      <a:prstDash val="solid"/>
                    </a:lnT>
                    <a:lnB w="6350">
                      <a:solidFill>
                        <a:srgbClr val="EF64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Elastic</a:t>
                      </a:r>
                      <a:r>
                        <a:rPr dirty="0" u="heavy" sz="1800" spc="-4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Net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505A0D"/>
                      </a:solidFill>
                      <a:prstDash val="solid"/>
                    </a:lnL>
                    <a:lnR w="12700">
                      <a:solidFill>
                        <a:srgbClr val="AF5A0D"/>
                      </a:solidFill>
                      <a:prstDash val="solid"/>
                    </a:lnR>
                    <a:lnT w="6350">
                      <a:solidFill>
                        <a:srgbClr val="DF5A0D"/>
                      </a:solidFill>
                      <a:prstDash val="solid"/>
                    </a:lnT>
                    <a:lnB w="6350">
                      <a:solidFill>
                        <a:srgbClr val="0F630D"/>
                      </a:solidFill>
                      <a:prstDash val="solid"/>
                    </a:lnB>
                  </a:tcPr>
                </a:tc>
              </a:tr>
              <a:tr h="587248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Stochastic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Gradient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Descent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(SGD)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C05F0D"/>
                      </a:solidFill>
                      <a:prstDash val="solid"/>
                    </a:lnL>
                    <a:lnR w="12700">
                      <a:solidFill>
                        <a:srgbClr val="505F0D"/>
                      </a:solidFill>
                      <a:prstDash val="solid"/>
                    </a:lnR>
                    <a:lnT w="6350">
                      <a:solidFill>
                        <a:srgbClr val="0F600D"/>
                      </a:solidFill>
                      <a:prstDash val="solid"/>
                    </a:lnT>
                    <a:lnB w="6350">
                      <a:solidFill>
                        <a:srgbClr val="D067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Light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GBM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505F0D"/>
                      </a:solidFill>
                      <a:prstDash val="solid"/>
                    </a:lnL>
                    <a:lnR w="12700">
                      <a:solidFill>
                        <a:srgbClr val="00680D"/>
                      </a:solidFill>
                      <a:prstDash val="solid"/>
                    </a:lnR>
                    <a:lnT w="6350">
                      <a:solidFill>
                        <a:srgbClr val="EF640D"/>
                      </a:solidFill>
                      <a:prstDash val="solid"/>
                    </a:lnT>
                    <a:lnB w="6350">
                      <a:solidFill>
                        <a:srgbClr val="5F64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Light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GBM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00680D"/>
                      </a:solidFill>
                      <a:prstDash val="solid"/>
                    </a:lnL>
                    <a:lnR w="12700">
                      <a:solidFill>
                        <a:srgbClr val="90680D"/>
                      </a:solidFill>
                      <a:prstDash val="solid"/>
                    </a:lnR>
                    <a:lnT w="6350">
                      <a:solidFill>
                        <a:srgbClr val="0F630D"/>
                      </a:solidFill>
                      <a:prstDash val="solid"/>
                    </a:lnT>
                    <a:lnB w="6350">
                      <a:solidFill>
                        <a:srgbClr val="50660D"/>
                      </a:solidFill>
                      <a:prstDash val="solid"/>
                    </a:lnB>
                  </a:tcPr>
                </a:tc>
              </a:tr>
              <a:tr h="354202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Naive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Bayes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9F670D"/>
                      </a:solidFill>
                      <a:prstDash val="solid"/>
                    </a:lnL>
                    <a:lnR w="12700">
                      <a:solidFill>
                        <a:srgbClr val="90680D"/>
                      </a:solidFill>
                      <a:prstDash val="solid"/>
                    </a:lnR>
                    <a:lnT w="6350">
                      <a:solidFill>
                        <a:srgbClr val="D0670D"/>
                      </a:solidFill>
                      <a:prstDash val="solid"/>
                    </a:lnT>
                    <a:lnB w="6350">
                      <a:solidFill>
                        <a:srgbClr val="DF62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Gradient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Boosting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90680D"/>
                      </a:solidFill>
                      <a:prstDash val="solid"/>
                    </a:lnL>
                    <a:lnR w="12700">
                      <a:solidFill>
                        <a:srgbClr val="6F670D"/>
                      </a:solidFill>
                      <a:prstDash val="solid"/>
                    </a:lnR>
                    <a:lnT w="6350">
                      <a:solidFill>
                        <a:srgbClr val="5F640D"/>
                      </a:solidFill>
                      <a:prstDash val="solid"/>
                    </a:lnT>
                    <a:lnB w="6350">
                      <a:solidFill>
                        <a:srgbClr val="6F67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Gradient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Boosting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6F670D"/>
                      </a:solidFill>
                      <a:prstDash val="solid"/>
                    </a:lnL>
                    <a:lnR w="12700">
                      <a:solidFill>
                        <a:srgbClr val="EF640D"/>
                      </a:solidFill>
                      <a:prstDash val="solid"/>
                    </a:lnR>
                    <a:lnT w="6350">
                      <a:solidFill>
                        <a:srgbClr val="50660D"/>
                      </a:solidFill>
                      <a:prstDash val="solid"/>
                    </a:lnT>
                    <a:lnB w="6350">
                      <a:solidFill>
                        <a:srgbClr val="AF660D"/>
                      </a:solidFill>
                      <a:prstDash val="solid"/>
                    </a:lnB>
                  </a:tcPr>
                </a:tc>
              </a:tr>
              <a:tr h="587247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C-Support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 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Vector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Classification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(SVC)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AF620D"/>
                      </a:solidFill>
                      <a:prstDash val="solid"/>
                    </a:lnL>
                    <a:lnR w="12700">
                      <a:solidFill>
                        <a:srgbClr val="DF660D"/>
                      </a:solidFill>
                      <a:prstDash val="solid"/>
                    </a:lnR>
                    <a:lnT w="6350">
                      <a:solidFill>
                        <a:srgbClr val="DF620D"/>
                      </a:solidFill>
                      <a:prstDash val="solid"/>
                    </a:lnT>
                    <a:lnB w="6350">
                      <a:solidFill>
                        <a:srgbClr val="6F67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1"/>
                        </a:rPr>
                        <a:t>Decision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1"/>
                        </a:rPr>
                        <a:t> Tree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DF660D"/>
                      </a:solidFill>
                      <a:prstDash val="solid"/>
                    </a:lnL>
                    <a:lnR w="12700">
                      <a:solidFill>
                        <a:srgbClr val="EF640D"/>
                      </a:solidFill>
                      <a:prstDash val="solid"/>
                    </a:lnR>
                    <a:lnT w="6350">
                      <a:solidFill>
                        <a:srgbClr val="6F670D"/>
                      </a:solidFill>
                      <a:prstDash val="solid"/>
                    </a:lnT>
                    <a:lnB w="6350">
                      <a:solidFill>
                        <a:srgbClr val="C068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1"/>
                        </a:rPr>
                        <a:t>Decision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1"/>
                        </a:rPr>
                        <a:t> Tree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EF640D"/>
                      </a:solidFill>
                      <a:prstDash val="solid"/>
                    </a:lnL>
                    <a:lnR w="12700">
                      <a:solidFill>
                        <a:srgbClr val="50660D"/>
                      </a:solidFill>
                      <a:prstDash val="solid"/>
                    </a:lnR>
                    <a:lnT w="6350">
                      <a:solidFill>
                        <a:srgbClr val="AF660D"/>
                      </a:solidFill>
                      <a:prstDash val="solid"/>
                    </a:lnT>
                    <a:lnB w="6350">
                      <a:solidFill>
                        <a:srgbClr val="00680D"/>
                      </a:solidFill>
                      <a:prstDash val="solid"/>
                    </a:lnB>
                  </a:tcPr>
                </a:tc>
              </a:tr>
              <a:tr h="354203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Linear</a:t>
                      </a:r>
                      <a:r>
                        <a:rPr dirty="0" u="heavy" sz="1800" spc="-4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 </a:t>
                      </a:r>
                      <a:r>
                        <a:rPr dirty="0" u="heavy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SVC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EF640D"/>
                      </a:solidFill>
                      <a:prstDash val="solid"/>
                    </a:lnL>
                    <a:lnR w="12700">
                      <a:solidFill>
                        <a:srgbClr val="00680D"/>
                      </a:solidFill>
                      <a:prstDash val="solid"/>
                    </a:lnR>
                    <a:lnT w="6350">
                      <a:solidFill>
                        <a:srgbClr val="6F670D"/>
                      </a:solidFill>
                      <a:prstDash val="solid"/>
                    </a:lnT>
                    <a:lnB w="6350">
                      <a:solidFill>
                        <a:srgbClr val="5F6B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K</a:t>
                      </a:r>
                      <a:r>
                        <a:rPr dirty="0" u="heavy" sz="1800" spc="-3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Nearest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Neighbors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00680D"/>
                      </a:solidFill>
                      <a:prstDash val="solid"/>
                    </a:lnL>
                    <a:lnR w="12700">
                      <a:solidFill>
                        <a:srgbClr val="AF660D"/>
                      </a:solidFill>
                      <a:prstDash val="solid"/>
                    </a:lnR>
                    <a:lnT w="6350">
                      <a:solidFill>
                        <a:srgbClr val="C0680D"/>
                      </a:solidFill>
                      <a:prstDash val="solid"/>
                    </a:lnT>
                    <a:lnB w="6350">
                      <a:solidFill>
                        <a:srgbClr val="6F6C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K</a:t>
                      </a:r>
                      <a:r>
                        <a:rPr dirty="0" u="heavy" sz="1800" spc="-3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Nearest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2"/>
                        </a:rPr>
                        <a:t>Neighbors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AF660D"/>
                      </a:solidFill>
                      <a:prstDash val="solid"/>
                    </a:lnL>
                    <a:lnR w="12700">
                      <a:solidFill>
                        <a:srgbClr val="0F670D"/>
                      </a:solidFill>
                      <a:prstDash val="solid"/>
                    </a:lnR>
                    <a:lnT w="6350">
                      <a:solidFill>
                        <a:srgbClr val="00680D"/>
                      </a:solidFill>
                      <a:prstDash val="solid"/>
                    </a:lnT>
                    <a:lnB w="6350">
                      <a:solidFill>
                        <a:srgbClr val="906D0D"/>
                      </a:solidFill>
                      <a:prstDash val="solid"/>
                    </a:lnB>
                  </a:tcPr>
                </a:tc>
              </a:tr>
              <a:tr h="354202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3"/>
                        </a:rPr>
                        <a:t>K</a:t>
                      </a:r>
                      <a:r>
                        <a:rPr dirty="0" u="heavy" sz="1800" spc="-3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3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3"/>
                        </a:rPr>
                        <a:t>Nearest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3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3"/>
                        </a:rPr>
                        <a:t>Neighbors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D06A0D"/>
                      </a:solidFill>
                      <a:prstDash val="solid"/>
                    </a:lnL>
                    <a:lnR w="12700">
                      <a:solidFill>
                        <a:srgbClr val="5F6B0D"/>
                      </a:solidFill>
                      <a:prstDash val="solid"/>
                    </a:lnR>
                    <a:lnT w="6350">
                      <a:solidFill>
                        <a:srgbClr val="5F6B0D"/>
                      </a:solidFill>
                      <a:prstDash val="solid"/>
                    </a:lnT>
                    <a:lnB w="6350">
                      <a:solidFill>
                        <a:srgbClr val="9F73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LARS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 </a:t>
                      </a: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Lasso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5F6B0D"/>
                      </a:solidFill>
                      <a:prstDash val="solid"/>
                    </a:lnL>
                    <a:lnR w="12700">
                      <a:solidFill>
                        <a:srgbClr val="6F6C0D"/>
                      </a:solidFill>
                      <a:prstDash val="solid"/>
                    </a:lnR>
                    <a:lnT w="6350">
                      <a:solidFill>
                        <a:srgbClr val="6F6C0D"/>
                      </a:solidFill>
                      <a:prstDash val="solid"/>
                    </a:lnT>
                    <a:lnB w="6350">
                      <a:solidFill>
                        <a:srgbClr val="9F73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u="heavy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LARS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 </a:t>
                      </a: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4"/>
                        </a:rPr>
                        <a:t>Lasso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6F6C0D"/>
                      </a:solidFill>
                      <a:prstDash val="solid"/>
                    </a:lnL>
                    <a:lnR w="12700">
                      <a:solidFill>
                        <a:srgbClr val="2F6D0D"/>
                      </a:solidFill>
                      <a:prstDash val="solid"/>
                    </a:lnR>
                    <a:lnT w="6350">
                      <a:solidFill>
                        <a:srgbClr val="906D0D"/>
                      </a:solidFill>
                      <a:prstDash val="solid"/>
                    </a:lnT>
                    <a:lnB w="6350">
                      <a:solidFill>
                        <a:srgbClr val="00740D"/>
                      </a:solidFill>
                      <a:prstDash val="solid"/>
                    </a:lnB>
                  </a:tcPr>
                </a:tc>
              </a:tr>
              <a:tr h="587248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5"/>
                        </a:rPr>
                        <a:t>Decision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5"/>
                        </a:rPr>
                        <a:t> Tree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506E0D"/>
                      </a:solidFill>
                      <a:prstDash val="solid"/>
                    </a:lnL>
                    <a:lnR w="12700">
                      <a:solidFill>
                        <a:srgbClr val="AF710D"/>
                      </a:solidFill>
                      <a:prstDash val="solid"/>
                    </a:lnR>
                    <a:lnT w="6350">
                      <a:solidFill>
                        <a:srgbClr val="9F730D"/>
                      </a:solidFill>
                      <a:prstDash val="solid"/>
                    </a:lnT>
                    <a:lnB w="6350">
                      <a:solidFill>
                        <a:srgbClr val="5F77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Stochastic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Gradient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Descent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(SGD)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AF710D"/>
                      </a:solidFill>
                      <a:prstDash val="solid"/>
                    </a:lnL>
                    <a:lnR w="12700">
                      <a:solidFill>
                        <a:srgbClr val="1F6E0D"/>
                      </a:solidFill>
                      <a:prstDash val="solid"/>
                    </a:lnR>
                    <a:lnT w="6350">
                      <a:solidFill>
                        <a:srgbClr val="9F730D"/>
                      </a:solidFill>
                      <a:prstDash val="solid"/>
                    </a:lnT>
                    <a:lnB w="6350">
                      <a:solidFill>
                        <a:srgbClr val="6F76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Stochastic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Gradient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Descent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6"/>
                        </a:rPr>
                        <a:t>(SGD)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1F6E0D"/>
                      </a:solidFill>
                      <a:prstDash val="solid"/>
                    </a:lnL>
                    <a:lnR w="12700">
                      <a:solidFill>
                        <a:srgbClr val="506E0D"/>
                      </a:solidFill>
                      <a:prstDash val="solid"/>
                    </a:lnR>
                    <a:lnT w="6350">
                      <a:solidFill>
                        <a:srgbClr val="00740D"/>
                      </a:solidFill>
                      <a:prstDash val="solid"/>
                    </a:lnT>
                    <a:lnB w="6350">
                      <a:solidFill>
                        <a:srgbClr val="D0760D"/>
                      </a:solidFill>
                      <a:prstDash val="solid"/>
                    </a:lnB>
                  </a:tcPr>
                </a:tc>
              </a:tr>
              <a:tr h="354203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Random</a:t>
                      </a:r>
                      <a:r>
                        <a:rPr dirty="0" u="heavy" sz="1800" spc="-6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Forest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700D"/>
                      </a:solidFill>
                      <a:prstDash val="solid"/>
                    </a:lnL>
                    <a:lnR w="12700">
                      <a:solidFill>
                        <a:srgbClr val="C0770D"/>
                      </a:solidFill>
                      <a:prstDash val="solid"/>
                    </a:lnR>
                    <a:lnT w="6350">
                      <a:solidFill>
                        <a:srgbClr val="5F770D"/>
                      </a:solidFill>
                      <a:prstDash val="solid"/>
                    </a:lnT>
                    <a:lnB w="6350">
                      <a:solidFill>
                        <a:srgbClr val="8075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Random</a:t>
                      </a:r>
                      <a:r>
                        <a:rPr dirty="0" u="heavy" sz="1800" spc="-6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Forest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C0770D"/>
                      </a:solidFill>
                      <a:prstDash val="solid"/>
                    </a:lnL>
                    <a:lnR w="12700">
                      <a:solidFill>
                        <a:srgbClr val="5F770D"/>
                      </a:solidFill>
                      <a:prstDash val="solid"/>
                    </a:lnR>
                    <a:lnT w="6350">
                      <a:solidFill>
                        <a:srgbClr val="6F760D"/>
                      </a:solidFill>
                      <a:prstDash val="solid"/>
                    </a:lnT>
                    <a:lnB w="6350">
                      <a:solidFill>
                        <a:srgbClr val="AF78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Random</a:t>
                      </a:r>
                      <a:r>
                        <a:rPr dirty="0" u="heavy" sz="1800" spc="-6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 </a:t>
                      </a: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7"/>
                        </a:rPr>
                        <a:t>Forest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5F770D"/>
                      </a:solidFill>
                      <a:prstDash val="solid"/>
                    </a:lnL>
                    <a:lnR w="12700">
                      <a:solidFill>
                        <a:srgbClr val="80750D"/>
                      </a:solidFill>
                      <a:prstDash val="solid"/>
                    </a:lnR>
                    <a:lnT w="6350">
                      <a:solidFill>
                        <a:srgbClr val="D0760D"/>
                      </a:solidFill>
                      <a:prstDash val="solid"/>
                    </a:lnT>
                    <a:lnB w="6350">
                      <a:solidFill>
                        <a:srgbClr val="0F760D"/>
                      </a:solidFill>
                      <a:prstDash val="solid"/>
                    </a:lnB>
                  </a:tcPr>
                </a:tc>
              </a:tr>
              <a:tr h="35421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Extremely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Randomized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4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Trees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5F770D"/>
                      </a:solidFill>
                      <a:prstDash val="solid"/>
                    </a:lnL>
                    <a:lnR w="12700">
                      <a:solidFill>
                        <a:srgbClr val="80750D"/>
                      </a:solidFill>
                      <a:prstDash val="solid"/>
                    </a:lnR>
                    <a:lnT w="6350">
                      <a:solidFill>
                        <a:srgbClr val="80750D"/>
                      </a:solidFill>
                      <a:prstDash val="solid"/>
                    </a:lnT>
                    <a:lnB w="6350">
                      <a:solidFill>
                        <a:srgbClr val="AF75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Extremely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Randomized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4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Trees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80750D"/>
                      </a:solidFill>
                      <a:prstDash val="solid"/>
                    </a:lnL>
                    <a:lnR w="12700">
                      <a:solidFill>
                        <a:srgbClr val="80750D"/>
                      </a:solidFill>
                      <a:prstDash val="solid"/>
                    </a:lnR>
                    <a:lnT w="6350">
                      <a:solidFill>
                        <a:srgbClr val="AF780D"/>
                      </a:solidFill>
                      <a:prstDash val="solid"/>
                    </a:lnT>
                    <a:lnB w="6350">
                      <a:solidFill>
                        <a:srgbClr val="AF75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Extremely</a:t>
                      </a:r>
                      <a:r>
                        <a:rPr dirty="0" u="heavy" sz="180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Randomized</a:t>
                      </a:r>
                      <a:r>
                        <a:rPr dirty="0" u="heavy" sz="18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 </a:t>
                      </a:r>
                      <a:r>
                        <a:rPr dirty="0" u="heavy" sz="1800" spc="-4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8"/>
                        </a:rPr>
                        <a:t>Trees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80750D"/>
                      </a:solidFill>
                      <a:prstDash val="solid"/>
                    </a:lnL>
                    <a:lnR w="12700">
                      <a:solidFill>
                        <a:srgbClr val="AF750D"/>
                      </a:solidFill>
                      <a:prstDash val="solid"/>
                    </a:lnR>
                    <a:lnT w="6350">
                      <a:solidFill>
                        <a:srgbClr val="0F760D"/>
                      </a:solidFill>
                      <a:prstDash val="solid"/>
                    </a:lnT>
                    <a:lnB w="6350">
                      <a:solidFill>
                        <a:srgbClr val="D0760D"/>
                      </a:solidFill>
                      <a:prstDash val="solid"/>
                    </a:lnB>
                  </a:tcPr>
                </a:tc>
              </a:tr>
              <a:tr h="354228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9"/>
                        </a:rPr>
                        <a:t>Gradient</a:t>
                      </a:r>
                      <a:r>
                        <a:rPr dirty="0" u="heavy" sz="1800" spc="-3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9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19"/>
                        </a:rPr>
                        <a:t>Boosting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5F770D"/>
                      </a:solidFill>
                      <a:prstDash val="solid"/>
                    </a:lnL>
                    <a:lnR w="12700">
                      <a:solidFill>
                        <a:srgbClr val="5F790D"/>
                      </a:solidFill>
                      <a:prstDash val="solid"/>
                    </a:lnR>
                    <a:lnT w="6350">
                      <a:solidFill>
                        <a:srgbClr val="AF750D"/>
                      </a:solidFill>
                      <a:prstDash val="solid"/>
                    </a:lnT>
                    <a:lnB w="6350">
                      <a:solidFill>
                        <a:srgbClr val="6F7E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F790D"/>
                      </a:solidFill>
                      <a:prstDash val="solid"/>
                    </a:lnL>
                    <a:lnR w="12700">
                      <a:solidFill>
                        <a:srgbClr val="AF750D"/>
                      </a:solidFill>
                      <a:prstDash val="solid"/>
                    </a:lnR>
                    <a:lnT w="6350">
                      <a:solidFill>
                        <a:srgbClr val="AF750D"/>
                      </a:solidFill>
                      <a:prstDash val="solid"/>
                    </a:lnT>
                    <a:lnB w="12700">
                      <a:solidFill>
                        <a:srgbClr val="0F76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F750D"/>
                      </a:solidFill>
                      <a:prstDash val="solid"/>
                    </a:lnL>
                    <a:lnR w="12700">
                      <a:solidFill>
                        <a:srgbClr val="0F760D"/>
                      </a:solidFill>
                      <a:prstDash val="solid"/>
                    </a:lnR>
                    <a:lnT w="6350">
                      <a:solidFill>
                        <a:srgbClr val="D0760D"/>
                      </a:solidFill>
                      <a:prstDash val="solid"/>
                    </a:lnT>
                    <a:lnB w="12700">
                      <a:solidFill>
                        <a:srgbClr val="80750D"/>
                      </a:solidFill>
                      <a:prstDash val="solid"/>
                    </a:lnB>
                  </a:tcPr>
                </a:tc>
              </a:tr>
              <a:tr h="354228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u="heavy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Light</a:t>
                      </a:r>
                      <a:r>
                        <a:rPr dirty="0" u="heavy" sz="18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 </a:t>
                      </a:r>
                      <a:r>
                        <a:rPr dirty="0" u="heavy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GBM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507A0D"/>
                      </a:solidFill>
                      <a:prstDash val="solid"/>
                    </a:lnL>
                    <a:lnR w="12700">
                      <a:solidFill>
                        <a:srgbClr val="407B0D"/>
                      </a:solidFill>
                      <a:prstDash val="solid"/>
                    </a:lnR>
                    <a:lnT w="6350">
                      <a:solidFill>
                        <a:srgbClr val="6F7E0D"/>
                      </a:solidFill>
                      <a:prstDash val="solid"/>
                    </a:lnT>
                    <a:lnB w="12700">
                      <a:solidFill>
                        <a:srgbClr val="907C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07B0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F760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80750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84006" y="1614677"/>
            <a:ext cx="1245743" cy="245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235" y="126619"/>
          <a:ext cx="12067540" cy="660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0"/>
                <a:gridCol w="9780270"/>
                <a:gridCol w="914400"/>
              </a:tblGrid>
              <a:tr h="124332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b="1">
                          <a:latin typeface="Segoe UI"/>
                          <a:cs typeface="Segoe UI"/>
                        </a:rPr>
                        <a:t>Property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 b="1">
                          <a:latin typeface="Segoe UI"/>
                          <a:cs typeface="Segoe UI"/>
                        </a:rPr>
                        <a:t>Description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 spc="-5" b="1">
                          <a:latin typeface="Segoe UI"/>
                          <a:cs typeface="Segoe UI"/>
                        </a:rPr>
                        <a:t>Default</a:t>
                      </a:r>
                      <a:r>
                        <a:rPr dirty="0" sz="800" spc="-35" b="1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b="1">
                          <a:latin typeface="Segoe UI"/>
                          <a:cs typeface="Segoe UI"/>
                        </a:rPr>
                        <a:t>Value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333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task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Specify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type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machine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problem.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are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Classification</a:t>
                      </a:r>
                      <a:r>
                        <a:rPr dirty="0" sz="800" spc="30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Regression</a:t>
                      </a:r>
                      <a:r>
                        <a:rPr dirty="0" sz="800" spc="2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Forecasting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45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primary_metric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170815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Metric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want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optimize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building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model.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example,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specify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accuracy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primary_metric,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automated machine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looks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find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model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maximum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accuracy.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only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specify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one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primary_metric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per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experiment.</a:t>
                      </a:r>
                      <a:r>
                        <a:rPr dirty="0" sz="800" spc="-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are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930"/>
                        </a:lnSpc>
                      </a:pPr>
                      <a:r>
                        <a:rPr dirty="0" sz="800" spc="-5" b="1">
                          <a:latin typeface="Segoe UI"/>
                          <a:cs typeface="Segoe UI"/>
                        </a:rPr>
                        <a:t>Classification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: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accuracy</a:t>
                      </a:r>
                      <a:r>
                        <a:rPr dirty="0" sz="800" spc="5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AUC_weighted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precision_score_weighted</a:t>
                      </a:r>
                      <a:r>
                        <a:rPr dirty="0" sz="800" spc="6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balanced_accuracy</a:t>
                      </a:r>
                      <a:r>
                        <a:rPr dirty="0" sz="800" spc="7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average_precision_score_weighted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 b="1">
                          <a:latin typeface="Segoe UI"/>
                          <a:cs typeface="Segoe UI"/>
                        </a:rPr>
                        <a:t>Regression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: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89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normalized_mean_absolute_error</a:t>
                      </a:r>
                      <a:r>
                        <a:rPr dirty="0" sz="800" spc="10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spearman_correlation</a:t>
                      </a:r>
                      <a:r>
                        <a:rPr dirty="0" sz="800" spc="1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normalized_root_mean_squared_error</a:t>
                      </a:r>
                      <a:r>
                        <a:rPr dirty="0" sz="800" spc="1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normalized_root_mean_squared_log_error</a:t>
                      </a:r>
                      <a:r>
                        <a:rPr dirty="0" sz="800" spc="14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R2_score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marR="127000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-5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Classification: </a:t>
                      </a:r>
                      <a:r>
                        <a:rPr dirty="0" sz="800" spc="-2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accuracy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3175" marR="54610">
                        <a:lnSpc>
                          <a:spcPts val="96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Regression: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spearman_correlati </a:t>
                      </a:r>
                      <a:r>
                        <a:rPr dirty="0" sz="800" spc="-2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experiment_exit_score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93980">
                        <a:lnSpc>
                          <a:spcPts val="96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You can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target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primary_metric.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Once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model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found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meets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primary_metric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target,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automated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machine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will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stop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terminates.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If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not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(default),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Automated machine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will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continue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run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iterations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iterations.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Takes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double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value.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target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never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reaches,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then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Automated machine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will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continue 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until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reaches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iterations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iterations.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iterations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Maximum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iterations.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Each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equal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training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job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results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pipeline.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Pipeline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preprocessing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model.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get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high-quality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model,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250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or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more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100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95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05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max_concurrent_iterations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Max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iterations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run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parallel.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This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setting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works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only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remote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compute.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max_cores_per_iteration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64135">
                        <a:lnSpc>
                          <a:spcPts val="96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Indicates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how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many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cores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compute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target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would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be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train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single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pipeline.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algorithm</a:t>
                      </a:r>
                      <a:r>
                        <a:rPr dirty="0" sz="800" spc="4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leverage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multiple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cores,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increases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performance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multi-core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machine.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-1 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all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cores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available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machine.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402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iteration_timeout_minutes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Limits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amount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time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(minutes)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particular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takes.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an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exceeds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amount,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gets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canceled.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not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set,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then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 iteration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continues to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run until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finished.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332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n_cross_validations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cross validation</a:t>
                      </a:r>
                      <a:r>
                        <a:rPr dirty="0" sz="800" spc="5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splits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333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validation_size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Size of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validation</a:t>
                      </a:r>
                      <a:r>
                        <a:rPr dirty="0" sz="800" spc="5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set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percentage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training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sample.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0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preprocess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5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True/False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 marR="32384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True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enables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perform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preprocessing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input.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Following</a:t>
                      </a:r>
                      <a:r>
                        <a:rPr dirty="0" sz="800" spc="5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subset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preprocessingMissing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Data: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Imputes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missing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data-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Numerical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Average,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Text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most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occurrence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Categorical</a:t>
                      </a:r>
                      <a:r>
                        <a:rPr dirty="0" sz="800" spc="5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Values: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type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numeric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unique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less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than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5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percent,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Converts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into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one-hot encoding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Etc. for complete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list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check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u="sng" sz="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the</a:t>
                      </a:r>
                      <a:r>
                        <a:rPr dirty="0" u="sng" sz="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dirty="0" u="sng" sz="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GitHub</a:t>
                      </a:r>
                      <a:r>
                        <a:rPr dirty="0" u="sng" sz="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 repository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88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Note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: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sparse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cannot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preprocess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=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true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False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8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blacklist_models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243840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Automated machine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has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many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different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algorithms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tries.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Configure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exclude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certain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algorithms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from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experiment. Useful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are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aware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algorithm(s)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do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not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work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well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your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dataset.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Excluding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algorithms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save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compute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resources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 training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time.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 marR="54356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Classification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LogisticRegressionSGDMultinomialNaiveBayesBernoulliNaiveBayesSVMLinearSVMKNNDecisionTreeRandomForestExtremeRandomTreesLightGBMGradientBoostingTensorFlowDNNTensorFlowLinearClassifier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Regression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 marR="312166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ElasticNetGradientBoostingDecisionTreeKNNLassoLarsSGD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RandomForestExtremeRandomTreeLightGBMTensorFlowLinearRegressorTensorFlowDNN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Forecasting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88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ElasticNetGradientBoostingDecisionTreeKNNLassoLarsSGD</a:t>
                      </a:r>
                      <a:r>
                        <a:rPr dirty="0" sz="800" spc="2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RandomForestExtremeRandomTreeLightGBMTensorFlowLinearRegressorTensorFlowDNN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whitelist_models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Automated machine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learning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has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many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different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algorithms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tries.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Configure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include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certain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algorithms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experiment.</a:t>
                      </a:r>
                      <a:r>
                        <a:rPr dirty="0" sz="800" spc="-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Useful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are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aware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algorithm(s)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do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work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well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dataset.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 marR="54356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Classification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LogisticRegressionSGDMultinomialNaiveBayesBernoulliNaiveBayesSVMLinearSVMKNNDecisionTreeRandomForestExtremeRandomTreesLightGBMGradientBoostingTensorFlowDNNTensorFlowLinearClassifier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Regression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 marR="312039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ElasticNetGradientBoostingDecisionTreeKNNLassoLarsSGD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RandomForestExtremeRandomTreeLightGBMTensorFlowLinearRegressorTensorFlowDNN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 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Forecasting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88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ElasticNetGradientBoostingDecisionTreeKNNLassoLarsSGD</a:t>
                      </a:r>
                      <a:r>
                        <a:rPr dirty="0" sz="800" spc="204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RandomForestExtremeRandomTreeLightGBMTensorFlowLinearRegressorTensorFlowDNN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80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verbosity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Controls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level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logging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INFO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being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most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verbose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CRITICAL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being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least.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Verbosity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level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takes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same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defined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python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logging</a:t>
                      </a:r>
                      <a:r>
                        <a:rPr dirty="0" sz="800" spc="4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package.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Allowed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are: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logging.INFOlogging.WARNINGlogging.ERRORlogging.CRITICAL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logging.INFO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06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X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All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features</a:t>
                      </a:r>
                      <a:r>
                        <a:rPr dirty="0" sz="800" spc="-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train with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332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y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Label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train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classification,</a:t>
                      </a:r>
                      <a:r>
                        <a:rPr dirty="0" sz="800" spc="7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should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be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array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integers.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06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X_valid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 i="1">
                          <a:latin typeface="Segoe UI"/>
                          <a:cs typeface="Segoe UI"/>
                        </a:rPr>
                        <a:t>Optional</a:t>
                      </a:r>
                      <a:r>
                        <a:rPr dirty="0" sz="800" spc="10" i="1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features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validate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not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specified,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X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split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between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train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333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y_valid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 i="1">
                          <a:latin typeface="Segoe UI"/>
                          <a:cs typeface="Segoe UI"/>
                        </a:rPr>
                        <a:t>Optional</a:t>
                      </a:r>
                      <a:r>
                        <a:rPr dirty="0" sz="800" spc="10" i="1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label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validate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with.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not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specified,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y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split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between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train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94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sample_weight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 i="1">
                          <a:latin typeface="Segoe UI"/>
                          <a:cs typeface="Segoe UI"/>
                        </a:rPr>
                        <a:t>Optional</a:t>
                      </a:r>
                      <a:r>
                        <a:rPr dirty="0" sz="800" spc="15" i="1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weight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each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sample.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Use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when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would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like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assign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different weights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your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data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points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94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sample_weight_valid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 i="1">
                          <a:latin typeface="Segoe UI"/>
                          <a:cs typeface="Segoe UI"/>
                        </a:rPr>
                        <a:t>Optional</a:t>
                      </a:r>
                      <a:r>
                        <a:rPr dirty="0" sz="800" spc="15" i="1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weight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value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each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validation</a:t>
                      </a:r>
                      <a:r>
                        <a:rPr dirty="0" sz="800" spc="7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sample.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If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not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specified,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sample_weight</a:t>
                      </a:r>
                      <a:r>
                        <a:rPr dirty="0" sz="800" spc="3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split</a:t>
                      </a:r>
                      <a:r>
                        <a:rPr dirty="0" sz="800" spc="4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between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train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and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validate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82"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run_configuration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8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RunConfiguration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object.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Used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remote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runs.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8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82"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data_script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Path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file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containing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get_data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method.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Required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remote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runs.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8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model_explainability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 spc="-5" i="1">
                          <a:latin typeface="Segoe UI"/>
                          <a:cs typeface="Segoe UI"/>
                        </a:rPr>
                        <a:t>Optional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True/False</a:t>
                      </a:r>
                      <a:endParaRPr sz="800">
                        <a:latin typeface="Segoe UI"/>
                        <a:cs typeface="Segoe UI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True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enables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perform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feature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importance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for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every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iteration.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You can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also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use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explain_model()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method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on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a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specific</a:t>
                      </a:r>
                      <a:r>
                        <a:rPr dirty="0" sz="800" spc="4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enable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feature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importance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on-demand for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after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is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complete.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False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82"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enable_ensembling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Flag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enable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an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ensembling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after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all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other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iterations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complete.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True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82"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ensemble_iterations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Number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iterations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during</a:t>
                      </a:r>
                      <a:r>
                        <a:rPr dirty="0" sz="800" spc="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which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choose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fitted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pipeline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to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be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part</a:t>
                      </a:r>
                      <a:r>
                        <a:rPr dirty="0" sz="800" spc="2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 spc="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final</a:t>
                      </a:r>
                      <a:r>
                        <a:rPr dirty="0" sz="800" spc="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ensemble.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7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15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94"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 spc="-5">
                          <a:latin typeface="Segoe UI"/>
                          <a:cs typeface="Segoe UI"/>
                        </a:rPr>
                        <a:t>experiment_timeout_minutes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Limits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amount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of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 time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(minues)</a:t>
                      </a:r>
                      <a:r>
                        <a:rPr dirty="0" sz="800" spc="-2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that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the</a:t>
                      </a:r>
                      <a:r>
                        <a:rPr dirty="0" sz="800" spc="-1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whole</a:t>
                      </a:r>
                      <a:r>
                        <a:rPr dirty="0" sz="800" spc="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experiment</a:t>
                      </a:r>
                      <a:r>
                        <a:rPr dirty="0" sz="800" spc="-30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run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can</a:t>
                      </a:r>
                      <a:r>
                        <a:rPr dirty="0" sz="800" spc="-5"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800">
                          <a:latin typeface="Segoe UI"/>
                          <a:cs typeface="Segoe UI"/>
                        </a:rPr>
                        <a:t>take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875"/>
                        </a:lnSpc>
                      </a:pPr>
                      <a:r>
                        <a:rPr dirty="0" sz="800">
                          <a:latin typeface="Segoe UI"/>
                          <a:cs typeface="Segoe UI"/>
                        </a:rPr>
                        <a:t>None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Benefits</a:t>
            </a:r>
            <a:r>
              <a:rPr dirty="0" sz="1950" spc="2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Overview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2095626"/>
            <a:ext cx="5786120" cy="3205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dirty="0" sz="2000" spc="-4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10">
                <a:solidFill>
                  <a:srgbClr val="0078D3"/>
                </a:solidFill>
                <a:latin typeface="Segoe UI Semibold"/>
                <a:cs typeface="Segoe UI Semibold"/>
              </a:rPr>
              <a:t>Automated</a:t>
            </a:r>
            <a:r>
              <a:rPr dirty="0" sz="20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ML</a:t>
            </a:r>
            <a:r>
              <a:rPr dirty="0" sz="2000" spc="-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lets</a:t>
            </a:r>
            <a:r>
              <a:rPr dirty="0" sz="2000" spc="-10">
                <a:solidFill>
                  <a:srgbClr val="0078D3"/>
                </a:solidFill>
                <a:latin typeface="Segoe UI Semibold"/>
                <a:cs typeface="Segoe UI Semibold"/>
              </a:rPr>
              <a:t> you</a:t>
            </a:r>
            <a:endParaRPr sz="2000">
              <a:latin typeface="Segoe UI Semibold"/>
              <a:cs typeface="Segoe UI Semibold"/>
            </a:endParaRPr>
          </a:p>
          <a:p>
            <a:pPr marL="286385" marR="1773555">
              <a:lnSpc>
                <a:spcPct val="145600"/>
              </a:lnSpc>
              <a:spcBef>
                <a:spcPts val="400"/>
              </a:spcBef>
            </a:pPr>
            <a:r>
              <a:rPr dirty="0" sz="1800" spc="-5">
                <a:latin typeface="Segoe UI"/>
                <a:cs typeface="Segoe UI"/>
              </a:rPr>
              <a:t>Automate </a:t>
            </a:r>
            <a:r>
              <a:rPr dirty="0" sz="1800">
                <a:latin typeface="Segoe UI"/>
                <a:cs typeface="Segoe UI"/>
              </a:rPr>
              <a:t>the </a:t>
            </a:r>
            <a:r>
              <a:rPr dirty="0" sz="1800" spc="-5">
                <a:latin typeface="Segoe UI"/>
                <a:cs typeface="Segoe UI"/>
              </a:rPr>
              <a:t>exploration </a:t>
            </a:r>
            <a:r>
              <a:rPr dirty="0" sz="1800" spc="-10">
                <a:latin typeface="Segoe UI"/>
                <a:cs typeface="Segoe UI"/>
              </a:rPr>
              <a:t>process </a:t>
            </a:r>
            <a:r>
              <a:rPr dirty="0" sz="1800" spc="-5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Use </a:t>
            </a:r>
            <a:r>
              <a:rPr dirty="0" sz="1800" spc="-10">
                <a:latin typeface="Segoe UI"/>
                <a:cs typeface="Segoe UI"/>
              </a:rPr>
              <a:t>resources more </a:t>
            </a:r>
            <a:r>
              <a:rPr dirty="0" sz="1800" spc="-5">
                <a:latin typeface="Segoe UI"/>
                <a:cs typeface="Segoe UI"/>
              </a:rPr>
              <a:t>efficiently 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Optimize </a:t>
            </a:r>
            <a:r>
              <a:rPr dirty="0" sz="1800" spc="-10">
                <a:latin typeface="Segoe UI"/>
                <a:cs typeface="Segoe UI"/>
              </a:rPr>
              <a:t>model </a:t>
            </a:r>
            <a:r>
              <a:rPr dirty="0" sz="1800">
                <a:latin typeface="Segoe UI"/>
                <a:cs typeface="Segoe UI"/>
              </a:rPr>
              <a:t>for </a:t>
            </a:r>
            <a:r>
              <a:rPr dirty="0" sz="1800" spc="-10">
                <a:latin typeface="Segoe UI"/>
                <a:cs typeface="Segoe UI"/>
              </a:rPr>
              <a:t>desired </a:t>
            </a:r>
            <a:r>
              <a:rPr dirty="0" sz="1800" spc="-5">
                <a:latin typeface="Segoe UI"/>
                <a:cs typeface="Segoe UI"/>
              </a:rPr>
              <a:t>outcome </a:t>
            </a:r>
            <a:r>
              <a:rPr dirty="0" sz="1800" spc="-480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Control</a:t>
            </a:r>
            <a:r>
              <a:rPr dirty="0" sz="1800" spc="-35">
                <a:latin typeface="Segoe UI"/>
                <a:cs typeface="Segoe UI"/>
              </a:rPr>
              <a:t> </a:t>
            </a:r>
            <a:r>
              <a:rPr dirty="0" sz="1800" spc="-10">
                <a:latin typeface="Segoe UI"/>
                <a:cs typeface="Segoe UI"/>
              </a:rPr>
              <a:t>resource budget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Apply</a:t>
            </a:r>
            <a:r>
              <a:rPr dirty="0" sz="2000" spc="-4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it</a:t>
            </a:r>
            <a:r>
              <a:rPr dirty="0" sz="2000" spc="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1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dirty="0" sz="2000" spc="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different</a:t>
            </a:r>
            <a:r>
              <a:rPr dirty="0" sz="2000" spc="-4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models</a:t>
            </a:r>
            <a:r>
              <a:rPr dirty="0" sz="20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 learning</a:t>
            </a:r>
            <a:r>
              <a:rPr dirty="0" sz="2000" spc="-2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domains</a:t>
            </a:r>
            <a:endParaRPr sz="2000">
              <a:latin typeface="Segoe UI Semibold"/>
              <a:cs typeface="Segoe UI Semibold"/>
            </a:endParaRPr>
          </a:p>
          <a:p>
            <a:pPr marL="286385">
              <a:lnSpc>
                <a:spcPct val="100000"/>
              </a:lnSpc>
              <a:spcBef>
                <a:spcPts val="980"/>
              </a:spcBef>
            </a:pPr>
            <a:r>
              <a:rPr dirty="0" sz="1800" spc="-5">
                <a:latin typeface="Segoe UI"/>
                <a:cs typeface="Segoe UI"/>
              </a:rPr>
              <a:t>Pick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training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frameworks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20">
                <a:latin typeface="Segoe UI"/>
                <a:cs typeface="Segoe UI"/>
              </a:rPr>
              <a:t>of </a:t>
            </a:r>
            <a:r>
              <a:rPr dirty="0" sz="1800" spc="-5">
                <a:latin typeface="Segoe UI"/>
                <a:cs typeface="Segoe UI"/>
              </a:rPr>
              <a:t>choice</a:t>
            </a:r>
            <a:endParaRPr sz="1800">
              <a:latin typeface="Segoe UI"/>
              <a:cs typeface="Segoe UI"/>
            </a:endParaRPr>
          </a:p>
          <a:p>
            <a:pPr marL="286385">
              <a:lnSpc>
                <a:spcPct val="100000"/>
              </a:lnSpc>
              <a:spcBef>
                <a:spcPts val="980"/>
              </a:spcBef>
            </a:pPr>
            <a:r>
              <a:rPr dirty="0" sz="1800" spc="-5">
                <a:latin typeface="Segoe UI"/>
                <a:cs typeface="Segoe UI"/>
              </a:rPr>
              <a:t>Visualize</a:t>
            </a:r>
            <a:r>
              <a:rPr dirty="0" sz="1800" spc="-3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all</a:t>
            </a:r>
            <a:r>
              <a:rPr dirty="0" sz="180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configurations</a:t>
            </a:r>
            <a:r>
              <a:rPr dirty="0" sz="1800" spc="-15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in</a:t>
            </a:r>
            <a:r>
              <a:rPr dirty="0" sz="1800" spc="-20">
                <a:latin typeface="Segoe UI"/>
                <a:cs typeface="Segoe UI"/>
              </a:rPr>
              <a:t> </a:t>
            </a:r>
            <a:r>
              <a:rPr dirty="0" sz="1800">
                <a:latin typeface="Segoe UI"/>
                <a:cs typeface="Segoe UI"/>
              </a:rPr>
              <a:t>one</a:t>
            </a:r>
            <a:r>
              <a:rPr dirty="0" sz="1800" spc="-30">
                <a:latin typeface="Segoe UI"/>
                <a:cs typeface="Segoe UI"/>
              </a:rPr>
              <a:t> </a:t>
            </a:r>
            <a:r>
              <a:rPr dirty="0" sz="1800" spc="-5">
                <a:latin typeface="Segoe UI"/>
                <a:cs typeface="Segoe UI"/>
              </a:rPr>
              <a:t>place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1611" y="2145792"/>
            <a:ext cx="5390387" cy="32354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606" y="5820257"/>
            <a:ext cx="11137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Segoe UI"/>
                <a:cs typeface="Segoe UI"/>
              </a:rPr>
              <a:t>Note </a:t>
            </a:r>
            <a:r>
              <a:rPr dirty="0" sz="1200">
                <a:latin typeface="Segoe UI"/>
                <a:cs typeface="Segoe UI"/>
              </a:rPr>
              <a:t>about </a:t>
            </a:r>
            <a:r>
              <a:rPr dirty="0" sz="1200" spc="-5">
                <a:latin typeface="Segoe UI"/>
                <a:cs typeface="Segoe UI"/>
              </a:rPr>
              <a:t>security: </a:t>
            </a:r>
            <a:r>
              <a:rPr dirty="0" sz="1200">
                <a:latin typeface="Segoe UI"/>
                <a:cs typeface="Segoe UI"/>
              </a:rPr>
              <a:t>on the right </a:t>
            </a:r>
            <a:r>
              <a:rPr dirty="0" sz="1200" spc="-5">
                <a:latin typeface="Segoe UI"/>
                <a:cs typeface="Segoe UI"/>
              </a:rPr>
              <a:t>side </a:t>
            </a:r>
            <a:r>
              <a:rPr dirty="0" sz="1200" spc="-10">
                <a:latin typeface="Segoe UI"/>
                <a:cs typeface="Segoe UI"/>
              </a:rPr>
              <a:t>of </a:t>
            </a:r>
            <a:r>
              <a:rPr dirty="0" sz="1200">
                <a:latin typeface="Segoe UI"/>
                <a:cs typeface="Segoe UI"/>
              </a:rPr>
              <a:t>the </a:t>
            </a:r>
            <a:r>
              <a:rPr dirty="0" sz="1200" spc="-5">
                <a:latin typeface="Segoe UI"/>
                <a:cs typeface="Segoe UI"/>
              </a:rPr>
              <a:t>automated </a:t>
            </a:r>
            <a:r>
              <a:rPr dirty="0" sz="1200">
                <a:latin typeface="Segoe UI"/>
                <a:cs typeface="Segoe UI"/>
              </a:rPr>
              <a:t>ML service, the gray </a:t>
            </a:r>
            <a:r>
              <a:rPr dirty="0" sz="1200" spc="5">
                <a:latin typeface="Segoe UI"/>
                <a:cs typeface="Segoe UI"/>
              </a:rPr>
              <a:t>part </a:t>
            </a:r>
            <a:r>
              <a:rPr dirty="0" sz="1200" spc="-5">
                <a:latin typeface="Segoe UI"/>
                <a:cs typeface="Segoe UI"/>
              </a:rPr>
              <a:t>is separated from </a:t>
            </a:r>
            <a:r>
              <a:rPr dirty="0" sz="1200">
                <a:latin typeface="Segoe UI"/>
                <a:cs typeface="Segoe UI"/>
              </a:rPr>
              <a:t>the </a:t>
            </a:r>
            <a:r>
              <a:rPr dirty="0" sz="1200" spc="-5">
                <a:latin typeface="Segoe UI"/>
                <a:cs typeface="Segoe UI"/>
              </a:rPr>
              <a:t>training </a:t>
            </a:r>
            <a:r>
              <a:rPr dirty="0" sz="1200">
                <a:latin typeface="Segoe UI"/>
                <a:cs typeface="Segoe UI"/>
              </a:rPr>
              <a:t>and data, </a:t>
            </a:r>
            <a:r>
              <a:rPr dirty="0" sz="1200" spc="10">
                <a:latin typeface="Segoe UI"/>
                <a:cs typeface="Segoe UI"/>
              </a:rPr>
              <a:t>only </a:t>
            </a:r>
            <a:r>
              <a:rPr dirty="0" sz="1200">
                <a:latin typeface="Segoe UI"/>
                <a:cs typeface="Segoe UI"/>
              </a:rPr>
              <a:t>the </a:t>
            </a:r>
            <a:r>
              <a:rPr dirty="0" sz="1200" spc="-5">
                <a:latin typeface="Segoe UI"/>
                <a:cs typeface="Segoe UI"/>
              </a:rPr>
              <a:t>result </a:t>
            </a:r>
            <a:r>
              <a:rPr dirty="0" sz="1200">
                <a:latin typeface="Segoe UI"/>
                <a:cs typeface="Segoe UI"/>
              </a:rPr>
              <a:t>(orange </a:t>
            </a:r>
            <a:r>
              <a:rPr dirty="0" sz="1200" spc="-5">
                <a:latin typeface="Segoe UI"/>
                <a:cs typeface="Segoe UI"/>
              </a:rPr>
              <a:t>bottom </a:t>
            </a:r>
            <a:r>
              <a:rPr dirty="0" sz="1200">
                <a:latin typeface="Segoe UI"/>
                <a:cs typeface="Segoe UI"/>
              </a:rPr>
              <a:t>block) </a:t>
            </a:r>
            <a:r>
              <a:rPr dirty="0" sz="1200" spc="-5">
                <a:latin typeface="Segoe UI"/>
                <a:cs typeface="Segoe UI"/>
              </a:rPr>
              <a:t>is sent </a:t>
            </a:r>
            <a:r>
              <a:rPr dirty="0" sz="1200" spc="-315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back</a:t>
            </a:r>
            <a:r>
              <a:rPr dirty="0" sz="1200" spc="-15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from</a:t>
            </a:r>
            <a:r>
              <a:rPr dirty="0" sz="1200" spc="-20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training</a:t>
            </a:r>
            <a:r>
              <a:rPr dirty="0" sz="1200" spc="-15">
                <a:latin typeface="Segoe UI"/>
                <a:cs typeface="Segoe UI"/>
              </a:rPr>
              <a:t> </a:t>
            </a:r>
            <a:r>
              <a:rPr dirty="0" sz="1200" spc="-10">
                <a:latin typeface="Segoe UI"/>
                <a:cs typeface="Segoe UI"/>
              </a:rPr>
              <a:t>to</a:t>
            </a:r>
            <a:r>
              <a:rPr dirty="0" sz="1200" spc="-5">
                <a:latin typeface="Segoe UI"/>
                <a:cs typeface="Segoe UI"/>
              </a:rPr>
              <a:t> </a:t>
            </a:r>
            <a:r>
              <a:rPr dirty="0" sz="1200">
                <a:latin typeface="Segoe UI"/>
                <a:cs typeface="Segoe UI"/>
              </a:rPr>
              <a:t>the</a:t>
            </a:r>
            <a:r>
              <a:rPr dirty="0" sz="1200" spc="-10">
                <a:latin typeface="Segoe UI"/>
                <a:cs typeface="Segoe UI"/>
              </a:rPr>
              <a:t> </a:t>
            </a:r>
            <a:r>
              <a:rPr dirty="0" sz="1200">
                <a:latin typeface="Segoe UI"/>
                <a:cs typeface="Segoe UI"/>
              </a:rPr>
              <a:t>service;</a:t>
            </a:r>
            <a:r>
              <a:rPr dirty="0" sz="1200" spc="5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hence</a:t>
            </a:r>
            <a:r>
              <a:rPr dirty="0" sz="1200" spc="-35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your</a:t>
            </a:r>
            <a:r>
              <a:rPr dirty="0" sz="1200" spc="-30">
                <a:latin typeface="Segoe UI"/>
                <a:cs typeface="Segoe UI"/>
              </a:rPr>
              <a:t> </a:t>
            </a:r>
            <a:r>
              <a:rPr dirty="0" sz="1200">
                <a:latin typeface="Segoe UI"/>
                <a:cs typeface="Segoe UI"/>
              </a:rPr>
              <a:t>data</a:t>
            </a:r>
            <a:r>
              <a:rPr dirty="0" sz="1200" spc="-5">
                <a:latin typeface="Segoe UI"/>
                <a:cs typeface="Segoe UI"/>
              </a:rPr>
              <a:t> </a:t>
            </a:r>
            <a:r>
              <a:rPr dirty="0" sz="1200">
                <a:latin typeface="Segoe UI"/>
                <a:cs typeface="Segoe UI"/>
              </a:rPr>
              <a:t>and algorithm</a:t>
            </a:r>
            <a:r>
              <a:rPr dirty="0" sz="1200" spc="-20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safely</a:t>
            </a:r>
            <a:r>
              <a:rPr dirty="0" sz="1200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stay</a:t>
            </a:r>
            <a:r>
              <a:rPr dirty="0" sz="1200" spc="15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within</a:t>
            </a:r>
            <a:r>
              <a:rPr dirty="0" sz="1200" spc="-30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your</a:t>
            </a:r>
            <a:r>
              <a:rPr dirty="0" sz="1200" spc="-30">
                <a:latin typeface="Segoe UI"/>
                <a:cs typeface="Segoe UI"/>
              </a:rPr>
              <a:t> </a:t>
            </a:r>
            <a:r>
              <a:rPr dirty="0" sz="1200" spc="-5">
                <a:latin typeface="Segoe UI"/>
                <a:cs typeface="Segoe UI"/>
              </a:rPr>
              <a:t>subscription.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44481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Automated</a:t>
            </a:r>
            <a:r>
              <a:rPr dirty="0" sz="3600" spc="-4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Model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Explainability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195" y="1564386"/>
            <a:ext cx="5572125" cy="4832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dirty="0" sz="1750">
                <a:latin typeface="Segoe UI"/>
                <a:cs typeface="Segoe UI"/>
              </a:rPr>
              <a:t>automl_config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AutoMLConfig(task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'classification',</a:t>
            </a:r>
            <a:endParaRPr sz="1750">
              <a:latin typeface="Segoe UI"/>
              <a:cs typeface="Segoe UI"/>
            </a:endParaRPr>
          </a:p>
          <a:p>
            <a:pPr marL="1813560" marR="393700">
              <a:lnSpc>
                <a:spcPct val="100899"/>
              </a:lnSpc>
              <a:spcBef>
                <a:spcPts val="10"/>
              </a:spcBef>
            </a:pPr>
            <a:r>
              <a:rPr dirty="0" sz="1750" spc="5">
                <a:latin typeface="Segoe UI"/>
                <a:cs typeface="Segoe UI"/>
              </a:rPr>
              <a:t>debug_log </a:t>
            </a:r>
            <a:r>
              <a:rPr dirty="0" sz="1750" spc="10">
                <a:latin typeface="Segoe UI"/>
                <a:cs typeface="Segoe UI"/>
              </a:rPr>
              <a:t>= </a:t>
            </a:r>
            <a:r>
              <a:rPr dirty="0" sz="1750">
                <a:latin typeface="Segoe UI"/>
                <a:cs typeface="Segoe UI"/>
              </a:rPr>
              <a:t>'automl_errors.log', 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 spc="10">
                <a:latin typeface="Segoe UI"/>
                <a:cs typeface="Segoe UI"/>
              </a:rPr>
              <a:t>primary_metric </a:t>
            </a:r>
            <a:r>
              <a:rPr dirty="0" sz="1750" spc="5">
                <a:latin typeface="Segoe UI"/>
                <a:cs typeface="Segoe UI"/>
              </a:rPr>
              <a:t>= </a:t>
            </a:r>
            <a:r>
              <a:rPr dirty="0" sz="1750">
                <a:latin typeface="Segoe UI"/>
                <a:cs typeface="Segoe UI"/>
              </a:rPr>
              <a:t>'AUC_weighted',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max_time_sec</a:t>
            </a:r>
            <a:r>
              <a:rPr dirty="0" sz="1750" spc="2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 </a:t>
            </a:r>
            <a:r>
              <a:rPr dirty="0" sz="1750">
                <a:latin typeface="Segoe UI"/>
                <a:cs typeface="Segoe UI"/>
              </a:rPr>
              <a:t>12000,</a:t>
            </a:r>
            <a:endParaRPr sz="1750">
              <a:latin typeface="Segoe UI"/>
              <a:cs typeface="Segoe UI"/>
            </a:endParaRPr>
          </a:p>
          <a:p>
            <a:pPr marL="1813560">
              <a:lnSpc>
                <a:spcPct val="100000"/>
              </a:lnSpc>
              <a:spcBef>
                <a:spcPts val="10"/>
              </a:spcBef>
            </a:pPr>
            <a:r>
              <a:rPr dirty="0" sz="1750">
                <a:latin typeface="Segoe UI"/>
                <a:cs typeface="Segoe UI"/>
              </a:rPr>
              <a:t>iterations</a:t>
            </a:r>
            <a:r>
              <a:rPr dirty="0" sz="1750" spc="-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10,</a:t>
            </a:r>
            <a:endParaRPr sz="1750">
              <a:latin typeface="Segoe UI"/>
              <a:cs typeface="Segoe UI"/>
            </a:endParaRPr>
          </a:p>
          <a:p>
            <a:pPr marL="1813560" marR="1216660">
              <a:lnSpc>
                <a:spcPct val="100699"/>
              </a:lnSpc>
              <a:spcBef>
                <a:spcPts val="10"/>
              </a:spcBef>
            </a:pPr>
            <a:r>
              <a:rPr dirty="0" sz="1750">
                <a:latin typeface="Segoe UI"/>
                <a:cs typeface="Segoe UI"/>
              </a:rPr>
              <a:t>verbosity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-5">
                <a:latin typeface="Segoe UI"/>
                <a:cs typeface="Segoe UI"/>
              </a:rPr>
              <a:t> logging.INFO,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X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X_train,</a:t>
            </a:r>
            <a:endParaRPr sz="1750">
              <a:latin typeface="Segoe UI"/>
              <a:cs typeface="Segoe UI"/>
            </a:endParaRPr>
          </a:p>
          <a:p>
            <a:pPr marL="1813560" marR="2150745">
              <a:lnSpc>
                <a:spcPct val="100899"/>
              </a:lnSpc>
              <a:spcBef>
                <a:spcPts val="5"/>
              </a:spcBef>
            </a:pPr>
            <a:r>
              <a:rPr dirty="0" sz="1750" spc="5">
                <a:latin typeface="Segoe UI"/>
                <a:cs typeface="Segoe UI"/>
              </a:rPr>
              <a:t>y = </a:t>
            </a:r>
            <a:r>
              <a:rPr dirty="0" sz="1750">
                <a:latin typeface="Segoe UI"/>
                <a:cs typeface="Segoe UI"/>
              </a:rPr>
              <a:t>y_train, 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X_valid</a:t>
            </a:r>
            <a:r>
              <a:rPr dirty="0" sz="1750" spc="-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=</a:t>
            </a:r>
            <a:r>
              <a:rPr dirty="0" sz="1750" spc="-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X_test, </a:t>
            </a:r>
            <a:r>
              <a:rPr dirty="0" sz="1750" spc="-459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y_valid</a:t>
            </a:r>
            <a:r>
              <a:rPr dirty="0" sz="1750" spc="5">
                <a:latin typeface="Segoe UI"/>
                <a:cs typeface="Segoe UI"/>
              </a:rPr>
              <a:t> =</a:t>
            </a:r>
            <a:r>
              <a:rPr dirty="0" sz="1750" spc="-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y_test,</a:t>
            </a:r>
            <a:endParaRPr sz="1750">
              <a:latin typeface="Segoe UI"/>
              <a:cs typeface="Segoe UI"/>
            </a:endParaRPr>
          </a:p>
          <a:p>
            <a:pPr marL="1813560">
              <a:lnSpc>
                <a:spcPct val="100000"/>
              </a:lnSpc>
              <a:spcBef>
                <a:spcPts val="10"/>
              </a:spcBef>
            </a:pPr>
            <a:r>
              <a:rPr dirty="0" sz="1750" spc="-5">
                <a:latin typeface="Segoe UI"/>
                <a:cs typeface="Segoe UI"/>
              </a:rPr>
              <a:t>model_explainability=True,</a:t>
            </a:r>
            <a:endParaRPr sz="1750">
              <a:latin typeface="Segoe UI"/>
              <a:cs typeface="Segoe UI"/>
            </a:endParaRPr>
          </a:p>
          <a:p>
            <a:pPr marL="1813560">
              <a:lnSpc>
                <a:spcPct val="100000"/>
              </a:lnSpc>
              <a:spcBef>
                <a:spcPts val="30"/>
              </a:spcBef>
            </a:pPr>
            <a:r>
              <a:rPr dirty="0" sz="1750">
                <a:latin typeface="Segoe UI"/>
                <a:cs typeface="Segoe UI"/>
              </a:rPr>
              <a:t>path=project_folder)</a:t>
            </a:r>
            <a:endParaRPr sz="17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1750" spc="-50">
                <a:latin typeface="Segoe UI"/>
                <a:cs typeface="Segoe UI"/>
              </a:rPr>
              <a:t>You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can</a:t>
            </a:r>
            <a:r>
              <a:rPr dirty="0" sz="1750">
                <a:latin typeface="Segoe UI"/>
                <a:cs typeface="Segoe UI"/>
              </a:rPr>
              <a:t> view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it</a:t>
            </a:r>
            <a:r>
              <a:rPr dirty="0" sz="1750" spc="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 your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workspace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 spc="-5">
                <a:latin typeface="Segoe UI"/>
                <a:cs typeface="Segoe UI"/>
              </a:rPr>
              <a:t>Azure</a:t>
            </a:r>
            <a:r>
              <a:rPr dirty="0" sz="1750" spc="10">
                <a:latin typeface="Segoe UI"/>
                <a:cs typeface="Segoe UI"/>
              </a:rPr>
              <a:t> portal</a:t>
            </a:r>
            <a:endParaRPr sz="17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750" spc="5">
                <a:latin typeface="Segoe UI"/>
                <a:cs typeface="Segoe UI"/>
              </a:rPr>
              <a:t>Or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you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can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show</a:t>
            </a:r>
            <a:r>
              <a:rPr dirty="0" sz="1750" spc="10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it</a:t>
            </a:r>
            <a:r>
              <a:rPr dirty="0" sz="1750" spc="1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using Jupyter</a:t>
            </a:r>
            <a:r>
              <a:rPr dirty="0" sz="1750" spc="20">
                <a:latin typeface="Segoe UI"/>
                <a:cs typeface="Segoe UI"/>
              </a:rPr>
              <a:t> </a:t>
            </a:r>
            <a:r>
              <a:rPr dirty="0" sz="1750" spc="5">
                <a:latin typeface="Segoe UI"/>
                <a:cs typeface="Segoe UI"/>
              </a:rPr>
              <a:t>widgets</a:t>
            </a:r>
            <a:r>
              <a:rPr dirty="0" sz="1750" spc="-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in </a:t>
            </a:r>
            <a:r>
              <a:rPr dirty="0" sz="1750" spc="5">
                <a:latin typeface="Segoe UI"/>
                <a:cs typeface="Segoe UI"/>
              </a:rPr>
              <a:t>a</a:t>
            </a:r>
            <a:r>
              <a:rPr dirty="0" sz="1750" spc="10">
                <a:latin typeface="Segoe UI"/>
                <a:cs typeface="Segoe UI"/>
              </a:rPr>
              <a:t> notebook:</a:t>
            </a:r>
            <a:endParaRPr sz="17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Segoe UI"/>
              <a:cs typeface="Segoe UI"/>
            </a:endParaRPr>
          </a:p>
          <a:p>
            <a:pPr marL="12700" marR="1567815">
              <a:lnSpc>
                <a:spcPct val="100600"/>
              </a:lnSpc>
            </a:pPr>
            <a:r>
              <a:rPr dirty="0" sz="1750" spc="-5">
                <a:latin typeface="Segoe UI"/>
                <a:cs typeface="Segoe UI"/>
              </a:rPr>
              <a:t>from </a:t>
            </a:r>
            <a:r>
              <a:rPr dirty="0" sz="1750" spc="5">
                <a:latin typeface="Segoe UI"/>
                <a:cs typeface="Segoe UI"/>
              </a:rPr>
              <a:t>azureml.widgets </a:t>
            </a:r>
            <a:r>
              <a:rPr dirty="0" sz="1750" spc="10">
                <a:latin typeface="Segoe UI"/>
                <a:cs typeface="Segoe UI"/>
              </a:rPr>
              <a:t>import </a:t>
            </a:r>
            <a:r>
              <a:rPr dirty="0" sz="1750">
                <a:latin typeface="Segoe UI"/>
                <a:cs typeface="Segoe UI"/>
              </a:rPr>
              <a:t>RunDetails </a:t>
            </a:r>
            <a:r>
              <a:rPr dirty="0" sz="1750" spc="-465">
                <a:latin typeface="Segoe UI"/>
                <a:cs typeface="Segoe UI"/>
              </a:rPr>
              <a:t> </a:t>
            </a:r>
            <a:r>
              <a:rPr dirty="0" sz="1750">
                <a:latin typeface="Segoe UI"/>
                <a:cs typeface="Segoe UI"/>
              </a:rPr>
              <a:t>RunDetails(local_run).show()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3454" y="1544574"/>
            <a:ext cx="5557520" cy="29895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750" spc="5">
                <a:latin typeface="Courier New"/>
                <a:cs typeface="Courier New"/>
              </a:rPr>
              <a:t>from</a:t>
            </a:r>
            <a:r>
              <a:rPr dirty="0" sz="1750" spc="5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azureml.train.automl.automlexplainer </a:t>
            </a:r>
            <a:r>
              <a:rPr dirty="0" sz="1750" spc="-1035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import retrieve_model_explanation </a:t>
            </a:r>
            <a:r>
              <a:rPr dirty="0" sz="1750" spc="10">
                <a:latin typeface="Courier New"/>
                <a:cs typeface="Courier New"/>
              </a:rPr>
              <a:t> shap_values, </a:t>
            </a:r>
            <a:r>
              <a:rPr dirty="0" sz="1750" spc="5">
                <a:latin typeface="Courier New"/>
                <a:cs typeface="Courier New"/>
              </a:rPr>
              <a:t>expected_values,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overall_summary,</a:t>
            </a:r>
            <a:r>
              <a:rPr dirty="0" sz="1750" spc="10">
                <a:latin typeface="Courier New"/>
                <a:cs typeface="Courier New"/>
              </a:rPr>
              <a:t> overall_imp, </a:t>
            </a:r>
            <a:r>
              <a:rPr dirty="0" sz="1750" spc="15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per_class_summary,</a:t>
            </a:r>
            <a:r>
              <a:rPr dirty="0" sz="1750" spc="15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per_class_imp</a:t>
            </a:r>
            <a:r>
              <a:rPr dirty="0" sz="1750" spc="4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=</a:t>
            </a:r>
            <a:r>
              <a:rPr dirty="0" sz="1750" spc="2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\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retrieve_model_explanation(best_run)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#Overall feature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importance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print(overall_imp)</a:t>
            </a:r>
            <a:r>
              <a:rPr dirty="0" sz="1750" spc="85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print(overall_summary) </a:t>
            </a:r>
            <a:r>
              <a:rPr dirty="0" sz="1750" spc="-1035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#Class-level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feature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importance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print(per_class_imp) </a:t>
            </a:r>
            <a:r>
              <a:rPr dirty="0" sz="1750" spc="10">
                <a:latin typeface="Courier New"/>
                <a:cs typeface="Courier New"/>
              </a:rPr>
              <a:t> </a:t>
            </a:r>
            <a:r>
              <a:rPr dirty="0" sz="1750" spc="5">
                <a:latin typeface="Courier New"/>
                <a:cs typeface="Courier New"/>
              </a:rPr>
              <a:t>print(per_class_summary)</a:t>
            </a:r>
            <a:endParaRPr sz="175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7579" y="4650307"/>
            <a:ext cx="3475045" cy="1999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7707" y="1673098"/>
            <a:ext cx="5241290" cy="4608830"/>
            <a:chOff x="2997707" y="1673098"/>
            <a:chExt cx="5241290" cy="4608830"/>
          </a:xfrm>
        </p:grpSpPr>
        <p:sp>
          <p:nvSpPr>
            <p:cNvPr id="3" name="object 3"/>
            <p:cNvSpPr/>
            <p:nvPr/>
          </p:nvSpPr>
          <p:spPr>
            <a:xfrm>
              <a:off x="3412235" y="1679448"/>
              <a:ext cx="4570730" cy="4572000"/>
            </a:xfrm>
            <a:custGeom>
              <a:avLst/>
              <a:gdLst/>
              <a:ahLst/>
              <a:cxnLst/>
              <a:rect l="l" t="t" r="r" b="b"/>
              <a:pathLst>
                <a:path w="4570730" h="4572000">
                  <a:moveTo>
                    <a:pt x="0" y="2286000"/>
                  </a:moveTo>
                  <a:lnTo>
                    <a:pt x="502" y="2237561"/>
                  </a:lnTo>
                  <a:lnTo>
                    <a:pt x="2004" y="2189368"/>
                  </a:lnTo>
                  <a:lnTo>
                    <a:pt x="4495" y="2141431"/>
                  </a:lnTo>
                  <a:lnTo>
                    <a:pt x="7966" y="2093759"/>
                  </a:lnTo>
                  <a:lnTo>
                    <a:pt x="12405" y="2046363"/>
                  </a:lnTo>
                  <a:lnTo>
                    <a:pt x="17804" y="1999252"/>
                  </a:lnTo>
                  <a:lnTo>
                    <a:pt x="24153" y="1952436"/>
                  </a:lnTo>
                  <a:lnTo>
                    <a:pt x="31441" y="1905925"/>
                  </a:lnTo>
                  <a:lnTo>
                    <a:pt x="39659" y="1859729"/>
                  </a:lnTo>
                  <a:lnTo>
                    <a:pt x="48797" y="1813859"/>
                  </a:lnTo>
                  <a:lnTo>
                    <a:pt x="58844" y="1768323"/>
                  </a:lnTo>
                  <a:lnTo>
                    <a:pt x="69791" y="1723132"/>
                  </a:lnTo>
                  <a:lnTo>
                    <a:pt x="81629" y="1678296"/>
                  </a:lnTo>
                  <a:lnTo>
                    <a:pt x="94346" y="1633824"/>
                  </a:lnTo>
                  <a:lnTo>
                    <a:pt x="107934" y="1589727"/>
                  </a:lnTo>
                  <a:lnTo>
                    <a:pt x="122382" y="1546015"/>
                  </a:lnTo>
                  <a:lnTo>
                    <a:pt x="137680" y="1502696"/>
                  </a:lnTo>
                  <a:lnTo>
                    <a:pt x="153819" y="1459783"/>
                  </a:lnTo>
                  <a:lnTo>
                    <a:pt x="170788" y="1417283"/>
                  </a:lnTo>
                  <a:lnTo>
                    <a:pt x="188578" y="1375208"/>
                  </a:lnTo>
                  <a:lnTo>
                    <a:pt x="207179" y="1333567"/>
                  </a:lnTo>
                  <a:lnTo>
                    <a:pt x="226581" y="1292369"/>
                  </a:lnTo>
                  <a:lnTo>
                    <a:pt x="246773" y="1251626"/>
                  </a:lnTo>
                  <a:lnTo>
                    <a:pt x="267746" y="1211346"/>
                  </a:lnTo>
                  <a:lnTo>
                    <a:pt x="289491" y="1171541"/>
                  </a:lnTo>
                  <a:lnTo>
                    <a:pt x="311996" y="1132219"/>
                  </a:lnTo>
                  <a:lnTo>
                    <a:pt x="335253" y="1093390"/>
                  </a:lnTo>
                  <a:lnTo>
                    <a:pt x="359251" y="1055065"/>
                  </a:lnTo>
                  <a:lnTo>
                    <a:pt x="383980" y="1017254"/>
                  </a:lnTo>
                  <a:lnTo>
                    <a:pt x="409431" y="979965"/>
                  </a:lnTo>
                  <a:lnTo>
                    <a:pt x="435594" y="943211"/>
                  </a:lnTo>
                  <a:lnTo>
                    <a:pt x="462458" y="906999"/>
                  </a:lnTo>
                  <a:lnTo>
                    <a:pt x="490014" y="871340"/>
                  </a:lnTo>
                  <a:lnTo>
                    <a:pt x="518252" y="836245"/>
                  </a:lnTo>
                  <a:lnTo>
                    <a:pt x="547162" y="801722"/>
                  </a:lnTo>
                  <a:lnTo>
                    <a:pt x="576733" y="767782"/>
                  </a:lnTo>
                  <a:lnTo>
                    <a:pt x="606957" y="734435"/>
                  </a:lnTo>
                  <a:lnTo>
                    <a:pt x="637823" y="701691"/>
                  </a:lnTo>
                  <a:lnTo>
                    <a:pt x="669321" y="669559"/>
                  </a:lnTo>
                  <a:lnTo>
                    <a:pt x="701442" y="638050"/>
                  </a:lnTo>
                  <a:lnTo>
                    <a:pt x="734175" y="607174"/>
                  </a:lnTo>
                  <a:lnTo>
                    <a:pt x="767510" y="576939"/>
                  </a:lnTo>
                  <a:lnTo>
                    <a:pt x="801439" y="547357"/>
                  </a:lnTo>
                  <a:lnTo>
                    <a:pt x="835949" y="518437"/>
                  </a:lnTo>
                  <a:lnTo>
                    <a:pt x="871033" y="490190"/>
                  </a:lnTo>
                  <a:lnTo>
                    <a:pt x="906679" y="462624"/>
                  </a:lnTo>
                  <a:lnTo>
                    <a:pt x="942879" y="435751"/>
                  </a:lnTo>
                  <a:lnTo>
                    <a:pt x="979621" y="409579"/>
                  </a:lnTo>
                  <a:lnTo>
                    <a:pt x="1016897" y="384119"/>
                  </a:lnTo>
                  <a:lnTo>
                    <a:pt x="1054696" y="359381"/>
                  </a:lnTo>
                  <a:lnTo>
                    <a:pt x="1093008" y="335374"/>
                  </a:lnTo>
                  <a:lnTo>
                    <a:pt x="1131824" y="312109"/>
                  </a:lnTo>
                  <a:lnTo>
                    <a:pt x="1171132" y="289596"/>
                  </a:lnTo>
                  <a:lnTo>
                    <a:pt x="1210925" y="267843"/>
                  </a:lnTo>
                  <a:lnTo>
                    <a:pt x="1251191" y="246863"/>
                  </a:lnTo>
                  <a:lnTo>
                    <a:pt x="1291921" y="226663"/>
                  </a:lnTo>
                  <a:lnTo>
                    <a:pt x="1333105" y="207255"/>
                  </a:lnTo>
                  <a:lnTo>
                    <a:pt x="1374732" y="188647"/>
                  </a:lnTo>
                  <a:lnTo>
                    <a:pt x="1416794" y="170851"/>
                  </a:lnTo>
                  <a:lnTo>
                    <a:pt x="1459280" y="153875"/>
                  </a:lnTo>
                  <a:lnTo>
                    <a:pt x="1502180" y="137731"/>
                  </a:lnTo>
                  <a:lnTo>
                    <a:pt x="1545484" y="122427"/>
                  </a:lnTo>
                  <a:lnTo>
                    <a:pt x="1589182" y="107974"/>
                  </a:lnTo>
                  <a:lnTo>
                    <a:pt x="1633265" y="94381"/>
                  </a:lnTo>
                  <a:lnTo>
                    <a:pt x="1677722" y="81659"/>
                  </a:lnTo>
                  <a:lnTo>
                    <a:pt x="1722544" y="69817"/>
                  </a:lnTo>
                  <a:lnTo>
                    <a:pt x="1767721" y="58866"/>
                  </a:lnTo>
                  <a:lnTo>
                    <a:pt x="1813242" y="48815"/>
                  </a:lnTo>
                  <a:lnTo>
                    <a:pt x="1859099" y="39674"/>
                  </a:lnTo>
                  <a:lnTo>
                    <a:pt x="1905280" y="31453"/>
                  </a:lnTo>
                  <a:lnTo>
                    <a:pt x="1951776" y="24162"/>
                  </a:lnTo>
                  <a:lnTo>
                    <a:pt x="1998577" y="17811"/>
                  </a:lnTo>
                  <a:lnTo>
                    <a:pt x="2045674" y="12410"/>
                  </a:lnTo>
                  <a:lnTo>
                    <a:pt x="2093056" y="7969"/>
                  </a:lnTo>
                  <a:lnTo>
                    <a:pt x="2140713" y="4497"/>
                  </a:lnTo>
                  <a:lnTo>
                    <a:pt x="2188636" y="2005"/>
                  </a:lnTo>
                  <a:lnTo>
                    <a:pt x="2236814" y="503"/>
                  </a:lnTo>
                  <a:lnTo>
                    <a:pt x="2285238" y="0"/>
                  </a:lnTo>
                  <a:lnTo>
                    <a:pt x="2333661" y="503"/>
                  </a:lnTo>
                  <a:lnTo>
                    <a:pt x="2381839" y="2005"/>
                  </a:lnTo>
                  <a:lnTo>
                    <a:pt x="2429762" y="4497"/>
                  </a:lnTo>
                  <a:lnTo>
                    <a:pt x="2477419" y="7969"/>
                  </a:lnTo>
                  <a:lnTo>
                    <a:pt x="2524801" y="12410"/>
                  </a:lnTo>
                  <a:lnTo>
                    <a:pt x="2571898" y="17811"/>
                  </a:lnTo>
                  <a:lnTo>
                    <a:pt x="2618699" y="24162"/>
                  </a:lnTo>
                  <a:lnTo>
                    <a:pt x="2665195" y="31453"/>
                  </a:lnTo>
                  <a:lnTo>
                    <a:pt x="2711376" y="39674"/>
                  </a:lnTo>
                  <a:lnTo>
                    <a:pt x="2757233" y="48815"/>
                  </a:lnTo>
                  <a:lnTo>
                    <a:pt x="2802754" y="58866"/>
                  </a:lnTo>
                  <a:lnTo>
                    <a:pt x="2847931" y="69817"/>
                  </a:lnTo>
                  <a:lnTo>
                    <a:pt x="2892753" y="81659"/>
                  </a:lnTo>
                  <a:lnTo>
                    <a:pt x="2937210" y="94381"/>
                  </a:lnTo>
                  <a:lnTo>
                    <a:pt x="2981293" y="107974"/>
                  </a:lnTo>
                  <a:lnTo>
                    <a:pt x="3024991" y="122427"/>
                  </a:lnTo>
                  <a:lnTo>
                    <a:pt x="3068295" y="137731"/>
                  </a:lnTo>
                  <a:lnTo>
                    <a:pt x="3111195" y="153875"/>
                  </a:lnTo>
                  <a:lnTo>
                    <a:pt x="3153681" y="170851"/>
                  </a:lnTo>
                  <a:lnTo>
                    <a:pt x="3195743" y="188647"/>
                  </a:lnTo>
                  <a:lnTo>
                    <a:pt x="3237370" y="207255"/>
                  </a:lnTo>
                  <a:lnTo>
                    <a:pt x="3278554" y="226663"/>
                  </a:lnTo>
                  <a:lnTo>
                    <a:pt x="3319284" y="246863"/>
                  </a:lnTo>
                  <a:lnTo>
                    <a:pt x="3359550" y="267843"/>
                  </a:lnTo>
                  <a:lnTo>
                    <a:pt x="3399343" y="289596"/>
                  </a:lnTo>
                  <a:lnTo>
                    <a:pt x="3438651" y="312109"/>
                  </a:lnTo>
                  <a:lnTo>
                    <a:pt x="3477467" y="335374"/>
                  </a:lnTo>
                  <a:lnTo>
                    <a:pt x="3515779" y="359381"/>
                  </a:lnTo>
                  <a:lnTo>
                    <a:pt x="3553578" y="384119"/>
                  </a:lnTo>
                  <a:lnTo>
                    <a:pt x="3590854" y="409579"/>
                  </a:lnTo>
                  <a:lnTo>
                    <a:pt x="3627596" y="435751"/>
                  </a:lnTo>
                  <a:lnTo>
                    <a:pt x="3663796" y="462624"/>
                  </a:lnTo>
                  <a:lnTo>
                    <a:pt x="3699442" y="490190"/>
                  </a:lnTo>
                  <a:lnTo>
                    <a:pt x="3734526" y="518437"/>
                  </a:lnTo>
                  <a:lnTo>
                    <a:pt x="3769036" y="547357"/>
                  </a:lnTo>
                  <a:lnTo>
                    <a:pt x="3802965" y="576939"/>
                  </a:lnTo>
                  <a:lnTo>
                    <a:pt x="3836300" y="607174"/>
                  </a:lnTo>
                  <a:lnTo>
                    <a:pt x="3869033" y="638050"/>
                  </a:lnTo>
                  <a:lnTo>
                    <a:pt x="3901154" y="669559"/>
                  </a:lnTo>
                  <a:lnTo>
                    <a:pt x="3932652" y="701691"/>
                  </a:lnTo>
                  <a:lnTo>
                    <a:pt x="3963518" y="734435"/>
                  </a:lnTo>
                  <a:lnTo>
                    <a:pt x="3993742" y="767782"/>
                  </a:lnTo>
                  <a:lnTo>
                    <a:pt x="4023313" y="801722"/>
                  </a:lnTo>
                  <a:lnTo>
                    <a:pt x="4052223" y="836245"/>
                  </a:lnTo>
                  <a:lnTo>
                    <a:pt x="4080461" y="871340"/>
                  </a:lnTo>
                  <a:lnTo>
                    <a:pt x="4108017" y="906999"/>
                  </a:lnTo>
                  <a:lnTo>
                    <a:pt x="4134881" y="943211"/>
                  </a:lnTo>
                  <a:lnTo>
                    <a:pt x="4161044" y="979965"/>
                  </a:lnTo>
                  <a:lnTo>
                    <a:pt x="4186495" y="1017254"/>
                  </a:lnTo>
                  <a:lnTo>
                    <a:pt x="4211224" y="1055065"/>
                  </a:lnTo>
                  <a:lnTo>
                    <a:pt x="4235222" y="1093390"/>
                  </a:lnTo>
                  <a:lnTo>
                    <a:pt x="4258479" y="1132219"/>
                  </a:lnTo>
                  <a:lnTo>
                    <a:pt x="4280984" y="1171541"/>
                  </a:lnTo>
                  <a:lnTo>
                    <a:pt x="4302729" y="1211346"/>
                  </a:lnTo>
                  <a:lnTo>
                    <a:pt x="4323702" y="1251626"/>
                  </a:lnTo>
                  <a:lnTo>
                    <a:pt x="4343894" y="1292369"/>
                  </a:lnTo>
                  <a:lnTo>
                    <a:pt x="4363296" y="1333567"/>
                  </a:lnTo>
                  <a:lnTo>
                    <a:pt x="4381897" y="1375208"/>
                  </a:lnTo>
                  <a:lnTo>
                    <a:pt x="4399687" y="1417283"/>
                  </a:lnTo>
                  <a:lnTo>
                    <a:pt x="4416656" y="1459783"/>
                  </a:lnTo>
                  <a:lnTo>
                    <a:pt x="4432795" y="1502696"/>
                  </a:lnTo>
                  <a:lnTo>
                    <a:pt x="4448093" y="1546015"/>
                  </a:lnTo>
                  <a:lnTo>
                    <a:pt x="4462541" y="1589727"/>
                  </a:lnTo>
                  <a:lnTo>
                    <a:pt x="4476129" y="1633824"/>
                  </a:lnTo>
                  <a:lnTo>
                    <a:pt x="4488846" y="1678296"/>
                  </a:lnTo>
                  <a:lnTo>
                    <a:pt x="4500684" y="1723132"/>
                  </a:lnTo>
                  <a:lnTo>
                    <a:pt x="4511631" y="1768323"/>
                  </a:lnTo>
                  <a:lnTo>
                    <a:pt x="4521678" y="1813859"/>
                  </a:lnTo>
                  <a:lnTo>
                    <a:pt x="4530816" y="1859729"/>
                  </a:lnTo>
                  <a:lnTo>
                    <a:pt x="4539034" y="1905925"/>
                  </a:lnTo>
                  <a:lnTo>
                    <a:pt x="4546322" y="1952436"/>
                  </a:lnTo>
                  <a:lnTo>
                    <a:pt x="4552671" y="1999252"/>
                  </a:lnTo>
                  <a:lnTo>
                    <a:pt x="4558070" y="2046363"/>
                  </a:lnTo>
                  <a:lnTo>
                    <a:pt x="4562509" y="2093759"/>
                  </a:lnTo>
                  <a:lnTo>
                    <a:pt x="4565980" y="2141431"/>
                  </a:lnTo>
                  <a:lnTo>
                    <a:pt x="4568471" y="2189368"/>
                  </a:lnTo>
                  <a:lnTo>
                    <a:pt x="4569973" y="2237561"/>
                  </a:lnTo>
                  <a:lnTo>
                    <a:pt x="4570475" y="2286000"/>
                  </a:lnTo>
                  <a:lnTo>
                    <a:pt x="4569973" y="2334438"/>
                  </a:lnTo>
                  <a:lnTo>
                    <a:pt x="4568471" y="2382631"/>
                  </a:lnTo>
                  <a:lnTo>
                    <a:pt x="4565980" y="2430568"/>
                  </a:lnTo>
                  <a:lnTo>
                    <a:pt x="4562509" y="2478240"/>
                  </a:lnTo>
                  <a:lnTo>
                    <a:pt x="4558070" y="2525636"/>
                  </a:lnTo>
                  <a:lnTo>
                    <a:pt x="4552671" y="2572747"/>
                  </a:lnTo>
                  <a:lnTo>
                    <a:pt x="4546322" y="2619563"/>
                  </a:lnTo>
                  <a:lnTo>
                    <a:pt x="4539034" y="2666074"/>
                  </a:lnTo>
                  <a:lnTo>
                    <a:pt x="4530816" y="2712270"/>
                  </a:lnTo>
                  <a:lnTo>
                    <a:pt x="4521678" y="2758140"/>
                  </a:lnTo>
                  <a:lnTo>
                    <a:pt x="4511631" y="2803676"/>
                  </a:lnTo>
                  <a:lnTo>
                    <a:pt x="4500684" y="2848867"/>
                  </a:lnTo>
                  <a:lnTo>
                    <a:pt x="4488846" y="2893703"/>
                  </a:lnTo>
                  <a:lnTo>
                    <a:pt x="4476129" y="2938175"/>
                  </a:lnTo>
                  <a:lnTo>
                    <a:pt x="4462541" y="2982272"/>
                  </a:lnTo>
                  <a:lnTo>
                    <a:pt x="4448093" y="3025984"/>
                  </a:lnTo>
                  <a:lnTo>
                    <a:pt x="4432795" y="3069303"/>
                  </a:lnTo>
                  <a:lnTo>
                    <a:pt x="4416656" y="3112216"/>
                  </a:lnTo>
                  <a:lnTo>
                    <a:pt x="4399687" y="3154716"/>
                  </a:lnTo>
                  <a:lnTo>
                    <a:pt x="4381897" y="3196791"/>
                  </a:lnTo>
                  <a:lnTo>
                    <a:pt x="4363296" y="3238432"/>
                  </a:lnTo>
                  <a:lnTo>
                    <a:pt x="4343894" y="3279630"/>
                  </a:lnTo>
                  <a:lnTo>
                    <a:pt x="4323702" y="3320373"/>
                  </a:lnTo>
                  <a:lnTo>
                    <a:pt x="4302729" y="3360653"/>
                  </a:lnTo>
                  <a:lnTo>
                    <a:pt x="4280984" y="3400458"/>
                  </a:lnTo>
                  <a:lnTo>
                    <a:pt x="4258479" y="3439780"/>
                  </a:lnTo>
                  <a:lnTo>
                    <a:pt x="4235222" y="3478609"/>
                  </a:lnTo>
                  <a:lnTo>
                    <a:pt x="4211224" y="3516934"/>
                  </a:lnTo>
                  <a:lnTo>
                    <a:pt x="4186495" y="3554745"/>
                  </a:lnTo>
                  <a:lnTo>
                    <a:pt x="4161044" y="3592034"/>
                  </a:lnTo>
                  <a:lnTo>
                    <a:pt x="4134881" y="3628788"/>
                  </a:lnTo>
                  <a:lnTo>
                    <a:pt x="4108017" y="3665000"/>
                  </a:lnTo>
                  <a:lnTo>
                    <a:pt x="4080461" y="3700659"/>
                  </a:lnTo>
                  <a:lnTo>
                    <a:pt x="4052223" y="3735754"/>
                  </a:lnTo>
                  <a:lnTo>
                    <a:pt x="4023313" y="3770277"/>
                  </a:lnTo>
                  <a:lnTo>
                    <a:pt x="3993742" y="3804217"/>
                  </a:lnTo>
                  <a:lnTo>
                    <a:pt x="3963518" y="3837564"/>
                  </a:lnTo>
                  <a:lnTo>
                    <a:pt x="3932652" y="3870308"/>
                  </a:lnTo>
                  <a:lnTo>
                    <a:pt x="3901154" y="3902440"/>
                  </a:lnTo>
                  <a:lnTo>
                    <a:pt x="3869033" y="3933949"/>
                  </a:lnTo>
                  <a:lnTo>
                    <a:pt x="3836300" y="3964825"/>
                  </a:lnTo>
                  <a:lnTo>
                    <a:pt x="3802965" y="3995060"/>
                  </a:lnTo>
                  <a:lnTo>
                    <a:pt x="3769036" y="4024642"/>
                  </a:lnTo>
                  <a:lnTo>
                    <a:pt x="3734526" y="4053562"/>
                  </a:lnTo>
                  <a:lnTo>
                    <a:pt x="3699442" y="4081809"/>
                  </a:lnTo>
                  <a:lnTo>
                    <a:pt x="3663796" y="4109375"/>
                  </a:lnTo>
                  <a:lnTo>
                    <a:pt x="3627596" y="4136248"/>
                  </a:lnTo>
                  <a:lnTo>
                    <a:pt x="3590854" y="4162420"/>
                  </a:lnTo>
                  <a:lnTo>
                    <a:pt x="3553578" y="4187880"/>
                  </a:lnTo>
                  <a:lnTo>
                    <a:pt x="3515779" y="4212618"/>
                  </a:lnTo>
                  <a:lnTo>
                    <a:pt x="3477467" y="4236625"/>
                  </a:lnTo>
                  <a:lnTo>
                    <a:pt x="3438652" y="4259890"/>
                  </a:lnTo>
                  <a:lnTo>
                    <a:pt x="3399343" y="4282403"/>
                  </a:lnTo>
                  <a:lnTo>
                    <a:pt x="3359550" y="4304156"/>
                  </a:lnTo>
                  <a:lnTo>
                    <a:pt x="3319284" y="4325136"/>
                  </a:lnTo>
                  <a:lnTo>
                    <a:pt x="3278554" y="4345336"/>
                  </a:lnTo>
                  <a:lnTo>
                    <a:pt x="3237370" y="4364744"/>
                  </a:lnTo>
                  <a:lnTo>
                    <a:pt x="3195743" y="4383352"/>
                  </a:lnTo>
                  <a:lnTo>
                    <a:pt x="3153681" y="4401148"/>
                  </a:lnTo>
                  <a:lnTo>
                    <a:pt x="3111195" y="4418124"/>
                  </a:lnTo>
                  <a:lnTo>
                    <a:pt x="3068295" y="4434268"/>
                  </a:lnTo>
                  <a:lnTo>
                    <a:pt x="3024991" y="4449572"/>
                  </a:lnTo>
                  <a:lnTo>
                    <a:pt x="2981293" y="4464025"/>
                  </a:lnTo>
                  <a:lnTo>
                    <a:pt x="2937210" y="4477618"/>
                  </a:lnTo>
                  <a:lnTo>
                    <a:pt x="2892753" y="4490340"/>
                  </a:lnTo>
                  <a:lnTo>
                    <a:pt x="2847931" y="4502182"/>
                  </a:lnTo>
                  <a:lnTo>
                    <a:pt x="2802754" y="4513133"/>
                  </a:lnTo>
                  <a:lnTo>
                    <a:pt x="2757233" y="4523184"/>
                  </a:lnTo>
                  <a:lnTo>
                    <a:pt x="2711376" y="4532325"/>
                  </a:lnTo>
                  <a:lnTo>
                    <a:pt x="2665195" y="4540546"/>
                  </a:lnTo>
                  <a:lnTo>
                    <a:pt x="2618699" y="4547837"/>
                  </a:lnTo>
                  <a:lnTo>
                    <a:pt x="2571898" y="4554188"/>
                  </a:lnTo>
                  <a:lnTo>
                    <a:pt x="2524801" y="4559589"/>
                  </a:lnTo>
                  <a:lnTo>
                    <a:pt x="2477419" y="4564030"/>
                  </a:lnTo>
                  <a:lnTo>
                    <a:pt x="2429762" y="4567502"/>
                  </a:lnTo>
                  <a:lnTo>
                    <a:pt x="2381839" y="4569994"/>
                  </a:lnTo>
                  <a:lnTo>
                    <a:pt x="2333661" y="4571496"/>
                  </a:lnTo>
                  <a:lnTo>
                    <a:pt x="2285238" y="4572000"/>
                  </a:lnTo>
                  <a:lnTo>
                    <a:pt x="2236814" y="4571496"/>
                  </a:lnTo>
                  <a:lnTo>
                    <a:pt x="2188636" y="4569994"/>
                  </a:lnTo>
                  <a:lnTo>
                    <a:pt x="2140713" y="4567502"/>
                  </a:lnTo>
                  <a:lnTo>
                    <a:pt x="2093056" y="4564030"/>
                  </a:lnTo>
                  <a:lnTo>
                    <a:pt x="2045674" y="4559589"/>
                  </a:lnTo>
                  <a:lnTo>
                    <a:pt x="1998577" y="4554188"/>
                  </a:lnTo>
                  <a:lnTo>
                    <a:pt x="1951776" y="4547837"/>
                  </a:lnTo>
                  <a:lnTo>
                    <a:pt x="1905280" y="4540546"/>
                  </a:lnTo>
                  <a:lnTo>
                    <a:pt x="1859099" y="4532325"/>
                  </a:lnTo>
                  <a:lnTo>
                    <a:pt x="1813242" y="4523184"/>
                  </a:lnTo>
                  <a:lnTo>
                    <a:pt x="1767721" y="4513133"/>
                  </a:lnTo>
                  <a:lnTo>
                    <a:pt x="1722544" y="4502182"/>
                  </a:lnTo>
                  <a:lnTo>
                    <a:pt x="1677722" y="4490340"/>
                  </a:lnTo>
                  <a:lnTo>
                    <a:pt x="1633265" y="4477618"/>
                  </a:lnTo>
                  <a:lnTo>
                    <a:pt x="1589182" y="4464025"/>
                  </a:lnTo>
                  <a:lnTo>
                    <a:pt x="1545484" y="4449572"/>
                  </a:lnTo>
                  <a:lnTo>
                    <a:pt x="1502180" y="4434268"/>
                  </a:lnTo>
                  <a:lnTo>
                    <a:pt x="1459280" y="4418124"/>
                  </a:lnTo>
                  <a:lnTo>
                    <a:pt x="1416794" y="4401148"/>
                  </a:lnTo>
                  <a:lnTo>
                    <a:pt x="1374732" y="4383352"/>
                  </a:lnTo>
                  <a:lnTo>
                    <a:pt x="1333105" y="4364744"/>
                  </a:lnTo>
                  <a:lnTo>
                    <a:pt x="1291921" y="4345336"/>
                  </a:lnTo>
                  <a:lnTo>
                    <a:pt x="1251191" y="4325136"/>
                  </a:lnTo>
                  <a:lnTo>
                    <a:pt x="1210925" y="4304156"/>
                  </a:lnTo>
                  <a:lnTo>
                    <a:pt x="1171132" y="4282403"/>
                  </a:lnTo>
                  <a:lnTo>
                    <a:pt x="1131823" y="4259890"/>
                  </a:lnTo>
                  <a:lnTo>
                    <a:pt x="1093008" y="4236625"/>
                  </a:lnTo>
                  <a:lnTo>
                    <a:pt x="1054696" y="4212618"/>
                  </a:lnTo>
                  <a:lnTo>
                    <a:pt x="1016897" y="4187880"/>
                  </a:lnTo>
                  <a:lnTo>
                    <a:pt x="979621" y="4162420"/>
                  </a:lnTo>
                  <a:lnTo>
                    <a:pt x="942879" y="4136248"/>
                  </a:lnTo>
                  <a:lnTo>
                    <a:pt x="906679" y="4109375"/>
                  </a:lnTo>
                  <a:lnTo>
                    <a:pt x="871033" y="4081809"/>
                  </a:lnTo>
                  <a:lnTo>
                    <a:pt x="835949" y="4053562"/>
                  </a:lnTo>
                  <a:lnTo>
                    <a:pt x="801439" y="4024642"/>
                  </a:lnTo>
                  <a:lnTo>
                    <a:pt x="767510" y="3995060"/>
                  </a:lnTo>
                  <a:lnTo>
                    <a:pt x="734175" y="3964825"/>
                  </a:lnTo>
                  <a:lnTo>
                    <a:pt x="701442" y="3933949"/>
                  </a:lnTo>
                  <a:lnTo>
                    <a:pt x="669321" y="3902440"/>
                  </a:lnTo>
                  <a:lnTo>
                    <a:pt x="637823" y="3870308"/>
                  </a:lnTo>
                  <a:lnTo>
                    <a:pt x="606957" y="3837564"/>
                  </a:lnTo>
                  <a:lnTo>
                    <a:pt x="576733" y="3804217"/>
                  </a:lnTo>
                  <a:lnTo>
                    <a:pt x="547162" y="3770277"/>
                  </a:lnTo>
                  <a:lnTo>
                    <a:pt x="518252" y="3735754"/>
                  </a:lnTo>
                  <a:lnTo>
                    <a:pt x="490014" y="3700659"/>
                  </a:lnTo>
                  <a:lnTo>
                    <a:pt x="462458" y="3665000"/>
                  </a:lnTo>
                  <a:lnTo>
                    <a:pt x="435594" y="3628788"/>
                  </a:lnTo>
                  <a:lnTo>
                    <a:pt x="409431" y="3592034"/>
                  </a:lnTo>
                  <a:lnTo>
                    <a:pt x="383980" y="3554745"/>
                  </a:lnTo>
                  <a:lnTo>
                    <a:pt x="359251" y="3516934"/>
                  </a:lnTo>
                  <a:lnTo>
                    <a:pt x="335253" y="3478609"/>
                  </a:lnTo>
                  <a:lnTo>
                    <a:pt x="311996" y="3439780"/>
                  </a:lnTo>
                  <a:lnTo>
                    <a:pt x="289491" y="3400458"/>
                  </a:lnTo>
                  <a:lnTo>
                    <a:pt x="267746" y="3360653"/>
                  </a:lnTo>
                  <a:lnTo>
                    <a:pt x="246773" y="3320373"/>
                  </a:lnTo>
                  <a:lnTo>
                    <a:pt x="226581" y="3279630"/>
                  </a:lnTo>
                  <a:lnTo>
                    <a:pt x="207179" y="3238432"/>
                  </a:lnTo>
                  <a:lnTo>
                    <a:pt x="188578" y="3196791"/>
                  </a:lnTo>
                  <a:lnTo>
                    <a:pt x="170788" y="3154716"/>
                  </a:lnTo>
                  <a:lnTo>
                    <a:pt x="153819" y="3112216"/>
                  </a:lnTo>
                  <a:lnTo>
                    <a:pt x="137680" y="3069303"/>
                  </a:lnTo>
                  <a:lnTo>
                    <a:pt x="122382" y="3025984"/>
                  </a:lnTo>
                  <a:lnTo>
                    <a:pt x="107934" y="2982272"/>
                  </a:lnTo>
                  <a:lnTo>
                    <a:pt x="94346" y="2938175"/>
                  </a:lnTo>
                  <a:lnTo>
                    <a:pt x="81629" y="2893703"/>
                  </a:lnTo>
                  <a:lnTo>
                    <a:pt x="69791" y="2848867"/>
                  </a:lnTo>
                  <a:lnTo>
                    <a:pt x="58844" y="2803676"/>
                  </a:lnTo>
                  <a:lnTo>
                    <a:pt x="48797" y="2758140"/>
                  </a:lnTo>
                  <a:lnTo>
                    <a:pt x="39659" y="2712270"/>
                  </a:lnTo>
                  <a:lnTo>
                    <a:pt x="31441" y="2666074"/>
                  </a:lnTo>
                  <a:lnTo>
                    <a:pt x="24153" y="2619563"/>
                  </a:lnTo>
                  <a:lnTo>
                    <a:pt x="17804" y="2572747"/>
                  </a:lnTo>
                  <a:lnTo>
                    <a:pt x="12405" y="2525636"/>
                  </a:lnTo>
                  <a:lnTo>
                    <a:pt x="7966" y="2478240"/>
                  </a:lnTo>
                  <a:lnTo>
                    <a:pt x="4495" y="2430568"/>
                  </a:lnTo>
                  <a:lnTo>
                    <a:pt x="2004" y="2382631"/>
                  </a:lnTo>
                  <a:lnTo>
                    <a:pt x="502" y="2334438"/>
                  </a:lnTo>
                  <a:lnTo>
                    <a:pt x="0" y="228600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97708" y="2637662"/>
              <a:ext cx="5241290" cy="3644265"/>
            </a:xfrm>
            <a:custGeom>
              <a:avLst/>
              <a:gdLst/>
              <a:ahLst/>
              <a:cxnLst/>
              <a:rect l="l" t="t" r="r" b="b"/>
              <a:pathLst>
                <a:path w="5241290" h="3644265">
                  <a:moveTo>
                    <a:pt x="876287" y="251841"/>
                  </a:moveTo>
                  <a:lnTo>
                    <a:pt x="0" y="251841"/>
                  </a:lnTo>
                  <a:lnTo>
                    <a:pt x="0" y="1995297"/>
                  </a:lnTo>
                  <a:lnTo>
                    <a:pt x="876287" y="1995297"/>
                  </a:lnTo>
                  <a:lnTo>
                    <a:pt x="876287" y="251841"/>
                  </a:lnTo>
                  <a:close/>
                </a:path>
                <a:path w="5241290" h="3644265">
                  <a:moveTo>
                    <a:pt x="1751076" y="2342769"/>
                  </a:moveTo>
                  <a:lnTo>
                    <a:pt x="896112" y="2342769"/>
                  </a:lnTo>
                  <a:lnTo>
                    <a:pt x="896112" y="3638169"/>
                  </a:lnTo>
                  <a:lnTo>
                    <a:pt x="1751076" y="3638169"/>
                  </a:lnTo>
                  <a:lnTo>
                    <a:pt x="1751076" y="2342769"/>
                  </a:lnTo>
                  <a:close/>
                </a:path>
                <a:path w="5241290" h="3644265">
                  <a:moveTo>
                    <a:pt x="5071872" y="2566809"/>
                  </a:moveTo>
                  <a:lnTo>
                    <a:pt x="4075176" y="2566809"/>
                  </a:lnTo>
                  <a:lnTo>
                    <a:pt x="4075176" y="3644265"/>
                  </a:lnTo>
                  <a:lnTo>
                    <a:pt x="5071872" y="3644265"/>
                  </a:lnTo>
                  <a:lnTo>
                    <a:pt x="5071872" y="2566809"/>
                  </a:lnTo>
                  <a:close/>
                </a:path>
                <a:path w="5241290" h="3644265">
                  <a:moveTo>
                    <a:pt x="5240909" y="1288669"/>
                  </a:moveTo>
                  <a:lnTo>
                    <a:pt x="4863846" y="0"/>
                  </a:lnTo>
                  <a:lnTo>
                    <a:pt x="4293362" y="167005"/>
                  </a:lnTo>
                  <a:lnTo>
                    <a:pt x="4670425" y="1455674"/>
                  </a:lnTo>
                  <a:lnTo>
                    <a:pt x="5240909" y="12886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61048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DevOps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loop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for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data</a:t>
            </a:r>
            <a:r>
              <a:rPr dirty="0" sz="3600" spc="-20">
                <a:solidFill>
                  <a:srgbClr val="000000"/>
                </a:solidFill>
              </a:rPr>
              <a:t> </a:t>
            </a:r>
            <a:r>
              <a:rPr dirty="0" sz="3600" spc="-10">
                <a:solidFill>
                  <a:srgbClr val="000000"/>
                </a:solidFill>
              </a:rPr>
              <a:t>science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06297" y="5287517"/>
            <a:ext cx="613410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0" marR="5080" indent="-114300">
              <a:lnSpc>
                <a:spcPct val="101499"/>
              </a:lnSpc>
              <a:spcBef>
                <a:spcPts val="90"/>
              </a:spcBef>
            </a:pPr>
            <a:r>
              <a:rPr dirty="0" sz="1350" spc="5">
                <a:latin typeface="Segoe UI"/>
                <a:cs typeface="Segoe UI"/>
              </a:rPr>
              <a:t>P</a:t>
            </a:r>
            <a:r>
              <a:rPr dirty="0" sz="1350" spc="-5">
                <a:latin typeface="Segoe UI"/>
                <a:cs typeface="Segoe UI"/>
              </a:rPr>
              <a:t>r</a:t>
            </a:r>
            <a:r>
              <a:rPr dirty="0" sz="1350" spc="5">
                <a:latin typeface="Segoe UI"/>
                <a:cs typeface="Segoe UI"/>
              </a:rPr>
              <a:t>e</a:t>
            </a:r>
            <a:r>
              <a:rPr dirty="0" sz="1350" spc="-5">
                <a:latin typeface="Segoe UI"/>
                <a:cs typeface="Segoe UI"/>
              </a:rPr>
              <a:t>p</a:t>
            </a:r>
            <a:r>
              <a:rPr dirty="0" sz="1350" spc="5">
                <a:latin typeface="Segoe UI"/>
                <a:cs typeface="Segoe UI"/>
              </a:rPr>
              <a:t>a</a:t>
            </a:r>
            <a:r>
              <a:rPr dirty="0" sz="1350" spc="-5">
                <a:latin typeface="Segoe UI"/>
                <a:cs typeface="Segoe UI"/>
              </a:rPr>
              <a:t>r</a:t>
            </a:r>
            <a:r>
              <a:rPr dirty="0" sz="1350" spc="5">
                <a:latin typeface="Segoe UI"/>
                <a:cs typeface="Segoe UI"/>
              </a:rPr>
              <a:t>e  </a:t>
            </a:r>
            <a:r>
              <a:rPr dirty="0" sz="1350" spc="5">
                <a:latin typeface="Segoe UI"/>
                <a:cs typeface="Segoe UI"/>
              </a:rPr>
              <a:t>Data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740" y="1888363"/>
            <a:ext cx="920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dirty="0" sz="2000" spc="5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dirty="0" sz="2000" spc="-5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dirty="0" sz="2000" spc="5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dirty="0" sz="2000">
                <a:solidFill>
                  <a:srgbClr val="0078D3"/>
                </a:solidFill>
                <a:latin typeface="Segoe UI Semibold"/>
                <a:cs typeface="Segoe UI Semibold"/>
              </a:rPr>
              <a:t>are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71116" y="1949195"/>
            <a:ext cx="2540" cy="1477645"/>
          </a:xfrm>
          <a:custGeom>
            <a:avLst/>
            <a:gdLst/>
            <a:ahLst/>
            <a:cxnLst/>
            <a:rect l="l" t="t" r="r" b="b"/>
            <a:pathLst>
              <a:path w="2539" h="1477645">
                <a:moveTo>
                  <a:pt x="0" y="1477390"/>
                </a:moveTo>
                <a:lnTo>
                  <a:pt x="2285" y="0"/>
                </a:lnTo>
              </a:path>
            </a:pathLst>
          </a:custGeom>
          <a:ln w="9144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72639" y="4116323"/>
            <a:ext cx="0" cy="1730375"/>
          </a:xfrm>
          <a:custGeom>
            <a:avLst/>
            <a:gdLst/>
            <a:ahLst/>
            <a:cxnLst/>
            <a:rect l="l" t="t" r="r" b="b"/>
            <a:pathLst>
              <a:path w="0" h="1730375">
                <a:moveTo>
                  <a:pt x="0" y="1730286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896111" y="4223003"/>
            <a:ext cx="502920" cy="513715"/>
            <a:chOff x="896111" y="4223003"/>
            <a:chExt cx="502920" cy="513715"/>
          </a:xfrm>
        </p:grpSpPr>
        <p:sp>
          <p:nvSpPr>
            <p:cNvPr id="11" name="object 11"/>
            <p:cNvSpPr/>
            <p:nvPr/>
          </p:nvSpPr>
          <p:spPr>
            <a:xfrm>
              <a:off x="902207" y="4474463"/>
              <a:ext cx="490855" cy="256540"/>
            </a:xfrm>
            <a:custGeom>
              <a:avLst/>
              <a:gdLst/>
              <a:ahLst/>
              <a:cxnLst/>
              <a:rect l="l" t="t" r="r" b="b"/>
              <a:pathLst>
                <a:path w="490855" h="256539">
                  <a:moveTo>
                    <a:pt x="245363" y="0"/>
                  </a:moveTo>
                  <a:lnTo>
                    <a:pt x="334733" y="46609"/>
                  </a:lnTo>
                  <a:lnTo>
                    <a:pt x="489966" y="46609"/>
                  </a:lnTo>
                  <a:lnTo>
                    <a:pt x="489966" y="127635"/>
                  </a:lnTo>
                  <a:lnTo>
                    <a:pt x="490728" y="128016"/>
                  </a:lnTo>
                  <a:lnTo>
                    <a:pt x="245363" y="256031"/>
                  </a:lnTo>
                  <a:lnTo>
                    <a:pt x="660" y="128397"/>
                  </a:lnTo>
                  <a:lnTo>
                    <a:pt x="215" y="128397"/>
                  </a:lnTo>
                  <a:lnTo>
                    <a:pt x="215" y="128143"/>
                  </a:lnTo>
                  <a:lnTo>
                    <a:pt x="0" y="128016"/>
                  </a:lnTo>
                  <a:lnTo>
                    <a:pt x="215" y="127888"/>
                  </a:lnTo>
                  <a:lnTo>
                    <a:pt x="215" y="46609"/>
                  </a:lnTo>
                  <a:lnTo>
                    <a:pt x="155994" y="46609"/>
                  </a:lnTo>
                  <a:lnTo>
                    <a:pt x="245363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2207" y="4393691"/>
              <a:ext cx="490855" cy="254635"/>
            </a:xfrm>
            <a:custGeom>
              <a:avLst/>
              <a:gdLst/>
              <a:ahLst/>
              <a:cxnLst/>
              <a:rect l="l" t="t" r="r" b="b"/>
              <a:pathLst>
                <a:path w="490855" h="254635">
                  <a:moveTo>
                    <a:pt x="245363" y="0"/>
                  </a:moveTo>
                  <a:lnTo>
                    <a:pt x="0" y="127253"/>
                  </a:lnTo>
                  <a:lnTo>
                    <a:pt x="245363" y="254507"/>
                  </a:lnTo>
                  <a:lnTo>
                    <a:pt x="490728" y="127253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2207" y="4393691"/>
              <a:ext cx="490855" cy="254635"/>
            </a:xfrm>
            <a:custGeom>
              <a:avLst/>
              <a:gdLst/>
              <a:ahLst/>
              <a:cxnLst/>
              <a:rect l="l" t="t" r="r" b="b"/>
              <a:pathLst>
                <a:path w="490855" h="254635">
                  <a:moveTo>
                    <a:pt x="0" y="127253"/>
                  </a:moveTo>
                  <a:lnTo>
                    <a:pt x="245363" y="0"/>
                  </a:lnTo>
                  <a:lnTo>
                    <a:pt x="490728" y="127253"/>
                  </a:lnTo>
                  <a:lnTo>
                    <a:pt x="245363" y="254507"/>
                  </a:lnTo>
                  <a:lnTo>
                    <a:pt x="0" y="12725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02207" y="4309871"/>
              <a:ext cx="490855" cy="256540"/>
            </a:xfrm>
            <a:custGeom>
              <a:avLst/>
              <a:gdLst/>
              <a:ahLst/>
              <a:cxnLst/>
              <a:rect l="l" t="t" r="r" b="b"/>
              <a:pathLst>
                <a:path w="490855" h="256539">
                  <a:moveTo>
                    <a:pt x="245363" y="0"/>
                  </a:moveTo>
                  <a:lnTo>
                    <a:pt x="155994" y="46608"/>
                  </a:lnTo>
                  <a:lnTo>
                    <a:pt x="215" y="46608"/>
                  </a:lnTo>
                  <a:lnTo>
                    <a:pt x="215" y="127888"/>
                  </a:lnTo>
                  <a:lnTo>
                    <a:pt x="0" y="128015"/>
                  </a:lnTo>
                  <a:lnTo>
                    <a:pt x="215" y="128396"/>
                  </a:lnTo>
                  <a:lnTo>
                    <a:pt x="660" y="128396"/>
                  </a:lnTo>
                  <a:lnTo>
                    <a:pt x="245363" y="256031"/>
                  </a:lnTo>
                  <a:lnTo>
                    <a:pt x="490728" y="128015"/>
                  </a:lnTo>
                  <a:lnTo>
                    <a:pt x="489966" y="127634"/>
                  </a:lnTo>
                  <a:lnTo>
                    <a:pt x="489966" y="46608"/>
                  </a:lnTo>
                  <a:lnTo>
                    <a:pt x="334733" y="46608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02207" y="4309871"/>
              <a:ext cx="490855" cy="256540"/>
            </a:xfrm>
            <a:custGeom>
              <a:avLst/>
              <a:gdLst/>
              <a:ahLst/>
              <a:cxnLst/>
              <a:rect l="l" t="t" r="r" b="b"/>
              <a:pathLst>
                <a:path w="490855" h="256539">
                  <a:moveTo>
                    <a:pt x="245363" y="0"/>
                  </a:moveTo>
                  <a:lnTo>
                    <a:pt x="334733" y="46608"/>
                  </a:lnTo>
                  <a:lnTo>
                    <a:pt x="489966" y="46608"/>
                  </a:lnTo>
                  <a:lnTo>
                    <a:pt x="489966" y="127634"/>
                  </a:lnTo>
                  <a:lnTo>
                    <a:pt x="490728" y="128015"/>
                  </a:lnTo>
                  <a:lnTo>
                    <a:pt x="245363" y="256031"/>
                  </a:lnTo>
                  <a:lnTo>
                    <a:pt x="660" y="128396"/>
                  </a:lnTo>
                  <a:lnTo>
                    <a:pt x="215" y="128396"/>
                  </a:lnTo>
                  <a:lnTo>
                    <a:pt x="215" y="128142"/>
                  </a:lnTo>
                  <a:lnTo>
                    <a:pt x="0" y="128015"/>
                  </a:lnTo>
                  <a:lnTo>
                    <a:pt x="215" y="127888"/>
                  </a:lnTo>
                  <a:lnTo>
                    <a:pt x="215" y="46608"/>
                  </a:lnTo>
                  <a:lnTo>
                    <a:pt x="155994" y="46608"/>
                  </a:lnTo>
                  <a:lnTo>
                    <a:pt x="245363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02207" y="4229099"/>
              <a:ext cx="490855" cy="254635"/>
            </a:xfrm>
            <a:custGeom>
              <a:avLst/>
              <a:gdLst/>
              <a:ahLst/>
              <a:cxnLst/>
              <a:rect l="l" t="t" r="r" b="b"/>
              <a:pathLst>
                <a:path w="490855" h="254635">
                  <a:moveTo>
                    <a:pt x="245363" y="0"/>
                  </a:moveTo>
                  <a:lnTo>
                    <a:pt x="0" y="127254"/>
                  </a:lnTo>
                  <a:lnTo>
                    <a:pt x="245363" y="254507"/>
                  </a:lnTo>
                  <a:lnTo>
                    <a:pt x="490728" y="12725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02207" y="4229099"/>
              <a:ext cx="490855" cy="254635"/>
            </a:xfrm>
            <a:custGeom>
              <a:avLst/>
              <a:gdLst/>
              <a:ahLst/>
              <a:cxnLst/>
              <a:rect l="l" t="t" r="r" b="b"/>
              <a:pathLst>
                <a:path w="490855" h="254635">
                  <a:moveTo>
                    <a:pt x="0" y="127254"/>
                  </a:moveTo>
                  <a:lnTo>
                    <a:pt x="245363" y="0"/>
                  </a:lnTo>
                  <a:lnTo>
                    <a:pt x="490728" y="127254"/>
                  </a:lnTo>
                  <a:lnTo>
                    <a:pt x="245363" y="254507"/>
                  </a:lnTo>
                  <a:lnTo>
                    <a:pt x="0" y="12725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940308" y="2825495"/>
            <a:ext cx="441959" cy="600710"/>
          </a:xfrm>
          <a:custGeom>
            <a:avLst/>
            <a:gdLst/>
            <a:ahLst/>
            <a:cxnLst/>
            <a:rect l="l" t="t" r="r" b="b"/>
            <a:pathLst>
              <a:path w="441959" h="600710">
                <a:moveTo>
                  <a:pt x="253" y="406400"/>
                </a:moveTo>
                <a:lnTo>
                  <a:pt x="1663" y="409193"/>
                </a:lnTo>
                <a:lnTo>
                  <a:pt x="1650" y="411861"/>
                </a:lnTo>
                <a:lnTo>
                  <a:pt x="4483" y="414527"/>
                </a:lnTo>
                <a:lnTo>
                  <a:pt x="31988" y="428023"/>
                </a:lnTo>
                <a:lnTo>
                  <a:pt x="80413" y="438769"/>
                </a:lnTo>
                <a:lnTo>
                  <a:pt x="144997" y="445871"/>
                </a:lnTo>
                <a:lnTo>
                  <a:pt x="220979" y="448437"/>
                </a:lnTo>
                <a:lnTo>
                  <a:pt x="296956" y="445871"/>
                </a:lnTo>
                <a:lnTo>
                  <a:pt x="361532" y="438769"/>
                </a:lnTo>
                <a:lnTo>
                  <a:pt x="409966" y="428023"/>
                </a:lnTo>
                <a:lnTo>
                  <a:pt x="440308" y="409193"/>
                </a:lnTo>
                <a:lnTo>
                  <a:pt x="441705" y="406400"/>
                </a:lnTo>
                <a:lnTo>
                  <a:pt x="441781" y="444289"/>
                </a:lnTo>
                <a:lnTo>
                  <a:pt x="441832" y="482155"/>
                </a:lnTo>
                <a:lnTo>
                  <a:pt x="441884" y="520021"/>
                </a:lnTo>
                <a:lnTo>
                  <a:pt x="430694" y="571357"/>
                </a:lnTo>
                <a:lnTo>
                  <a:pt x="351489" y="592246"/>
                </a:lnTo>
                <a:lnTo>
                  <a:pt x="290827" y="598286"/>
                </a:lnTo>
                <a:lnTo>
                  <a:pt x="220979" y="600455"/>
                </a:lnTo>
                <a:lnTo>
                  <a:pt x="151132" y="598286"/>
                </a:lnTo>
                <a:lnTo>
                  <a:pt x="90470" y="592246"/>
                </a:lnTo>
                <a:lnTo>
                  <a:pt x="42635" y="583036"/>
                </a:lnTo>
                <a:lnTo>
                  <a:pt x="11265" y="571357"/>
                </a:lnTo>
                <a:lnTo>
                  <a:pt x="0" y="557911"/>
                </a:lnTo>
                <a:lnTo>
                  <a:pt x="64" y="520021"/>
                </a:lnTo>
                <a:lnTo>
                  <a:pt x="127" y="482155"/>
                </a:lnTo>
                <a:lnTo>
                  <a:pt x="189" y="444289"/>
                </a:lnTo>
                <a:lnTo>
                  <a:pt x="253" y="406400"/>
                </a:lnTo>
                <a:close/>
              </a:path>
              <a:path w="441959" h="600710">
                <a:moveTo>
                  <a:pt x="253" y="233425"/>
                </a:moveTo>
                <a:lnTo>
                  <a:pt x="1663" y="236219"/>
                </a:lnTo>
                <a:lnTo>
                  <a:pt x="1650" y="238887"/>
                </a:lnTo>
                <a:lnTo>
                  <a:pt x="4483" y="241553"/>
                </a:lnTo>
                <a:lnTo>
                  <a:pt x="31988" y="255069"/>
                </a:lnTo>
                <a:lnTo>
                  <a:pt x="80413" y="265858"/>
                </a:lnTo>
                <a:lnTo>
                  <a:pt x="144997" y="273004"/>
                </a:lnTo>
                <a:lnTo>
                  <a:pt x="220979" y="275589"/>
                </a:lnTo>
                <a:lnTo>
                  <a:pt x="296956" y="273004"/>
                </a:lnTo>
                <a:lnTo>
                  <a:pt x="361532" y="265858"/>
                </a:lnTo>
                <a:lnTo>
                  <a:pt x="409966" y="255069"/>
                </a:lnTo>
                <a:lnTo>
                  <a:pt x="440308" y="236219"/>
                </a:lnTo>
                <a:lnTo>
                  <a:pt x="441705" y="233425"/>
                </a:lnTo>
                <a:lnTo>
                  <a:pt x="441781" y="271315"/>
                </a:lnTo>
                <a:lnTo>
                  <a:pt x="441832" y="309181"/>
                </a:lnTo>
                <a:lnTo>
                  <a:pt x="441884" y="347047"/>
                </a:lnTo>
                <a:lnTo>
                  <a:pt x="430694" y="398383"/>
                </a:lnTo>
                <a:lnTo>
                  <a:pt x="351489" y="419272"/>
                </a:lnTo>
                <a:lnTo>
                  <a:pt x="290827" y="425312"/>
                </a:lnTo>
                <a:lnTo>
                  <a:pt x="220979" y="427481"/>
                </a:lnTo>
                <a:lnTo>
                  <a:pt x="151132" y="425312"/>
                </a:lnTo>
                <a:lnTo>
                  <a:pt x="90470" y="419272"/>
                </a:lnTo>
                <a:lnTo>
                  <a:pt x="42635" y="410062"/>
                </a:lnTo>
                <a:lnTo>
                  <a:pt x="11265" y="398383"/>
                </a:lnTo>
                <a:lnTo>
                  <a:pt x="0" y="384937"/>
                </a:lnTo>
                <a:lnTo>
                  <a:pt x="64" y="347047"/>
                </a:lnTo>
                <a:lnTo>
                  <a:pt x="127" y="309181"/>
                </a:lnTo>
                <a:lnTo>
                  <a:pt x="189" y="271315"/>
                </a:lnTo>
                <a:lnTo>
                  <a:pt x="253" y="233425"/>
                </a:lnTo>
                <a:close/>
              </a:path>
              <a:path w="441959" h="600710">
                <a:moveTo>
                  <a:pt x="253" y="60451"/>
                </a:moveTo>
                <a:lnTo>
                  <a:pt x="1663" y="63245"/>
                </a:lnTo>
                <a:lnTo>
                  <a:pt x="1650" y="65912"/>
                </a:lnTo>
                <a:lnTo>
                  <a:pt x="4483" y="68579"/>
                </a:lnTo>
                <a:lnTo>
                  <a:pt x="31988" y="82095"/>
                </a:lnTo>
                <a:lnTo>
                  <a:pt x="80413" y="92884"/>
                </a:lnTo>
                <a:lnTo>
                  <a:pt x="144997" y="100030"/>
                </a:lnTo>
                <a:lnTo>
                  <a:pt x="220979" y="102615"/>
                </a:lnTo>
                <a:lnTo>
                  <a:pt x="296956" y="100030"/>
                </a:lnTo>
                <a:lnTo>
                  <a:pt x="361532" y="92884"/>
                </a:lnTo>
                <a:lnTo>
                  <a:pt x="409966" y="82095"/>
                </a:lnTo>
                <a:lnTo>
                  <a:pt x="440308" y="63245"/>
                </a:lnTo>
                <a:lnTo>
                  <a:pt x="441705" y="60451"/>
                </a:lnTo>
                <a:lnTo>
                  <a:pt x="441781" y="98359"/>
                </a:lnTo>
                <a:lnTo>
                  <a:pt x="441832" y="136255"/>
                </a:lnTo>
                <a:lnTo>
                  <a:pt x="441884" y="174126"/>
                </a:lnTo>
                <a:lnTo>
                  <a:pt x="430694" y="225409"/>
                </a:lnTo>
                <a:lnTo>
                  <a:pt x="351489" y="246298"/>
                </a:lnTo>
                <a:lnTo>
                  <a:pt x="290827" y="252338"/>
                </a:lnTo>
                <a:lnTo>
                  <a:pt x="220979" y="254507"/>
                </a:lnTo>
                <a:lnTo>
                  <a:pt x="151132" y="252338"/>
                </a:lnTo>
                <a:lnTo>
                  <a:pt x="90470" y="246298"/>
                </a:lnTo>
                <a:lnTo>
                  <a:pt x="42635" y="237088"/>
                </a:lnTo>
                <a:lnTo>
                  <a:pt x="11265" y="225409"/>
                </a:lnTo>
                <a:lnTo>
                  <a:pt x="0" y="211962"/>
                </a:lnTo>
                <a:lnTo>
                  <a:pt x="64" y="174126"/>
                </a:lnTo>
                <a:lnTo>
                  <a:pt x="127" y="136255"/>
                </a:lnTo>
                <a:lnTo>
                  <a:pt x="189" y="98359"/>
                </a:lnTo>
                <a:lnTo>
                  <a:pt x="253" y="60451"/>
                </a:lnTo>
                <a:close/>
              </a:path>
              <a:path w="441959" h="600710">
                <a:moveTo>
                  <a:pt x="220979" y="0"/>
                </a:moveTo>
                <a:lnTo>
                  <a:pt x="288213" y="2082"/>
                </a:lnTo>
                <a:lnTo>
                  <a:pt x="346608" y="7884"/>
                </a:lnTo>
                <a:lnTo>
                  <a:pt x="392658" y="16733"/>
                </a:lnTo>
                <a:lnTo>
                  <a:pt x="433704" y="40893"/>
                </a:lnTo>
                <a:lnTo>
                  <a:pt x="422859" y="53840"/>
                </a:lnTo>
                <a:lnTo>
                  <a:pt x="392658" y="65099"/>
                </a:lnTo>
                <a:lnTo>
                  <a:pt x="346608" y="73986"/>
                </a:lnTo>
                <a:lnTo>
                  <a:pt x="288213" y="79818"/>
                </a:lnTo>
                <a:lnTo>
                  <a:pt x="220979" y="81914"/>
                </a:lnTo>
                <a:lnTo>
                  <a:pt x="153762" y="79818"/>
                </a:lnTo>
                <a:lnTo>
                  <a:pt x="95384" y="73986"/>
                </a:lnTo>
                <a:lnTo>
                  <a:pt x="49349" y="65099"/>
                </a:lnTo>
                <a:lnTo>
                  <a:pt x="19160" y="53840"/>
                </a:lnTo>
                <a:lnTo>
                  <a:pt x="8318" y="40893"/>
                </a:lnTo>
                <a:lnTo>
                  <a:pt x="19160" y="27960"/>
                </a:lnTo>
                <a:lnTo>
                  <a:pt x="49349" y="16733"/>
                </a:lnTo>
                <a:lnTo>
                  <a:pt x="95384" y="7884"/>
                </a:lnTo>
                <a:lnTo>
                  <a:pt x="153762" y="2082"/>
                </a:lnTo>
                <a:lnTo>
                  <a:pt x="220979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14727" y="3642359"/>
            <a:ext cx="116205" cy="259079"/>
          </a:xfrm>
          <a:custGeom>
            <a:avLst/>
            <a:gdLst/>
            <a:ahLst/>
            <a:cxnLst/>
            <a:rect l="l" t="t" r="r" b="b"/>
            <a:pathLst>
              <a:path w="116205" h="259079">
                <a:moveTo>
                  <a:pt x="0" y="0"/>
                </a:moveTo>
                <a:lnTo>
                  <a:pt x="115824" y="137159"/>
                </a:lnTo>
                <a:lnTo>
                  <a:pt x="0" y="259079"/>
                </a:lnTo>
              </a:path>
            </a:pathLst>
          </a:custGeom>
          <a:ln w="12192">
            <a:solidFill>
              <a:srgbClr val="AFAF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91502" y="5854395"/>
            <a:ext cx="435609" cy="384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9370">
              <a:lnSpc>
                <a:spcPct val="102600"/>
              </a:lnSpc>
              <a:spcBef>
                <a:spcPts val="90"/>
              </a:spcBef>
            </a:pPr>
            <a:r>
              <a:rPr dirty="0" sz="1150" spc="5">
                <a:latin typeface="Segoe UI"/>
                <a:cs typeface="Segoe UI"/>
              </a:rPr>
              <a:t>Build </a:t>
            </a:r>
            <a:r>
              <a:rPr dirty="0" sz="1150" spc="-300">
                <a:latin typeface="Segoe UI"/>
                <a:cs typeface="Segoe UI"/>
              </a:rPr>
              <a:t> </a:t>
            </a:r>
            <a:r>
              <a:rPr dirty="0" sz="1150">
                <a:latin typeface="Segoe UI"/>
                <a:cs typeface="Segoe UI"/>
              </a:rPr>
              <a:t>I</a:t>
            </a:r>
            <a:r>
              <a:rPr dirty="0" sz="1150" spc="10">
                <a:latin typeface="Segoe UI"/>
                <a:cs typeface="Segoe UI"/>
              </a:rPr>
              <a:t>m</a:t>
            </a:r>
            <a:r>
              <a:rPr dirty="0" sz="1150" spc="10">
                <a:latin typeface="Segoe UI"/>
                <a:cs typeface="Segoe UI"/>
              </a:rPr>
              <a:t>age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62959" y="3365372"/>
            <a:ext cx="2114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8D3"/>
                </a:solidFill>
                <a:latin typeface="Segoe UI Semibold"/>
                <a:cs typeface="Segoe UI Semibold"/>
              </a:rPr>
              <a:t>…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2782" y="3064510"/>
            <a:ext cx="104203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15">
                <a:latin typeface="Segoe UI"/>
                <a:cs typeface="Segoe UI"/>
              </a:rPr>
              <a:t>DE</a:t>
            </a:r>
            <a:r>
              <a:rPr dirty="0" sz="1150" spc="10">
                <a:latin typeface="Segoe UI"/>
                <a:cs typeface="Segoe UI"/>
              </a:rPr>
              <a:t>V</a:t>
            </a:r>
            <a:r>
              <a:rPr dirty="0" sz="1150" spc="15">
                <a:latin typeface="Segoe UI"/>
                <a:cs typeface="Segoe UI"/>
              </a:rPr>
              <a:t>E</a:t>
            </a:r>
            <a:r>
              <a:rPr dirty="0" sz="1150" spc="15">
                <a:latin typeface="Segoe UI"/>
                <a:cs typeface="Segoe UI"/>
              </a:rPr>
              <a:t>LOPM</a:t>
            </a:r>
            <a:r>
              <a:rPr dirty="0" sz="1150" spc="15">
                <a:latin typeface="Segoe UI"/>
                <a:cs typeface="Segoe UI"/>
              </a:rPr>
              <a:t>E</a:t>
            </a:r>
            <a:r>
              <a:rPr dirty="0" sz="1150" spc="10">
                <a:latin typeface="Segoe UI"/>
                <a:cs typeface="Segoe UI"/>
              </a:rPr>
              <a:t>N</a:t>
            </a:r>
            <a:r>
              <a:rPr dirty="0" sz="1150" spc="10">
                <a:latin typeface="Segoe UI"/>
                <a:cs typeface="Segoe UI"/>
              </a:rPr>
              <a:t>T</a:t>
            </a:r>
            <a:endParaRPr sz="115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79240" y="1042491"/>
            <a:ext cx="4526280" cy="5340350"/>
            <a:chOff x="3579240" y="1042491"/>
            <a:chExt cx="4526280" cy="5340350"/>
          </a:xfrm>
        </p:grpSpPr>
        <p:sp>
          <p:nvSpPr>
            <p:cNvPr id="24" name="object 24"/>
            <p:cNvSpPr/>
            <p:nvPr/>
          </p:nvSpPr>
          <p:spPr>
            <a:xfrm>
              <a:off x="4000499" y="5174233"/>
              <a:ext cx="532130" cy="335280"/>
            </a:xfrm>
            <a:custGeom>
              <a:avLst/>
              <a:gdLst/>
              <a:ahLst/>
              <a:cxnLst/>
              <a:rect l="l" t="t" r="r" b="b"/>
              <a:pathLst>
                <a:path w="532129" h="335279">
                  <a:moveTo>
                    <a:pt x="318642" y="0"/>
                  </a:moveTo>
                  <a:lnTo>
                    <a:pt x="366035" y="15281"/>
                  </a:lnTo>
                  <a:lnTo>
                    <a:pt x="406331" y="43401"/>
                  </a:lnTo>
                  <a:lnTo>
                    <a:pt x="436673" y="81317"/>
                  </a:lnTo>
                  <a:lnTo>
                    <a:pt x="454201" y="125988"/>
                  </a:lnTo>
                  <a:lnTo>
                    <a:pt x="456057" y="174371"/>
                  </a:lnTo>
                  <a:lnTo>
                    <a:pt x="493174" y="187051"/>
                  </a:lnTo>
                  <a:lnTo>
                    <a:pt x="516397" y="208470"/>
                  </a:lnTo>
                  <a:lnTo>
                    <a:pt x="528405" y="232842"/>
                  </a:lnTo>
                  <a:lnTo>
                    <a:pt x="531876" y="254381"/>
                  </a:lnTo>
                  <a:lnTo>
                    <a:pt x="526907" y="280465"/>
                  </a:lnTo>
                  <a:lnTo>
                    <a:pt x="511937" y="306752"/>
                  </a:lnTo>
                  <a:lnTo>
                    <a:pt x="487156" y="327015"/>
                  </a:lnTo>
                  <a:lnTo>
                    <a:pt x="452754" y="335026"/>
                  </a:lnTo>
                  <a:lnTo>
                    <a:pt x="115315" y="335026"/>
                  </a:lnTo>
                  <a:lnTo>
                    <a:pt x="68562" y="324348"/>
                  </a:lnTo>
                  <a:lnTo>
                    <a:pt x="32464" y="297037"/>
                  </a:lnTo>
                  <a:lnTo>
                    <a:pt x="8963" y="259320"/>
                  </a:lnTo>
                  <a:lnTo>
                    <a:pt x="0" y="217424"/>
                  </a:lnTo>
                  <a:lnTo>
                    <a:pt x="5609" y="181340"/>
                  </a:lnTo>
                  <a:lnTo>
                    <a:pt x="23660" y="144922"/>
                  </a:lnTo>
                  <a:lnTo>
                    <a:pt x="53702" y="115331"/>
                  </a:lnTo>
                  <a:lnTo>
                    <a:pt x="95284" y="99730"/>
                  </a:lnTo>
                  <a:lnTo>
                    <a:pt x="147954" y="105283"/>
                  </a:lnTo>
                  <a:lnTo>
                    <a:pt x="164365" y="69961"/>
                  </a:lnTo>
                  <a:lnTo>
                    <a:pt x="192126" y="38541"/>
                  </a:lnTo>
                  <a:lnTo>
                    <a:pt x="228751" y="14254"/>
                  </a:lnTo>
                  <a:lnTo>
                    <a:pt x="271752" y="330"/>
                  </a:lnTo>
                  <a:lnTo>
                    <a:pt x="318642" y="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94047" y="5442204"/>
              <a:ext cx="169545" cy="123825"/>
            </a:xfrm>
            <a:custGeom>
              <a:avLst/>
              <a:gdLst/>
              <a:ahLst/>
              <a:cxnLst/>
              <a:rect l="l" t="t" r="r" b="b"/>
              <a:pathLst>
                <a:path w="169545" h="123825">
                  <a:moveTo>
                    <a:pt x="169163" y="0"/>
                  </a:moveTo>
                  <a:lnTo>
                    <a:pt x="0" y="0"/>
                  </a:lnTo>
                  <a:lnTo>
                    <a:pt x="0" y="123444"/>
                  </a:lnTo>
                  <a:lnTo>
                    <a:pt x="169163" y="123444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45863" y="5382767"/>
              <a:ext cx="76200" cy="260985"/>
            </a:xfrm>
            <a:custGeom>
              <a:avLst/>
              <a:gdLst/>
              <a:ahLst/>
              <a:cxnLst/>
              <a:rect l="l" t="t" r="r" b="b"/>
              <a:pathLst>
                <a:path w="76200" h="260985">
                  <a:moveTo>
                    <a:pt x="44450" y="63499"/>
                  </a:moveTo>
                  <a:lnTo>
                    <a:pt x="31750" y="63499"/>
                  </a:lnTo>
                  <a:lnTo>
                    <a:pt x="31750" y="260654"/>
                  </a:lnTo>
                  <a:lnTo>
                    <a:pt x="44450" y="260654"/>
                  </a:lnTo>
                  <a:lnTo>
                    <a:pt x="44450" y="63499"/>
                  </a:lnTo>
                  <a:close/>
                </a:path>
                <a:path w="76200" h="260985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0985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535798" y="2689605"/>
              <a:ext cx="551815" cy="495934"/>
            </a:xfrm>
            <a:custGeom>
              <a:avLst/>
              <a:gdLst/>
              <a:ahLst/>
              <a:cxnLst/>
              <a:rect l="l" t="t" r="r" b="b"/>
              <a:pathLst>
                <a:path w="551815" h="495935">
                  <a:moveTo>
                    <a:pt x="153543" y="0"/>
                  </a:moveTo>
                  <a:lnTo>
                    <a:pt x="0" y="265938"/>
                  </a:lnTo>
                  <a:lnTo>
                    <a:pt x="141604" y="480314"/>
                  </a:lnTo>
                  <a:lnTo>
                    <a:pt x="398018" y="495681"/>
                  </a:lnTo>
                  <a:lnTo>
                    <a:pt x="551560" y="229870"/>
                  </a:lnTo>
                  <a:lnTo>
                    <a:pt x="409955" y="15367"/>
                  </a:lnTo>
                  <a:lnTo>
                    <a:pt x="153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535798" y="2689605"/>
              <a:ext cx="551815" cy="495934"/>
            </a:xfrm>
            <a:custGeom>
              <a:avLst/>
              <a:gdLst/>
              <a:ahLst/>
              <a:cxnLst/>
              <a:rect l="l" t="t" r="r" b="b"/>
              <a:pathLst>
                <a:path w="551815" h="495935">
                  <a:moveTo>
                    <a:pt x="141604" y="480314"/>
                  </a:moveTo>
                  <a:lnTo>
                    <a:pt x="0" y="265938"/>
                  </a:lnTo>
                  <a:lnTo>
                    <a:pt x="153543" y="0"/>
                  </a:lnTo>
                  <a:lnTo>
                    <a:pt x="409955" y="15367"/>
                  </a:lnTo>
                  <a:lnTo>
                    <a:pt x="551560" y="229870"/>
                  </a:lnTo>
                  <a:lnTo>
                    <a:pt x="398018" y="495681"/>
                  </a:lnTo>
                  <a:lnTo>
                    <a:pt x="141604" y="480314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677403" y="2704972"/>
              <a:ext cx="268605" cy="465455"/>
            </a:xfrm>
            <a:custGeom>
              <a:avLst/>
              <a:gdLst/>
              <a:ahLst/>
              <a:cxnLst/>
              <a:rect l="l" t="t" r="r" b="b"/>
              <a:pathLst>
                <a:path w="268604" h="465455">
                  <a:moveTo>
                    <a:pt x="0" y="464947"/>
                  </a:moveTo>
                  <a:lnTo>
                    <a:pt x="26835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753476" y="3033902"/>
              <a:ext cx="180340" cy="151765"/>
            </a:xfrm>
            <a:custGeom>
              <a:avLst/>
              <a:gdLst/>
              <a:ahLst/>
              <a:cxnLst/>
              <a:rect l="l" t="t" r="r" b="b"/>
              <a:pathLst>
                <a:path w="180340" h="151764">
                  <a:moveTo>
                    <a:pt x="180086" y="15176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840852" y="2882519"/>
              <a:ext cx="246379" cy="37465"/>
            </a:xfrm>
            <a:custGeom>
              <a:avLst/>
              <a:gdLst/>
              <a:ahLst/>
              <a:cxnLst/>
              <a:rect l="l" t="t" r="r" b="b"/>
              <a:pathLst>
                <a:path w="246379" h="37464">
                  <a:moveTo>
                    <a:pt x="246252" y="3733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753476" y="2919857"/>
              <a:ext cx="334010" cy="114300"/>
            </a:xfrm>
            <a:custGeom>
              <a:avLst/>
              <a:gdLst/>
              <a:ahLst/>
              <a:cxnLst/>
              <a:rect l="l" t="t" r="r" b="b"/>
              <a:pathLst>
                <a:path w="334009" h="114300">
                  <a:moveTo>
                    <a:pt x="333628" y="0"/>
                  </a:moveTo>
                  <a:lnTo>
                    <a:pt x="0" y="114045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32877" y="2954273"/>
              <a:ext cx="221615" cy="80645"/>
            </a:xfrm>
            <a:custGeom>
              <a:avLst/>
              <a:gdLst/>
              <a:ahLst/>
              <a:cxnLst/>
              <a:rect l="l" t="t" r="r" b="b"/>
              <a:pathLst>
                <a:path w="221615" h="80644">
                  <a:moveTo>
                    <a:pt x="0" y="0"/>
                  </a:moveTo>
                  <a:lnTo>
                    <a:pt x="221488" y="80137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86420" y="2688463"/>
              <a:ext cx="155575" cy="194945"/>
            </a:xfrm>
            <a:custGeom>
              <a:avLst/>
              <a:gdLst/>
              <a:ahLst/>
              <a:cxnLst/>
              <a:rect l="l" t="t" r="r" b="b"/>
              <a:pathLst>
                <a:path w="155575" h="194944">
                  <a:moveTo>
                    <a:pt x="0" y="0"/>
                  </a:moveTo>
                  <a:lnTo>
                    <a:pt x="155321" y="194563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686420" y="2688463"/>
              <a:ext cx="67945" cy="346075"/>
            </a:xfrm>
            <a:custGeom>
              <a:avLst/>
              <a:gdLst/>
              <a:ahLst/>
              <a:cxnLst/>
              <a:rect l="l" t="t" r="r" b="b"/>
              <a:pathLst>
                <a:path w="67945" h="346075">
                  <a:moveTo>
                    <a:pt x="0" y="0"/>
                  </a:moveTo>
                  <a:lnTo>
                    <a:pt x="67945" y="345948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520114" y="2668752"/>
              <a:ext cx="584835" cy="539750"/>
            </a:xfrm>
            <a:custGeom>
              <a:avLst/>
              <a:gdLst/>
              <a:ahLst/>
              <a:cxnLst/>
              <a:rect l="l" t="t" r="r" b="b"/>
              <a:pathLst>
                <a:path w="584834" h="539750">
                  <a:moveTo>
                    <a:pt x="46596" y="295198"/>
                  </a:moveTo>
                  <a:lnTo>
                    <a:pt x="45974" y="286207"/>
                  </a:lnTo>
                  <a:lnTo>
                    <a:pt x="42011" y="278155"/>
                  </a:lnTo>
                  <a:lnTo>
                    <a:pt x="34988" y="272059"/>
                  </a:lnTo>
                  <a:lnTo>
                    <a:pt x="26174" y="269087"/>
                  </a:lnTo>
                  <a:lnTo>
                    <a:pt x="17221" y="269697"/>
                  </a:lnTo>
                  <a:lnTo>
                    <a:pt x="9144" y="273621"/>
                  </a:lnTo>
                  <a:lnTo>
                    <a:pt x="2984" y="280568"/>
                  </a:lnTo>
                  <a:lnTo>
                    <a:pt x="0" y="289382"/>
                  </a:lnTo>
                  <a:lnTo>
                    <a:pt x="635" y="298335"/>
                  </a:lnTo>
                  <a:lnTo>
                    <a:pt x="4584" y="306412"/>
                  </a:lnTo>
                  <a:lnTo>
                    <a:pt x="11620" y="312572"/>
                  </a:lnTo>
                  <a:lnTo>
                    <a:pt x="20421" y="315556"/>
                  </a:lnTo>
                  <a:lnTo>
                    <a:pt x="29375" y="314947"/>
                  </a:lnTo>
                  <a:lnTo>
                    <a:pt x="37452" y="311023"/>
                  </a:lnTo>
                  <a:lnTo>
                    <a:pt x="43624" y="304063"/>
                  </a:lnTo>
                  <a:lnTo>
                    <a:pt x="46596" y="295198"/>
                  </a:lnTo>
                  <a:close/>
                </a:path>
                <a:path w="584834" h="539750">
                  <a:moveTo>
                    <a:pt x="180581" y="502526"/>
                  </a:moveTo>
                  <a:lnTo>
                    <a:pt x="179971" y="493572"/>
                  </a:lnTo>
                  <a:lnTo>
                    <a:pt x="176047" y="485495"/>
                  </a:lnTo>
                  <a:lnTo>
                    <a:pt x="169100" y="479323"/>
                  </a:lnTo>
                  <a:lnTo>
                    <a:pt x="160286" y="476351"/>
                  </a:lnTo>
                  <a:lnTo>
                    <a:pt x="151333" y="476961"/>
                  </a:lnTo>
                  <a:lnTo>
                    <a:pt x="143256" y="480885"/>
                  </a:lnTo>
                  <a:lnTo>
                    <a:pt x="137096" y="487832"/>
                  </a:lnTo>
                  <a:lnTo>
                    <a:pt x="134112" y="496722"/>
                  </a:lnTo>
                  <a:lnTo>
                    <a:pt x="134721" y="505714"/>
                  </a:lnTo>
                  <a:lnTo>
                    <a:pt x="138645" y="513803"/>
                  </a:lnTo>
                  <a:lnTo>
                    <a:pt x="145605" y="519963"/>
                  </a:lnTo>
                  <a:lnTo>
                    <a:pt x="154457" y="522922"/>
                  </a:lnTo>
                  <a:lnTo>
                    <a:pt x="163410" y="522274"/>
                  </a:lnTo>
                  <a:lnTo>
                    <a:pt x="171462" y="518312"/>
                  </a:lnTo>
                  <a:lnTo>
                    <a:pt x="177609" y="511327"/>
                  </a:lnTo>
                  <a:lnTo>
                    <a:pt x="180581" y="502526"/>
                  </a:lnTo>
                  <a:close/>
                </a:path>
                <a:path w="584834" h="539750">
                  <a:moveTo>
                    <a:pt x="192773" y="26200"/>
                  </a:moveTo>
                  <a:lnTo>
                    <a:pt x="192163" y="17208"/>
                  </a:lnTo>
                  <a:lnTo>
                    <a:pt x="188239" y="9118"/>
                  </a:lnTo>
                  <a:lnTo>
                    <a:pt x="181292" y="2946"/>
                  </a:lnTo>
                  <a:lnTo>
                    <a:pt x="172427" y="0"/>
                  </a:lnTo>
                  <a:lnTo>
                    <a:pt x="163474" y="647"/>
                  </a:lnTo>
                  <a:lnTo>
                    <a:pt x="155422" y="4610"/>
                  </a:lnTo>
                  <a:lnTo>
                    <a:pt x="149288" y="11582"/>
                  </a:lnTo>
                  <a:lnTo>
                    <a:pt x="146304" y="20396"/>
                  </a:lnTo>
                  <a:lnTo>
                    <a:pt x="146913" y="29349"/>
                  </a:lnTo>
                  <a:lnTo>
                    <a:pt x="150837" y="37426"/>
                  </a:lnTo>
                  <a:lnTo>
                    <a:pt x="157797" y="43586"/>
                  </a:lnTo>
                  <a:lnTo>
                    <a:pt x="166598" y="46570"/>
                  </a:lnTo>
                  <a:lnTo>
                    <a:pt x="175552" y="45961"/>
                  </a:lnTo>
                  <a:lnTo>
                    <a:pt x="183629" y="42037"/>
                  </a:lnTo>
                  <a:lnTo>
                    <a:pt x="189801" y="35077"/>
                  </a:lnTo>
                  <a:lnTo>
                    <a:pt x="192773" y="26200"/>
                  </a:lnTo>
                  <a:close/>
                </a:path>
                <a:path w="584834" h="539750">
                  <a:moveTo>
                    <a:pt x="257797" y="368795"/>
                  </a:moveTo>
                  <a:lnTo>
                    <a:pt x="257187" y="359841"/>
                  </a:lnTo>
                  <a:lnTo>
                    <a:pt x="253263" y="351764"/>
                  </a:lnTo>
                  <a:lnTo>
                    <a:pt x="246316" y="345592"/>
                  </a:lnTo>
                  <a:lnTo>
                    <a:pt x="237426" y="342646"/>
                  </a:lnTo>
                  <a:lnTo>
                    <a:pt x="228434" y="343293"/>
                  </a:lnTo>
                  <a:lnTo>
                    <a:pt x="220345" y="347256"/>
                  </a:lnTo>
                  <a:lnTo>
                    <a:pt x="214185" y="354228"/>
                  </a:lnTo>
                  <a:lnTo>
                    <a:pt x="211226" y="363042"/>
                  </a:lnTo>
                  <a:lnTo>
                    <a:pt x="211874" y="371995"/>
                  </a:lnTo>
                  <a:lnTo>
                    <a:pt x="215836" y="380072"/>
                  </a:lnTo>
                  <a:lnTo>
                    <a:pt x="222821" y="386232"/>
                  </a:lnTo>
                  <a:lnTo>
                    <a:pt x="231622" y="389216"/>
                  </a:lnTo>
                  <a:lnTo>
                    <a:pt x="240576" y="388581"/>
                  </a:lnTo>
                  <a:lnTo>
                    <a:pt x="248653" y="384632"/>
                  </a:lnTo>
                  <a:lnTo>
                    <a:pt x="254825" y="377596"/>
                  </a:lnTo>
                  <a:lnTo>
                    <a:pt x="257797" y="368795"/>
                  </a:lnTo>
                  <a:close/>
                </a:path>
                <a:path w="584834" h="539750">
                  <a:moveTo>
                    <a:pt x="346062" y="215887"/>
                  </a:moveTo>
                  <a:lnTo>
                    <a:pt x="345452" y="206933"/>
                  </a:lnTo>
                  <a:lnTo>
                    <a:pt x="341528" y="198856"/>
                  </a:lnTo>
                  <a:lnTo>
                    <a:pt x="334581" y="192684"/>
                  </a:lnTo>
                  <a:lnTo>
                    <a:pt x="325767" y="189712"/>
                  </a:lnTo>
                  <a:lnTo>
                    <a:pt x="316814" y="190347"/>
                  </a:lnTo>
                  <a:lnTo>
                    <a:pt x="308737" y="194297"/>
                  </a:lnTo>
                  <a:lnTo>
                    <a:pt x="302577" y="201320"/>
                  </a:lnTo>
                  <a:lnTo>
                    <a:pt x="299593" y="210134"/>
                  </a:lnTo>
                  <a:lnTo>
                    <a:pt x="300202" y="219087"/>
                  </a:lnTo>
                  <a:lnTo>
                    <a:pt x="304126" y="227164"/>
                  </a:lnTo>
                  <a:lnTo>
                    <a:pt x="311086" y="233324"/>
                  </a:lnTo>
                  <a:lnTo>
                    <a:pt x="319887" y="236308"/>
                  </a:lnTo>
                  <a:lnTo>
                    <a:pt x="328841" y="235673"/>
                  </a:lnTo>
                  <a:lnTo>
                    <a:pt x="336918" y="231724"/>
                  </a:lnTo>
                  <a:lnTo>
                    <a:pt x="343090" y="224688"/>
                  </a:lnTo>
                  <a:lnTo>
                    <a:pt x="346062" y="215887"/>
                  </a:lnTo>
                  <a:close/>
                </a:path>
                <a:path w="584834" h="539750">
                  <a:moveTo>
                    <a:pt x="433946" y="518909"/>
                  </a:moveTo>
                  <a:lnTo>
                    <a:pt x="433336" y="509955"/>
                  </a:lnTo>
                  <a:lnTo>
                    <a:pt x="429412" y="501878"/>
                  </a:lnTo>
                  <a:lnTo>
                    <a:pt x="422465" y="495706"/>
                  </a:lnTo>
                  <a:lnTo>
                    <a:pt x="413651" y="492734"/>
                  </a:lnTo>
                  <a:lnTo>
                    <a:pt x="404698" y="493344"/>
                  </a:lnTo>
                  <a:lnTo>
                    <a:pt x="396621" y="497268"/>
                  </a:lnTo>
                  <a:lnTo>
                    <a:pt x="390461" y="504215"/>
                  </a:lnTo>
                  <a:lnTo>
                    <a:pt x="387477" y="513105"/>
                  </a:lnTo>
                  <a:lnTo>
                    <a:pt x="388086" y="522097"/>
                  </a:lnTo>
                  <a:lnTo>
                    <a:pt x="392010" y="530186"/>
                  </a:lnTo>
                  <a:lnTo>
                    <a:pt x="398970" y="536346"/>
                  </a:lnTo>
                  <a:lnTo>
                    <a:pt x="407822" y="539305"/>
                  </a:lnTo>
                  <a:lnTo>
                    <a:pt x="416775" y="538657"/>
                  </a:lnTo>
                  <a:lnTo>
                    <a:pt x="424827" y="534695"/>
                  </a:lnTo>
                  <a:lnTo>
                    <a:pt x="430974" y="527710"/>
                  </a:lnTo>
                  <a:lnTo>
                    <a:pt x="433946" y="518909"/>
                  </a:lnTo>
                  <a:close/>
                </a:path>
                <a:path w="584834" h="539750">
                  <a:moveTo>
                    <a:pt x="448170" y="39179"/>
                  </a:moveTo>
                  <a:lnTo>
                    <a:pt x="447548" y="30226"/>
                  </a:lnTo>
                  <a:lnTo>
                    <a:pt x="443585" y="22174"/>
                  </a:lnTo>
                  <a:lnTo>
                    <a:pt x="436562" y="16027"/>
                  </a:lnTo>
                  <a:lnTo>
                    <a:pt x="427748" y="13055"/>
                  </a:lnTo>
                  <a:lnTo>
                    <a:pt x="418795" y="13665"/>
                  </a:lnTo>
                  <a:lnTo>
                    <a:pt x="410718" y="17589"/>
                  </a:lnTo>
                  <a:lnTo>
                    <a:pt x="404558" y="24536"/>
                  </a:lnTo>
                  <a:lnTo>
                    <a:pt x="401574" y="33350"/>
                  </a:lnTo>
                  <a:lnTo>
                    <a:pt x="402209" y="42303"/>
                  </a:lnTo>
                  <a:lnTo>
                    <a:pt x="406158" y="50380"/>
                  </a:lnTo>
                  <a:lnTo>
                    <a:pt x="413194" y="56540"/>
                  </a:lnTo>
                  <a:lnTo>
                    <a:pt x="421995" y="59524"/>
                  </a:lnTo>
                  <a:lnTo>
                    <a:pt x="430949" y="58915"/>
                  </a:lnTo>
                  <a:lnTo>
                    <a:pt x="439026" y="54991"/>
                  </a:lnTo>
                  <a:lnTo>
                    <a:pt x="445198" y="48031"/>
                  </a:lnTo>
                  <a:lnTo>
                    <a:pt x="448170" y="39179"/>
                  </a:lnTo>
                  <a:close/>
                </a:path>
                <a:path w="584834" h="539750">
                  <a:moveTo>
                    <a:pt x="584796" y="252463"/>
                  </a:moveTo>
                  <a:lnTo>
                    <a:pt x="584149" y="243509"/>
                  </a:lnTo>
                  <a:lnTo>
                    <a:pt x="580186" y="235432"/>
                  </a:lnTo>
                  <a:lnTo>
                    <a:pt x="573214" y="229260"/>
                  </a:lnTo>
                  <a:lnTo>
                    <a:pt x="564400" y="226288"/>
                  </a:lnTo>
                  <a:lnTo>
                    <a:pt x="555447" y="226923"/>
                  </a:lnTo>
                  <a:lnTo>
                    <a:pt x="547370" y="230873"/>
                  </a:lnTo>
                  <a:lnTo>
                    <a:pt x="541210" y="237896"/>
                  </a:lnTo>
                  <a:lnTo>
                    <a:pt x="538226" y="246710"/>
                  </a:lnTo>
                  <a:lnTo>
                    <a:pt x="538835" y="255663"/>
                  </a:lnTo>
                  <a:lnTo>
                    <a:pt x="542759" y="263740"/>
                  </a:lnTo>
                  <a:lnTo>
                    <a:pt x="549719" y="269900"/>
                  </a:lnTo>
                  <a:lnTo>
                    <a:pt x="558596" y="272884"/>
                  </a:lnTo>
                  <a:lnTo>
                    <a:pt x="567588" y="272249"/>
                  </a:lnTo>
                  <a:lnTo>
                    <a:pt x="575678" y="268300"/>
                  </a:lnTo>
                  <a:lnTo>
                    <a:pt x="581850" y="261264"/>
                  </a:lnTo>
                  <a:lnTo>
                    <a:pt x="584796" y="25246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23175" y="5295899"/>
              <a:ext cx="577850" cy="455930"/>
            </a:xfrm>
            <a:custGeom>
              <a:avLst/>
              <a:gdLst/>
              <a:ahLst/>
              <a:cxnLst/>
              <a:rect l="l" t="t" r="r" b="b"/>
              <a:pathLst>
                <a:path w="577850" h="455929">
                  <a:moveTo>
                    <a:pt x="0" y="455675"/>
                  </a:moveTo>
                  <a:lnTo>
                    <a:pt x="577850" y="455675"/>
                  </a:lnTo>
                </a:path>
                <a:path w="577850" h="455929">
                  <a:moveTo>
                    <a:pt x="33527" y="455675"/>
                  </a:moveTo>
                  <a:lnTo>
                    <a:pt x="336803" y="455675"/>
                  </a:lnTo>
                  <a:lnTo>
                    <a:pt x="336803" y="131063"/>
                  </a:lnTo>
                  <a:lnTo>
                    <a:pt x="33527" y="131063"/>
                  </a:lnTo>
                  <a:lnTo>
                    <a:pt x="33527" y="455675"/>
                  </a:lnTo>
                  <a:close/>
                </a:path>
                <a:path w="577850" h="455929">
                  <a:moveTo>
                    <a:pt x="135635" y="455675"/>
                  </a:moveTo>
                  <a:lnTo>
                    <a:pt x="234695" y="455675"/>
                  </a:lnTo>
                  <a:lnTo>
                    <a:pt x="234695" y="347472"/>
                  </a:lnTo>
                  <a:lnTo>
                    <a:pt x="135635" y="347472"/>
                  </a:lnTo>
                  <a:lnTo>
                    <a:pt x="135635" y="455675"/>
                  </a:lnTo>
                  <a:close/>
                </a:path>
                <a:path w="577850" h="455929">
                  <a:moveTo>
                    <a:pt x="252983" y="97028"/>
                  </a:moveTo>
                  <a:lnTo>
                    <a:pt x="252983" y="0"/>
                  </a:lnTo>
                  <a:lnTo>
                    <a:pt x="541020" y="0"/>
                  </a:lnTo>
                  <a:lnTo>
                    <a:pt x="541020" y="455675"/>
                  </a:lnTo>
                  <a:lnTo>
                    <a:pt x="252983" y="455675"/>
                  </a:lnTo>
                </a:path>
                <a:path w="577850" h="455929">
                  <a:moveTo>
                    <a:pt x="374903" y="347472"/>
                  </a:moveTo>
                  <a:lnTo>
                    <a:pt x="445007" y="347472"/>
                  </a:lnTo>
                  <a:lnTo>
                    <a:pt x="445007" y="455675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992623" y="1173479"/>
              <a:ext cx="1473835" cy="899160"/>
            </a:xfrm>
            <a:custGeom>
              <a:avLst/>
              <a:gdLst/>
              <a:ahLst/>
              <a:cxnLst/>
              <a:rect l="l" t="t" r="r" b="b"/>
              <a:pathLst>
                <a:path w="1473835" h="899160">
                  <a:moveTo>
                    <a:pt x="1473708" y="0"/>
                  </a:moveTo>
                  <a:lnTo>
                    <a:pt x="0" y="0"/>
                  </a:lnTo>
                  <a:lnTo>
                    <a:pt x="0" y="899160"/>
                  </a:lnTo>
                  <a:lnTo>
                    <a:pt x="1473708" y="899160"/>
                  </a:lnTo>
                  <a:lnTo>
                    <a:pt x="1473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538215" y="1188719"/>
              <a:ext cx="314325" cy="554990"/>
            </a:xfrm>
            <a:custGeom>
              <a:avLst/>
              <a:gdLst/>
              <a:ahLst/>
              <a:cxnLst/>
              <a:rect l="l" t="t" r="r" b="b"/>
              <a:pathLst>
                <a:path w="314325" h="554989">
                  <a:moveTo>
                    <a:pt x="0" y="277367"/>
                  </a:moveTo>
                  <a:lnTo>
                    <a:pt x="3187" y="221475"/>
                  </a:lnTo>
                  <a:lnTo>
                    <a:pt x="12328" y="169414"/>
                  </a:lnTo>
                  <a:lnTo>
                    <a:pt x="26795" y="122299"/>
                  </a:lnTo>
                  <a:lnTo>
                    <a:pt x="45958" y="81248"/>
                  </a:lnTo>
                  <a:lnTo>
                    <a:pt x="69186" y="47376"/>
                  </a:lnTo>
                  <a:lnTo>
                    <a:pt x="125322" y="5636"/>
                  </a:lnTo>
                  <a:lnTo>
                    <a:pt x="156972" y="0"/>
                  </a:lnTo>
                  <a:lnTo>
                    <a:pt x="188621" y="5636"/>
                  </a:lnTo>
                  <a:lnTo>
                    <a:pt x="244757" y="47376"/>
                  </a:lnTo>
                  <a:lnTo>
                    <a:pt x="267985" y="81248"/>
                  </a:lnTo>
                  <a:lnTo>
                    <a:pt x="287148" y="122299"/>
                  </a:lnTo>
                  <a:lnTo>
                    <a:pt x="301615" y="169414"/>
                  </a:lnTo>
                  <a:lnTo>
                    <a:pt x="310756" y="221475"/>
                  </a:lnTo>
                  <a:lnTo>
                    <a:pt x="313944" y="277367"/>
                  </a:lnTo>
                  <a:lnTo>
                    <a:pt x="310756" y="333260"/>
                  </a:lnTo>
                  <a:lnTo>
                    <a:pt x="301615" y="385321"/>
                  </a:lnTo>
                  <a:lnTo>
                    <a:pt x="287148" y="432436"/>
                  </a:lnTo>
                  <a:lnTo>
                    <a:pt x="267985" y="473487"/>
                  </a:lnTo>
                  <a:lnTo>
                    <a:pt x="244757" y="507359"/>
                  </a:lnTo>
                  <a:lnTo>
                    <a:pt x="188621" y="549099"/>
                  </a:lnTo>
                  <a:lnTo>
                    <a:pt x="156972" y="554735"/>
                  </a:lnTo>
                  <a:lnTo>
                    <a:pt x="125322" y="549099"/>
                  </a:lnTo>
                  <a:lnTo>
                    <a:pt x="69186" y="507359"/>
                  </a:lnTo>
                  <a:lnTo>
                    <a:pt x="45958" y="473487"/>
                  </a:lnTo>
                  <a:lnTo>
                    <a:pt x="26795" y="432436"/>
                  </a:lnTo>
                  <a:lnTo>
                    <a:pt x="12328" y="385321"/>
                  </a:lnTo>
                  <a:lnTo>
                    <a:pt x="3187" y="33326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42584" y="1269174"/>
              <a:ext cx="504825" cy="389255"/>
            </a:xfrm>
            <a:custGeom>
              <a:avLst/>
              <a:gdLst/>
              <a:ahLst/>
              <a:cxnLst/>
              <a:rect l="l" t="t" r="r" b="b"/>
              <a:pathLst>
                <a:path w="504825" h="389255">
                  <a:moveTo>
                    <a:pt x="173736" y="58356"/>
                  </a:moveTo>
                  <a:lnTo>
                    <a:pt x="223850" y="33129"/>
                  </a:lnTo>
                  <a:lnTo>
                    <a:pt x="273611" y="14985"/>
                  </a:lnTo>
                  <a:lnTo>
                    <a:pt x="321738" y="3938"/>
                  </a:lnTo>
                  <a:lnTo>
                    <a:pt x="366950" y="0"/>
                  </a:lnTo>
                  <a:lnTo>
                    <a:pt x="407965" y="3180"/>
                  </a:lnTo>
                  <a:lnTo>
                    <a:pt x="472278" y="30950"/>
                  </a:lnTo>
                  <a:lnTo>
                    <a:pt x="503974" y="85822"/>
                  </a:lnTo>
                  <a:lnTo>
                    <a:pt x="504715" y="119475"/>
                  </a:lnTo>
                  <a:lnTo>
                    <a:pt x="495887" y="155414"/>
                  </a:lnTo>
                  <a:lnTo>
                    <a:pt x="478139" y="192532"/>
                  </a:lnTo>
                  <a:lnTo>
                    <a:pt x="452122" y="229721"/>
                  </a:lnTo>
                  <a:lnTo>
                    <a:pt x="418486" y="265874"/>
                  </a:lnTo>
                  <a:lnTo>
                    <a:pt x="377883" y="299884"/>
                  </a:lnTo>
                  <a:lnTo>
                    <a:pt x="330962" y="330644"/>
                  </a:lnTo>
                  <a:lnTo>
                    <a:pt x="280847" y="355871"/>
                  </a:lnTo>
                  <a:lnTo>
                    <a:pt x="231086" y="374015"/>
                  </a:lnTo>
                  <a:lnTo>
                    <a:pt x="182959" y="385062"/>
                  </a:lnTo>
                  <a:lnTo>
                    <a:pt x="137747" y="389000"/>
                  </a:lnTo>
                  <a:lnTo>
                    <a:pt x="96732" y="385820"/>
                  </a:lnTo>
                  <a:lnTo>
                    <a:pt x="32419" y="358050"/>
                  </a:lnTo>
                  <a:lnTo>
                    <a:pt x="728" y="303178"/>
                  </a:lnTo>
                  <a:lnTo>
                    <a:pt x="0" y="269525"/>
                  </a:lnTo>
                  <a:lnTo>
                    <a:pt x="8844" y="233586"/>
                  </a:lnTo>
                  <a:lnTo>
                    <a:pt x="26606" y="196468"/>
                  </a:lnTo>
                  <a:lnTo>
                    <a:pt x="52631" y="159279"/>
                  </a:lnTo>
                  <a:lnTo>
                    <a:pt x="86264" y="123126"/>
                  </a:lnTo>
                  <a:lnTo>
                    <a:pt x="126851" y="89116"/>
                  </a:lnTo>
                  <a:lnTo>
                    <a:pt x="173736" y="58356"/>
                  </a:lnTo>
                  <a:close/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42584" y="1269174"/>
              <a:ext cx="504825" cy="389255"/>
            </a:xfrm>
            <a:custGeom>
              <a:avLst/>
              <a:gdLst/>
              <a:ahLst/>
              <a:cxnLst/>
              <a:rect l="l" t="t" r="r" b="b"/>
              <a:pathLst>
                <a:path w="504825" h="389255">
                  <a:moveTo>
                    <a:pt x="173736" y="330644"/>
                  </a:moveTo>
                  <a:lnTo>
                    <a:pt x="126851" y="299884"/>
                  </a:lnTo>
                  <a:lnTo>
                    <a:pt x="86264" y="265874"/>
                  </a:lnTo>
                  <a:lnTo>
                    <a:pt x="52631" y="229721"/>
                  </a:lnTo>
                  <a:lnTo>
                    <a:pt x="26606" y="192532"/>
                  </a:lnTo>
                  <a:lnTo>
                    <a:pt x="8844" y="155414"/>
                  </a:lnTo>
                  <a:lnTo>
                    <a:pt x="0" y="119475"/>
                  </a:lnTo>
                  <a:lnTo>
                    <a:pt x="728" y="85822"/>
                  </a:lnTo>
                  <a:lnTo>
                    <a:pt x="32419" y="30950"/>
                  </a:lnTo>
                  <a:lnTo>
                    <a:pt x="96732" y="3180"/>
                  </a:lnTo>
                  <a:lnTo>
                    <a:pt x="137747" y="0"/>
                  </a:lnTo>
                  <a:lnTo>
                    <a:pt x="182959" y="3938"/>
                  </a:lnTo>
                  <a:lnTo>
                    <a:pt x="231086" y="14985"/>
                  </a:lnTo>
                  <a:lnTo>
                    <a:pt x="280847" y="33129"/>
                  </a:lnTo>
                  <a:lnTo>
                    <a:pt x="330962" y="58356"/>
                  </a:lnTo>
                  <a:lnTo>
                    <a:pt x="377883" y="89116"/>
                  </a:lnTo>
                  <a:lnTo>
                    <a:pt x="418486" y="123126"/>
                  </a:lnTo>
                  <a:lnTo>
                    <a:pt x="452122" y="159279"/>
                  </a:lnTo>
                  <a:lnTo>
                    <a:pt x="478139" y="196468"/>
                  </a:lnTo>
                  <a:lnTo>
                    <a:pt x="495887" y="233586"/>
                  </a:lnTo>
                  <a:lnTo>
                    <a:pt x="504715" y="269525"/>
                  </a:lnTo>
                  <a:lnTo>
                    <a:pt x="503974" y="303178"/>
                  </a:lnTo>
                  <a:lnTo>
                    <a:pt x="472278" y="358050"/>
                  </a:lnTo>
                  <a:lnTo>
                    <a:pt x="407965" y="385820"/>
                  </a:lnTo>
                  <a:lnTo>
                    <a:pt x="366950" y="389000"/>
                  </a:lnTo>
                  <a:lnTo>
                    <a:pt x="321738" y="385062"/>
                  </a:lnTo>
                  <a:lnTo>
                    <a:pt x="273611" y="374015"/>
                  </a:lnTo>
                  <a:lnTo>
                    <a:pt x="223850" y="355871"/>
                  </a:lnTo>
                  <a:lnTo>
                    <a:pt x="173736" y="330644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795" y="1377695"/>
              <a:ext cx="176784" cy="1767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6704" y="2066035"/>
              <a:ext cx="3091815" cy="268605"/>
            </a:xfrm>
            <a:custGeom>
              <a:avLst/>
              <a:gdLst/>
              <a:ahLst/>
              <a:cxnLst/>
              <a:rect l="l" t="t" r="r" b="b"/>
              <a:pathLst>
                <a:path w="3091815" h="268605">
                  <a:moveTo>
                    <a:pt x="0" y="42672"/>
                  </a:moveTo>
                  <a:lnTo>
                    <a:pt x="168021" y="105537"/>
                  </a:lnTo>
                  <a:lnTo>
                    <a:pt x="126746" y="268477"/>
                  </a:lnTo>
                </a:path>
                <a:path w="3091815" h="268605">
                  <a:moveTo>
                    <a:pt x="3048635" y="0"/>
                  </a:moveTo>
                  <a:lnTo>
                    <a:pt x="3091306" y="174243"/>
                  </a:lnTo>
                  <a:lnTo>
                    <a:pt x="2933573" y="231901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810626" y="4472939"/>
              <a:ext cx="243840" cy="150495"/>
            </a:xfrm>
            <a:custGeom>
              <a:avLst/>
              <a:gdLst/>
              <a:ahLst/>
              <a:cxnLst/>
              <a:rect l="l" t="t" r="r" b="b"/>
              <a:pathLst>
                <a:path w="243840" h="150495">
                  <a:moveTo>
                    <a:pt x="0" y="0"/>
                  </a:moveTo>
                  <a:lnTo>
                    <a:pt x="75565" y="150114"/>
                  </a:lnTo>
                  <a:lnTo>
                    <a:pt x="243713" y="87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810626" y="4472939"/>
              <a:ext cx="243840" cy="150495"/>
            </a:xfrm>
            <a:custGeom>
              <a:avLst/>
              <a:gdLst/>
              <a:ahLst/>
              <a:cxnLst/>
              <a:rect l="l" t="t" r="r" b="b"/>
              <a:pathLst>
                <a:path w="243840" h="150495">
                  <a:moveTo>
                    <a:pt x="243713" y="87630"/>
                  </a:moveTo>
                  <a:lnTo>
                    <a:pt x="75565" y="150114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64707" y="6117336"/>
              <a:ext cx="116205" cy="259079"/>
            </a:xfrm>
            <a:custGeom>
              <a:avLst/>
              <a:gdLst/>
              <a:ahLst/>
              <a:cxnLst/>
              <a:rect l="l" t="t" r="r" b="b"/>
              <a:pathLst>
                <a:path w="116204" h="259079">
                  <a:moveTo>
                    <a:pt x="115824" y="0"/>
                  </a:moveTo>
                  <a:lnTo>
                    <a:pt x="0" y="121919"/>
                  </a:lnTo>
                  <a:lnTo>
                    <a:pt x="115824" y="259079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664707" y="6117336"/>
              <a:ext cx="116205" cy="259079"/>
            </a:xfrm>
            <a:custGeom>
              <a:avLst/>
              <a:gdLst/>
              <a:ahLst/>
              <a:cxnLst/>
              <a:rect l="l" t="t" r="r" b="b"/>
              <a:pathLst>
                <a:path w="116204" h="259079">
                  <a:moveTo>
                    <a:pt x="115824" y="259079"/>
                  </a:moveTo>
                  <a:lnTo>
                    <a:pt x="0" y="121919"/>
                  </a:lnTo>
                  <a:lnTo>
                    <a:pt x="115824" y="0"/>
                  </a:lnTo>
                </a:path>
              </a:pathLst>
            </a:custGeom>
            <a:ln w="12191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585590" y="4906899"/>
              <a:ext cx="205104" cy="175895"/>
            </a:xfrm>
            <a:custGeom>
              <a:avLst/>
              <a:gdLst/>
              <a:ahLst/>
              <a:cxnLst/>
              <a:rect l="l" t="t" r="r" b="b"/>
              <a:pathLst>
                <a:path w="205104" h="175895">
                  <a:moveTo>
                    <a:pt x="0" y="175387"/>
                  </a:moveTo>
                  <a:lnTo>
                    <a:pt x="37719" y="0"/>
                  </a:lnTo>
                  <a:lnTo>
                    <a:pt x="204850" y="17144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015432" y="1048841"/>
              <a:ext cx="1412875" cy="1412875"/>
            </a:xfrm>
            <a:custGeom>
              <a:avLst/>
              <a:gdLst/>
              <a:ahLst/>
              <a:cxnLst/>
              <a:rect l="l" t="t" r="r" b="b"/>
              <a:pathLst>
                <a:path w="1412875" h="1412875">
                  <a:moveTo>
                    <a:pt x="90348" y="360604"/>
                  </a:moveTo>
                  <a:lnTo>
                    <a:pt x="115433" y="319239"/>
                  </a:lnTo>
                  <a:lnTo>
                    <a:pt x="142870" y="280196"/>
                  </a:lnTo>
                  <a:lnTo>
                    <a:pt x="172517" y="243515"/>
                  </a:lnTo>
                  <a:lnTo>
                    <a:pt x="204231" y="209237"/>
                  </a:lnTo>
                  <a:lnTo>
                    <a:pt x="237869" y="177403"/>
                  </a:lnTo>
                  <a:lnTo>
                    <a:pt x="273286" y="148052"/>
                  </a:lnTo>
                  <a:lnTo>
                    <a:pt x="310340" y="121225"/>
                  </a:lnTo>
                  <a:lnTo>
                    <a:pt x="348887" y="96962"/>
                  </a:lnTo>
                  <a:lnTo>
                    <a:pt x="388785" y="75303"/>
                  </a:lnTo>
                  <a:lnTo>
                    <a:pt x="429890" y="56289"/>
                  </a:lnTo>
                  <a:lnTo>
                    <a:pt x="472058" y="39960"/>
                  </a:lnTo>
                  <a:lnTo>
                    <a:pt x="515147" y="26356"/>
                  </a:lnTo>
                  <a:lnTo>
                    <a:pt x="559014" y="15518"/>
                  </a:lnTo>
                  <a:lnTo>
                    <a:pt x="603514" y="7486"/>
                  </a:lnTo>
                  <a:lnTo>
                    <a:pt x="648505" y="2299"/>
                  </a:lnTo>
                  <a:lnTo>
                    <a:pt x="693843" y="0"/>
                  </a:lnTo>
                  <a:lnTo>
                    <a:pt x="739385" y="626"/>
                  </a:lnTo>
                  <a:lnTo>
                    <a:pt x="784989" y="4220"/>
                  </a:lnTo>
                  <a:lnTo>
                    <a:pt x="830510" y="10822"/>
                  </a:lnTo>
                  <a:lnTo>
                    <a:pt x="875805" y="20471"/>
                  </a:lnTo>
                  <a:lnTo>
                    <a:pt x="920732" y="33207"/>
                  </a:lnTo>
                  <a:lnTo>
                    <a:pt x="965146" y="49072"/>
                  </a:lnTo>
                  <a:lnTo>
                    <a:pt x="1008905" y="68106"/>
                  </a:lnTo>
                  <a:lnTo>
                    <a:pt x="1051865" y="90348"/>
                  </a:lnTo>
                  <a:lnTo>
                    <a:pt x="1093230" y="115432"/>
                  </a:lnTo>
                  <a:lnTo>
                    <a:pt x="1132271" y="142868"/>
                  </a:lnTo>
                  <a:lnTo>
                    <a:pt x="1168949" y="172512"/>
                  </a:lnTo>
                  <a:lnTo>
                    <a:pt x="1203223" y="204223"/>
                  </a:lnTo>
                  <a:lnTo>
                    <a:pt x="1235052" y="237855"/>
                  </a:lnTo>
                  <a:lnTo>
                    <a:pt x="1264398" y="273268"/>
                  </a:lnTo>
                  <a:lnTo>
                    <a:pt x="1291219" y="310317"/>
                  </a:lnTo>
                  <a:lnTo>
                    <a:pt x="1315475" y="348859"/>
                  </a:lnTo>
                  <a:lnTo>
                    <a:pt x="1337126" y="388752"/>
                  </a:lnTo>
                  <a:lnTo>
                    <a:pt x="1356133" y="429851"/>
                  </a:lnTo>
                  <a:lnTo>
                    <a:pt x="1372454" y="472015"/>
                  </a:lnTo>
                  <a:lnTo>
                    <a:pt x="1386050" y="515100"/>
                  </a:lnTo>
                  <a:lnTo>
                    <a:pt x="1396880" y="558962"/>
                  </a:lnTo>
                  <a:lnTo>
                    <a:pt x="1404905" y="603460"/>
                  </a:lnTo>
                  <a:lnTo>
                    <a:pt x="1410083" y="648449"/>
                  </a:lnTo>
                  <a:lnTo>
                    <a:pt x="1412376" y="693786"/>
                  </a:lnTo>
                  <a:lnTo>
                    <a:pt x="1411742" y="739330"/>
                  </a:lnTo>
                  <a:lnTo>
                    <a:pt x="1408142" y="784935"/>
                  </a:lnTo>
                  <a:lnTo>
                    <a:pt x="1401535" y="830460"/>
                  </a:lnTo>
                  <a:lnTo>
                    <a:pt x="1391881" y="875761"/>
                  </a:lnTo>
                  <a:lnTo>
                    <a:pt x="1379141" y="920695"/>
                  </a:lnTo>
                  <a:lnTo>
                    <a:pt x="1363273" y="965119"/>
                  </a:lnTo>
                  <a:lnTo>
                    <a:pt x="1344237" y="1008890"/>
                  </a:lnTo>
                  <a:lnTo>
                    <a:pt x="1321994" y="1051865"/>
                  </a:lnTo>
                  <a:lnTo>
                    <a:pt x="1296910" y="1093230"/>
                  </a:lnTo>
                  <a:lnTo>
                    <a:pt x="1269475" y="1132271"/>
                  </a:lnTo>
                  <a:lnTo>
                    <a:pt x="1239830" y="1168949"/>
                  </a:lnTo>
                  <a:lnTo>
                    <a:pt x="1208121" y="1203223"/>
                  </a:lnTo>
                  <a:lnTo>
                    <a:pt x="1174488" y="1235052"/>
                  </a:lnTo>
                  <a:lnTo>
                    <a:pt x="1139077" y="1264398"/>
                  </a:lnTo>
                  <a:lnTo>
                    <a:pt x="1102029" y="1291219"/>
                  </a:lnTo>
                  <a:lnTo>
                    <a:pt x="1063488" y="1315475"/>
                  </a:lnTo>
                  <a:lnTo>
                    <a:pt x="1023598" y="1337126"/>
                  </a:lnTo>
                  <a:lnTo>
                    <a:pt x="982500" y="1356133"/>
                  </a:lnTo>
                  <a:lnTo>
                    <a:pt x="940340" y="1372454"/>
                  </a:lnTo>
                  <a:lnTo>
                    <a:pt x="897259" y="1386050"/>
                  </a:lnTo>
                  <a:lnTo>
                    <a:pt x="853400" y="1396880"/>
                  </a:lnTo>
                  <a:lnTo>
                    <a:pt x="808908" y="1404905"/>
                  </a:lnTo>
                  <a:lnTo>
                    <a:pt x="763925" y="1410083"/>
                  </a:lnTo>
                  <a:lnTo>
                    <a:pt x="718594" y="1412376"/>
                  </a:lnTo>
                  <a:lnTo>
                    <a:pt x="673058" y="1411742"/>
                  </a:lnTo>
                  <a:lnTo>
                    <a:pt x="627461" y="1408142"/>
                  </a:lnTo>
                  <a:lnTo>
                    <a:pt x="581946" y="1401535"/>
                  </a:lnTo>
                  <a:lnTo>
                    <a:pt x="536655" y="1391881"/>
                  </a:lnTo>
                  <a:lnTo>
                    <a:pt x="491732" y="1379141"/>
                  </a:lnTo>
                  <a:lnTo>
                    <a:pt x="447321" y="1363273"/>
                  </a:lnTo>
                  <a:lnTo>
                    <a:pt x="403564" y="1344237"/>
                  </a:lnTo>
                  <a:lnTo>
                    <a:pt x="360604" y="1321994"/>
                  </a:lnTo>
                  <a:lnTo>
                    <a:pt x="319239" y="1296910"/>
                  </a:lnTo>
                  <a:lnTo>
                    <a:pt x="280196" y="1269475"/>
                  </a:lnTo>
                  <a:lnTo>
                    <a:pt x="243515" y="1239830"/>
                  </a:lnTo>
                  <a:lnTo>
                    <a:pt x="209237" y="1208121"/>
                  </a:lnTo>
                  <a:lnTo>
                    <a:pt x="177403" y="1174488"/>
                  </a:lnTo>
                  <a:lnTo>
                    <a:pt x="148052" y="1139077"/>
                  </a:lnTo>
                  <a:lnTo>
                    <a:pt x="121225" y="1102029"/>
                  </a:lnTo>
                  <a:lnTo>
                    <a:pt x="96962" y="1063488"/>
                  </a:lnTo>
                  <a:lnTo>
                    <a:pt x="75303" y="1023598"/>
                  </a:lnTo>
                  <a:lnTo>
                    <a:pt x="56289" y="982500"/>
                  </a:lnTo>
                  <a:lnTo>
                    <a:pt x="39960" y="940340"/>
                  </a:lnTo>
                  <a:lnTo>
                    <a:pt x="26356" y="897259"/>
                  </a:lnTo>
                  <a:lnTo>
                    <a:pt x="15518" y="853400"/>
                  </a:lnTo>
                  <a:lnTo>
                    <a:pt x="7486" y="808908"/>
                  </a:lnTo>
                  <a:lnTo>
                    <a:pt x="2299" y="763925"/>
                  </a:lnTo>
                  <a:lnTo>
                    <a:pt x="0" y="718594"/>
                  </a:lnTo>
                  <a:lnTo>
                    <a:pt x="626" y="673058"/>
                  </a:lnTo>
                  <a:lnTo>
                    <a:pt x="4220" y="627461"/>
                  </a:lnTo>
                  <a:lnTo>
                    <a:pt x="10822" y="581946"/>
                  </a:lnTo>
                  <a:lnTo>
                    <a:pt x="20471" y="536655"/>
                  </a:lnTo>
                  <a:lnTo>
                    <a:pt x="33207" y="491732"/>
                  </a:lnTo>
                  <a:lnTo>
                    <a:pt x="49072" y="447321"/>
                  </a:lnTo>
                  <a:lnTo>
                    <a:pt x="68106" y="403564"/>
                  </a:lnTo>
                  <a:lnTo>
                    <a:pt x="90348" y="360604"/>
                  </a:lnTo>
                  <a:close/>
                </a:path>
              </a:pathLst>
            </a:custGeom>
            <a:ln w="12700">
              <a:solidFill>
                <a:srgbClr val="0078D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115687" y="1117980"/>
              <a:ext cx="1293495" cy="307975"/>
            </a:xfrm>
            <a:custGeom>
              <a:avLst/>
              <a:gdLst/>
              <a:ahLst/>
              <a:cxnLst/>
              <a:rect l="l" t="t" r="r" b="b"/>
              <a:pathLst>
                <a:path w="1293495" h="307975">
                  <a:moveTo>
                    <a:pt x="224663" y="86360"/>
                  </a:moveTo>
                  <a:lnTo>
                    <a:pt x="70866" y="0"/>
                  </a:lnTo>
                  <a:lnTo>
                    <a:pt x="0" y="126365"/>
                  </a:lnTo>
                  <a:lnTo>
                    <a:pt x="153797" y="212725"/>
                  </a:lnTo>
                  <a:lnTo>
                    <a:pt x="224663" y="86360"/>
                  </a:lnTo>
                  <a:close/>
                </a:path>
                <a:path w="1293495" h="307975">
                  <a:moveTo>
                    <a:pt x="1293368" y="181737"/>
                  </a:moveTo>
                  <a:lnTo>
                    <a:pt x="1210894" y="135432"/>
                  </a:lnTo>
                  <a:lnTo>
                    <a:pt x="1210945" y="134874"/>
                  </a:lnTo>
                  <a:lnTo>
                    <a:pt x="1210564" y="135255"/>
                  </a:lnTo>
                  <a:lnTo>
                    <a:pt x="1139571" y="95377"/>
                  </a:lnTo>
                  <a:lnTo>
                    <a:pt x="1068705" y="221742"/>
                  </a:lnTo>
                  <a:lnTo>
                    <a:pt x="1222502" y="307975"/>
                  </a:lnTo>
                  <a:lnTo>
                    <a:pt x="1293368" y="181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232778" y="1252854"/>
              <a:ext cx="93980" cy="93345"/>
            </a:xfrm>
            <a:custGeom>
              <a:avLst/>
              <a:gdLst/>
              <a:ahLst/>
              <a:cxnLst/>
              <a:rect l="l" t="t" r="r" b="b"/>
              <a:pathLst>
                <a:path w="93979" h="93344">
                  <a:moveTo>
                    <a:pt x="93853" y="0"/>
                  </a:moveTo>
                  <a:lnTo>
                    <a:pt x="85851" y="91312"/>
                  </a:lnTo>
                  <a:lnTo>
                    <a:pt x="0" y="93218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180710" y="2201290"/>
              <a:ext cx="107314" cy="89535"/>
            </a:xfrm>
            <a:custGeom>
              <a:avLst/>
              <a:gdLst/>
              <a:ahLst/>
              <a:cxnLst/>
              <a:rect l="l" t="t" r="r" b="b"/>
              <a:pathLst>
                <a:path w="107314" h="89535">
                  <a:moveTo>
                    <a:pt x="0" y="89026"/>
                  </a:moveTo>
                  <a:lnTo>
                    <a:pt x="21589" y="0"/>
                  </a:lnTo>
                  <a:lnTo>
                    <a:pt x="106806" y="10922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181597" y="2205608"/>
              <a:ext cx="90170" cy="102870"/>
            </a:xfrm>
            <a:custGeom>
              <a:avLst/>
              <a:gdLst/>
              <a:ahLst/>
              <a:cxnLst/>
              <a:rect l="l" t="t" r="r" b="b"/>
              <a:pathLst>
                <a:path w="90170" h="102869">
                  <a:moveTo>
                    <a:pt x="90042" y="102869"/>
                  </a:moveTo>
                  <a:lnTo>
                    <a:pt x="0" y="85598"/>
                  </a:lnTo>
                  <a:lnTo>
                    <a:pt x="6857" y="0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192267" y="1198371"/>
              <a:ext cx="90170" cy="104775"/>
            </a:xfrm>
            <a:custGeom>
              <a:avLst/>
              <a:gdLst/>
              <a:ahLst/>
              <a:cxnLst/>
              <a:rect l="l" t="t" r="r" b="b"/>
              <a:pathLst>
                <a:path w="90170" h="104775">
                  <a:moveTo>
                    <a:pt x="0" y="0"/>
                  </a:moveTo>
                  <a:lnTo>
                    <a:pt x="81153" y="104520"/>
                  </a:lnTo>
                  <a:lnTo>
                    <a:pt x="89662" y="19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192267" y="1198371"/>
              <a:ext cx="90170" cy="104775"/>
            </a:xfrm>
            <a:custGeom>
              <a:avLst/>
              <a:gdLst/>
              <a:ahLst/>
              <a:cxnLst/>
              <a:rect l="l" t="t" r="r" b="b"/>
              <a:pathLst>
                <a:path w="90170" h="104775">
                  <a:moveTo>
                    <a:pt x="0" y="0"/>
                  </a:moveTo>
                  <a:lnTo>
                    <a:pt x="89662" y="19176"/>
                  </a:lnTo>
                  <a:lnTo>
                    <a:pt x="81153" y="104520"/>
                  </a:lnTo>
                </a:path>
              </a:pathLst>
            </a:custGeom>
            <a:ln w="12700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281040" y="1784985"/>
            <a:ext cx="863600" cy="4432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14"/>
              </a:spcBef>
            </a:pPr>
            <a:r>
              <a:rPr dirty="0" sz="1350" spc="-20">
                <a:latin typeface="Segoe UI"/>
                <a:cs typeface="Segoe UI"/>
              </a:rPr>
              <a:t>Train</a:t>
            </a:r>
            <a:r>
              <a:rPr dirty="0" sz="1350" spc="-45">
                <a:latin typeface="Segoe UI"/>
                <a:cs typeface="Segoe UI"/>
              </a:rPr>
              <a:t> </a:t>
            </a:r>
            <a:r>
              <a:rPr dirty="0" sz="1350" spc="10">
                <a:latin typeface="Segoe UI"/>
                <a:cs typeface="Segoe UI"/>
              </a:rPr>
              <a:t>&amp;</a:t>
            </a:r>
            <a:endParaRPr sz="135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350" spc="-30">
                <a:latin typeface="Segoe UI"/>
                <a:cs typeface="Segoe UI"/>
              </a:rPr>
              <a:t>Test</a:t>
            </a:r>
            <a:r>
              <a:rPr dirty="0" sz="1350" spc="-40">
                <a:latin typeface="Segoe UI"/>
                <a:cs typeface="Segoe UI"/>
              </a:rPr>
              <a:t> </a:t>
            </a:r>
            <a:r>
              <a:rPr dirty="0" sz="1350" spc="5">
                <a:latin typeface="Segoe UI"/>
                <a:cs typeface="Segoe UI"/>
              </a:rPr>
              <a:t>Model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896361" y="3970401"/>
            <a:ext cx="1212850" cy="384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99390">
              <a:lnSpc>
                <a:spcPct val="102600"/>
              </a:lnSpc>
              <a:spcBef>
                <a:spcPts val="90"/>
              </a:spcBef>
            </a:pPr>
            <a:r>
              <a:rPr dirty="0" sz="1150" spc="5">
                <a:latin typeface="Segoe UI"/>
                <a:cs typeface="Segoe UI"/>
              </a:rPr>
              <a:t>Build </a:t>
            </a:r>
            <a:r>
              <a:rPr dirty="0" sz="1150" spc="10">
                <a:latin typeface="Segoe UI"/>
                <a:cs typeface="Segoe UI"/>
              </a:rPr>
              <a:t>model </a:t>
            </a:r>
            <a:r>
              <a:rPr dirty="0" sz="1150" spc="15">
                <a:latin typeface="Segoe UI"/>
                <a:cs typeface="Segoe UI"/>
              </a:rPr>
              <a:t> </a:t>
            </a:r>
            <a:r>
              <a:rPr dirty="0" sz="1150" spc="5">
                <a:latin typeface="Segoe UI"/>
                <a:cs typeface="Segoe UI"/>
              </a:rPr>
              <a:t>(your</a:t>
            </a:r>
            <a:r>
              <a:rPr dirty="0" sz="1150" spc="-10">
                <a:latin typeface="Segoe UI"/>
                <a:cs typeface="Segoe UI"/>
              </a:rPr>
              <a:t> </a:t>
            </a:r>
            <a:r>
              <a:rPr dirty="0" sz="1150" spc="5">
                <a:latin typeface="Segoe UI"/>
                <a:cs typeface="Segoe UI"/>
              </a:rPr>
              <a:t>favorite</a:t>
            </a:r>
            <a:r>
              <a:rPr dirty="0" sz="1150" spc="-20">
                <a:latin typeface="Segoe UI"/>
                <a:cs typeface="Segoe UI"/>
              </a:rPr>
              <a:t> </a:t>
            </a:r>
            <a:r>
              <a:rPr dirty="0" sz="1150" spc="10">
                <a:latin typeface="Segoe UI"/>
                <a:cs typeface="Segoe UI"/>
              </a:rPr>
              <a:t>IDE)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84952" y="2464435"/>
            <a:ext cx="33718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5">
                <a:latin typeface="Segoe UI"/>
                <a:cs typeface="Segoe UI"/>
              </a:rPr>
              <a:t>T</a:t>
            </a:r>
            <a:r>
              <a:rPr dirty="0" sz="1150" spc="10">
                <a:latin typeface="Segoe UI"/>
                <a:cs typeface="Segoe UI"/>
              </a:rPr>
              <a:t>E</a:t>
            </a:r>
            <a:r>
              <a:rPr dirty="0" sz="1150" spc="5">
                <a:latin typeface="Segoe UI"/>
                <a:cs typeface="Segoe UI"/>
              </a:rPr>
              <a:t>ST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98563" y="3299205"/>
            <a:ext cx="1024890" cy="6737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8265">
              <a:lnSpc>
                <a:spcPct val="102600"/>
              </a:lnSpc>
              <a:spcBef>
                <a:spcPts val="90"/>
              </a:spcBef>
            </a:pPr>
            <a:r>
              <a:rPr dirty="0" sz="1150" spc="10">
                <a:latin typeface="Segoe UI"/>
                <a:cs typeface="Segoe UI"/>
              </a:rPr>
              <a:t>Register and </a:t>
            </a:r>
            <a:r>
              <a:rPr dirty="0" sz="1150" spc="15">
                <a:latin typeface="Segoe UI"/>
                <a:cs typeface="Segoe UI"/>
              </a:rPr>
              <a:t> </a:t>
            </a:r>
            <a:r>
              <a:rPr dirty="0" sz="1150" spc="10">
                <a:latin typeface="Segoe UI"/>
                <a:cs typeface="Segoe UI"/>
              </a:rPr>
              <a:t>Manage</a:t>
            </a:r>
            <a:r>
              <a:rPr dirty="0" sz="1150" spc="-60">
                <a:latin typeface="Segoe UI"/>
                <a:cs typeface="Segoe UI"/>
              </a:rPr>
              <a:t> </a:t>
            </a:r>
            <a:r>
              <a:rPr dirty="0" sz="1150" spc="10">
                <a:latin typeface="Segoe UI"/>
                <a:cs typeface="Segoe UI"/>
              </a:rPr>
              <a:t>Model</a:t>
            </a:r>
            <a:endParaRPr sz="1150">
              <a:latin typeface="Segoe UI"/>
              <a:cs typeface="Segoe UI"/>
            </a:endParaRPr>
          </a:p>
          <a:p>
            <a:pPr marL="260985">
              <a:lnSpc>
                <a:spcPct val="100000"/>
              </a:lnSpc>
              <a:spcBef>
                <a:spcPts val="894"/>
              </a:spcBef>
            </a:pPr>
            <a:r>
              <a:rPr dirty="0" sz="1150" spc="10">
                <a:latin typeface="Segoe UI"/>
                <a:cs typeface="Segoe UI"/>
              </a:rPr>
              <a:t>STAGING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822572" y="5419090"/>
            <a:ext cx="1664970" cy="6807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23900">
              <a:lnSpc>
                <a:spcPct val="100000"/>
              </a:lnSpc>
              <a:spcBef>
                <a:spcPts val="125"/>
              </a:spcBef>
            </a:pPr>
            <a:r>
              <a:rPr dirty="0" sz="1150" spc="10">
                <a:latin typeface="Segoe UI"/>
                <a:cs typeface="Segoe UI"/>
              </a:rPr>
              <a:t>PORDUCTION</a:t>
            </a:r>
            <a:endParaRPr sz="1150">
              <a:latin typeface="Segoe UI"/>
              <a:cs typeface="Segoe UI"/>
            </a:endParaRPr>
          </a:p>
          <a:p>
            <a:pPr marL="12700" marR="647700" indent="13335">
              <a:lnSpc>
                <a:spcPct val="102600"/>
              </a:lnSpc>
              <a:spcBef>
                <a:spcPts val="910"/>
              </a:spcBef>
            </a:pPr>
            <a:r>
              <a:rPr dirty="0" sz="1150" spc="10">
                <a:latin typeface="Segoe UI"/>
                <a:cs typeface="Segoe UI"/>
              </a:rPr>
              <a:t>Deploy </a:t>
            </a:r>
            <a:r>
              <a:rPr dirty="0" sz="1150" spc="5">
                <a:latin typeface="Segoe UI"/>
                <a:cs typeface="Segoe UI"/>
              </a:rPr>
              <a:t>Service </a:t>
            </a:r>
            <a:r>
              <a:rPr dirty="0" sz="1150" spc="-300">
                <a:latin typeface="Segoe UI"/>
                <a:cs typeface="Segoe UI"/>
              </a:rPr>
              <a:t> </a:t>
            </a:r>
            <a:r>
              <a:rPr dirty="0" sz="1150" spc="5">
                <a:latin typeface="Segoe UI"/>
                <a:cs typeface="Segoe UI"/>
              </a:rPr>
              <a:t>Monitor</a:t>
            </a:r>
            <a:r>
              <a:rPr dirty="0" sz="1150" spc="-35">
                <a:latin typeface="Segoe UI"/>
                <a:cs typeface="Segoe UI"/>
              </a:rPr>
              <a:t> </a:t>
            </a:r>
            <a:r>
              <a:rPr dirty="0" sz="1150" spc="10">
                <a:latin typeface="Segoe UI"/>
                <a:cs typeface="Segoe UI"/>
              </a:rPr>
              <a:t>Model</a:t>
            </a:r>
            <a:endParaRPr sz="11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255634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0000"/>
                </a:solidFill>
              </a:rPr>
              <a:t>Microsoft</a:t>
            </a:r>
            <a:r>
              <a:rPr dirty="0" sz="3600" spc="-5">
                <a:solidFill>
                  <a:srgbClr val="000000"/>
                </a:solidFill>
              </a:rPr>
              <a:t> </a:t>
            </a:r>
            <a:r>
              <a:rPr dirty="0" sz="3600" spc="-20">
                <a:solidFill>
                  <a:srgbClr val="000000"/>
                </a:solidFill>
              </a:rPr>
              <a:t>Research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25">
                <a:solidFill>
                  <a:srgbClr val="000000"/>
                </a:solidFill>
              </a:rPr>
              <a:t>Paper</a:t>
            </a:r>
            <a:r>
              <a:rPr dirty="0" sz="3600" spc="-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&amp;</a:t>
            </a:r>
            <a:r>
              <a:rPr dirty="0" sz="3600" spc="-1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Examples</a:t>
            </a:r>
            <a:endParaRPr sz="36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For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those</a:t>
            </a:r>
            <a:r>
              <a:rPr dirty="0" sz="1950" spc="3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who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wants</a:t>
            </a:r>
            <a:r>
              <a:rPr dirty="0" sz="1950" spc="1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to</a:t>
            </a:r>
            <a:r>
              <a:rPr dirty="0" sz="1950" spc="1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find</a:t>
            </a:r>
            <a:r>
              <a:rPr dirty="0" sz="1950" spc="2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out</a:t>
            </a:r>
            <a:r>
              <a:rPr dirty="0" sz="1950" spc="2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10">
                <a:solidFill>
                  <a:srgbClr val="000000"/>
                </a:solidFill>
                <a:latin typeface="Segoe UI"/>
                <a:cs typeface="Segoe UI"/>
              </a:rPr>
              <a:t>more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about</a:t>
            </a:r>
            <a:r>
              <a:rPr dirty="0" sz="1950" spc="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 spc="-5">
                <a:solidFill>
                  <a:srgbClr val="000000"/>
                </a:solidFill>
                <a:latin typeface="Segoe UI"/>
                <a:cs typeface="Segoe UI"/>
              </a:rPr>
              <a:t>Automated</a:t>
            </a:r>
            <a:r>
              <a:rPr dirty="0" sz="1950" spc="3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Machine</a:t>
            </a:r>
            <a:r>
              <a:rPr dirty="0" sz="1950" spc="35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dirty="0" sz="1950">
                <a:solidFill>
                  <a:srgbClr val="000000"/>
                </a:solidFill>
                <a:latin typeface="Segoe UI"/>
                <a:cs typeface="Segoe UI"/>
              </a:rPr>
              <a:t>Learning: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6283" y="2429636"/>
            <a:ext cx="1065149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"/>
              </a:rPr>
              <a:t>https://arxiv.org/abs/1705.05355</a:t>
            </a:r>
            <a:endParaRPr sz="2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5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dirty="0" u="heavy" sz="2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</a:rPr>
              <a:t>https://github.com/Azure/MachineLearningNotebooks/tree/master/ </a:t>
            </a:r>
            <a:r>
              <a:rPr dirty="0" sz="2800" spc="-755">
                <a:solidFill>
                  <a:srgbClr val="0462C1"/>
                </a:solidFill>
                <a:latin typeface="Segoe UI"/>
                <a:cs typeface="Segoe UI"/>
              </a:rPr>
              <a:t> </a:t>
            </a:r>
            <a:r>
              <a:rPr dirty="0" u="heavy" sz="2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3"/>
              </a:rPr>
              <a:t>how-to-use-azureml/automated-machine-learning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757045" marR="5080" indent="-654050">
              <a:lnSpc>
                <a:spcPts val="4320"/>
              </a:lnSpc>
              <a:spcBef>
                <a:spcPts val="640"/>
              </a:spcBef>
            </a:pPr>
            <a:r>
              <a:rPr dirty="0" spc="15"/>
              <a:t>Distributed</a:t>
            </a:r>
            <a:r>
              <a:rPr dirty="0" spc="90"/>
              <a:t> </a:t>
            </a:r>
            <a:r>
              <a:rPr dirty="0" spc="-30"/>
              <a:t>Training</a:t>
            </a:r>
            <a:r>
              <a:rPr dirty="0" spc="85"/>
              <a:t> </a:t>
            </a:r>
            <a:r>
              <a:rPr dirty="0" spc="5"/>
              <a:t>with </a:t>
            </a:r>
            <a:r>
              <a:rPr dirty="0" spc="-1085"/>
              <a:t> </a:t>
            </a:r>
            <a:r>
              <a:rPr dirty="0" spc="5"/>
              <a:t>Azure</a:t>
            </a:r>
            <a:r>
              <a:rPr dirty="0" spc="75"/>
              <a:t> </a:t>
            </a:r>
            <a:r>
              <a:rPr dirty="0" spc="5"/>
              <a:t>ML</a:t>
            </a:r>
            <a:r>
              <a:rPr dirty="0" spc="40"/>
              <a:t> </a:t>
            </a:r>
            <a:r>
              <a:rPr dirty="0" spc="10"/>
              <a:t>Compute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20690" y="1924050"/>
            <a:ext cx="1397635" cy="1135380"/>
            <a:chOff x="5520690" y="1924050"/>
            <a:chExt cx="1397635" cy="1135380"/>
          </a:xfrm>
        </p:grpSpPr>
        <p:sp>
          <p:nvSpPr>
            <p:cNvPr id="5" name="object 5"/>
            <p:cNvSpPr/>
            <p:nvPr/>
          </p:nvSpPr>
          <p:spPr>
            <a:xfrm>
              <a:off x="5926328" y="2043937"/>
              <a:ext cx="849630" cy="872490"/>
            </a:xfrm>
            <a:custGeom>
              <a:avLst/>
              <a:gdLst/>
              <a:ahLst/>
              <a:cxnLst/>
              <a:rect l="l" t="t" r="r" b="b"/>
              <a:pathLst>
                <a:path w="849629" h="872489">
                  <a:moveTo>
                    <a:pt x="766318" y="0"/>
                  </a:moveTo>
                  <a:lnTo>
                    <a:pt x="82931" y="0"/>
                  </a:lnTo>
                  <a:lnTo>
                    <a:pt x="53203" y="5514"/>
                  </a:lnTo>
                  <a:lnTo>
                    <a:pt x="26558" y="21637"/>
                  </a:lnTo>
                  <a:lnTo>
                    <a:pt x="7367" y="47738"/>
                  </a:lnTo>
                  <a:lnTo>
                    <a:pt x="0" y="83185"/>
                  </a:lnTo>
                  <a:lnTo>
                    <a:pt x="0" y="412876"/>
                  </a:lnTo>
                  <a:lnTo>
                    <a:pt x="162560" y="872363"/>
                  </a:lnTo>
                  <a:lnTo>
                    <a:pt x="766318" y="872363"/>
                  </a:lnTo>
                  <a:lnTo>
                    <a:pt x="801671" y="865435"/>
                  </a:lnTo>
                  <a:lnTo>
                    <a:pt x="827690" y="846947"/>
                  </a:lnTo>
                  <a:lnTo>
                    <a:pt x="843756" y="820338"/>
                  </a:lnTo>
                  <a:lnTo>
                    <a:pt x="849249" y="789051"/>
                  </a:lnTo>
                  <a:lnTo>
                    <a:pt x="849249" y="83185"/>
                  </a:lnTo>
                  <a:lnTo>
                    <a:pt x="843756" y="47738"/>
                  </a:lnTo>
                  <a:lnTo>
                    <a:pt x="827690" y="21637"/>
                  </a:lnTo>
                  <a:lnTo>
                    <a:pt x="801671" y="5514"/>
                  </a:lnTo>
                  <a:lnTo>
                    <a:pt x="76631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10250" y="1924050"/>
              <a:ext cx="1108075" cy="1135380"/>
            </a:xfrm>
            <a:custGeom>
              <a:avLst/>
              <a:gdLst/>
              <a:ahLst/>
              <a:cxnLst/>
              <a:rect l="l" t="t" r="r" b="b"/>
              <a:pathLst>
                <a:path w="1108075" h="1135380">
                  <a:moveTo>
                    <a:pt x="116077" y="532764"/>
                  </a:moveTo>
                  <a:lnTo>
                    <a:pt x="116077" y="347787"/>
                  </a:lnTo>
                  <a:lnTo>
                    <a:pt x="116077" y="249285"/>
                  </a:lnTo>
                  <a:lnTo>
                    <a:pt x="116077" y="210099"/>
                  </a:lnTo>
                  <a:lnTo>
                    <a:pt x="116077" y="203073"/>
                  </a:lnTo>
                  <a:lnTo>
                    <a:pt x="123445" y="167626"/>
                  </a:lnTo>
                  <a:lnTo>
                    <a:pt x="142636" y="141525"/>
                  </a:lnTo>
                  <a:lnTo>
                    <a:pt x="169281" y="125402"/>
                  </a:lnTo>
                  <a:lnTo>
                    <a:pt x="199009" y="119887"/>
                  </a:lnTo>
                  <a:lnTo>
                    <a:pt x="594092" y="119887"/>
                  </a:lnTo>
                  <a:lnTo>
                    <a:pt x="796972" y="119887"/>
                  </a:lnTo>
                  <a:lnTo>
                    <a:pt x="871718" y="119887"/>
                  </a:lnTo>
                  <a:lnTo>
                    <a:pt x="882396" y="119887"/>
                  </a:lnTo>
                  <a:lnTo>
                    <a:pt x="917749" y="125402"/>
                  </a:lnTo>
                  <a:lnTo>
                    <a:pt x="943768" y="141525"/>
                  </a:lnTo>
                  <a:lnTo>
                    <a:pt x="959834" y="167626"/>
                  </a:lnTo>
                  <a:lnTo>
                    <a:pt x="965326" y="203073"/>
                  </a:lnTo>
                  <a:lnTo>
                    <a:pt x="965326" y="611151"/>
                  </a:lnTo>
                  <a:lnTo>
                    <a:pt x="965326" y="820705"/>
                  </a:lnTo>
                  <a:lnTo>
                    <a:pt x="965326" y="897909"/>
                  </a:lnTo>
                  <a:lnTo>
                    <a:pt x="965326" y="908938"/>
                  </a:lnTo>
                  <a:lnTo>
                    <a:pt x="959834" y="940226"/>
                  </a:lnTo>
                  <a:lnTo>
                    <a:pt x="943768" y="966835"/>
                  </a:lnTo>
                  <a:lnTo>
                    <a:pt x="917749" y="985323"/>
                  </a:lnTo>
                  <a:lnTo>
                    <a:pt x="882396" y="992251"/>
                  </a:lnTo>
                  <a:lnTo>
                    <a:pt x="882396" y="992251"/>
                  </a:lnTo>
                  <a:lnTo>
                    <a:pt x="301979" y="992251"/>
                  </a:lnTo>
                  <a:lnTo>
                    <a:pt x="278638" y="992251"/>
                  </a:lnTo>
                </a:path>
                <a:path w="1108075" h="1135380">
                  <a:moveTo>
                    <a:pt x="258699" y="119887"/>
                  </a:moveTo>
                  <a:lnTo>
                    <a:pt x="258699" y="50577"/>
                  </a:lnTo>
                  <a:lnTo>
                    <a:pt x="258699" y="14986"/>
                  </a:lnTo>
                  <a:lnTo>
                    <a:pt x="258699" y="1873"/>
                  </a:lnTo>
                  <a:lnTo>
                    <a:pt x="258699" y="0"/>
                  </a:lnTo>
                </a:path>
                <a:path w="1108075" h="1135380">
                  <a:moveTo>
                    <a:pt x="401320" y="119887"/>
                  </a:moveTo>
                  <a:lnTo>
                    <a:pt x="401320" y="50577"/>
                  </a:lnTo>
                  <a:lnTo>
                    <a:pt x="401320" y="14986"/>
                  </a:lnTo>
                  <a:lnTo>
                    <a:pt x="401320" y="1873"/>
                  </a:lnTo>
                  <a:lnTo>
                    <a:pt x="401320" y="0"/>
                  </a:lnTo>
                </a:path>
                <a:path w="1108075" h="1135380">
                  <a:moveTo>
                    <a:pt x="540765" y="0"/>
                  </a:moveTo>
                  <a:lnTo>
                    <a:pt x="540765" y="69310"/>
                  </a:lnTo>
                  <a:lnTo>
                    <a:pt x="540765" y="104901"/>
                  </a:lnTo>
                  <a:lnTo>
                    <a:pt x="540765" y="118014"/>
                  </a:lnTo>
                  <a:lnTo>
                    <a:pt x="540765" y="119887"/>
                  </a:lnTo>
                </a:path>
                <a:path w="1108075" h="1135380">
                  <a:moveTo>
                    <a:pt x="683387" y="0"/>
                  </a:moveTo>
                  <a:lnTo>
                    <a:pt x="683387" y="69310"/>
                  </a:lnTo>
                  <a:lnTo>
                    <a:pt x="683387" y="104901"/>
                  </a:lnTo>
                  <a:lnTo>
                    <a:pt x="683387" y="118014"/>
                  </a:lnTo>
                  <a:lnTo>
                    <a:pt x="683387" y="119887"/>
                  </a:lnTo>
                </a:path>
                <a:path w="1108075" h="1135380">
                  <a:moveTo>
                    <a:pt x="845947" y="0"/>
                  </a:moveTo>
                  <a:lnTo>
                    <a:pt x="845947" y="69310"/>
                  </a:lnTo>
                  <a:lnTo>
                    <a:pt x="845947" y="104901"/>
                  </a:lnTo>
                  <a:lnTo>
                    <a:pt x="845947" y="118014"/>
                  </a:lnTo>
                  <a:lnTo>
                    <a:pt x="845947" y="119887"/>
                  </a:lnTo>
                </a:path>
                <a:path w="1108075" h="1135380">
                  <a:moveTo>
                    <a:pt x="1107948" y="259714"/>
                  </a:moveTo>
                  <a:lnTo>
                    <a:pt x="1025495" y="259714"/>
                  </a:lnTo>
                  <a:lnTo>
                    <a:pt x="983154" y="259714"/>
                  </a:lnTo>
                  <a:lnTo>
                    <a:pt x="967555" y="259714"/>
                  </a:lnTo>
                  <a:lnTo>
                    <a:pt x="965326" y="259714"/>
                  </a:lnTo>
                </a:path>
                <a:path w="1108075" h="1135380">
                  <a:moveTo>
                    <a:pt x="1107948" y="402844"/>
                  </a:moveTo>
                  <a:lnTo>
                    <a:pt x="1025495" y="402844"/>
                  </a:lnTo>
                  <a:lnTo>
                    <a:pt x="983154" y="402844"/>
                  </a:lnTo>
                  <a:lnTo>
                    <a:pt x="967555" y="402844"/>
                  </a:lnTo>
                  <a:lnTo>
                    <a:pt x="965326" y="402844"/>
                  </a:lnTo>
                </a:path>
                <a:path w="1108075" h="1135380">
                  <a:moveTo>
                    <a:pt x="1107948" y="542671"/>
                  </a:moveTo>
                  <a:lnTo>
                    <a:pt x="1025495" y="542671"/>
                  </a:lnTo>
                  <a:lnTo>
                    <a:pt x="983154" y="542671"/>
                  </a:lnTo>
                  <a:lnTo>
                    <a:pt x="967555" y="542671"/>
                  </a:lnTo>
                  <a:lnTo>
                    <a:pt x="965326" y="542671"/>
                  </a:lnTo>
                </a:path>
                <a:path w="1108075" h="1135380">
                  <a:moveTo>
                    <a:pt x="1107948" y="709167"/>
                  </a:moveTo>
                  <a:lnTo>
                    <a:pt x="1025495" y="709167"/>
                  </a:lnTo>
                  <a:lnTo>
                    <a:pt x="983154" y="709167"/>
                  </a:lnTo>
                  <a:lnTo>
                    <a:pt x="967555" y="709167"/>
                  </a:lnTo>
                  <a:lnTo>
                    <a:pt x="965326" y="709167"/>
                  </a:lnTo>
                </a:path>
                <a:path w="1108075" h="1135380">
                  <a:moveTo>
                    <a:pt x="1107948" y="852424"/>
                  </a:moveTo>
                  <a:lnTo>
                    <a:pt x="1025495" y="852424"/>
                  </a:lnTo>
                  <a:lnTo>
                    <a:pt x="983154" y="852424"/>
                  </a:lnTo>
                  <a:lnTo>
                    <a:pt x="967555" y="852424"/>
                  </a:lnTo>
                  <a:lnTo>
                    <a:pt x="965326" y="852424"/>
                  </a:lnTo>
                </a:path>
                <a:path w="1108075" h="1135380">
                  <a:moveTo>
                    <a:pt x="116077" y="259714"/>
                  </a:moveTo>
                  <a:lnTo>
                    <a:pt x="48970" y="259714"/>
                  </a:lnTo>
                  <a:lnTo>
                    <a:pt x="14509" y="259714"/>
                  </a:lnTo>
                  <a:lnTo>
                    <a:pt x="1813" y="259714"/>
                  </a:lnTo>
                  <a:lnTo>
                    <a:pt x="0" y="259714"/>
                  </a:lnTo>
                </a:path>
                <a:path w="1108075" h="1135380">
                  <a:moveTo>
                    <a:pt x="116077" y="402844"/>
                  </a:moveTo>
                  <a:lnTo>
                    <a:pt x="48970" y="402844"/>
                  </a:lnTo>
                  <a:lnTo>
                    <a:pt x="14509" y="402844"/>
                  </a:lnTo>
                  <a:lnTo>
                    <a:pt x="1813" y="402844"/>
                  </a:lnTo>
                  <a:lnTo>
                    <a:pt x="0" y="402844"/>
                  </a:lnTo>
                </a:path>
                <a:path w="1108075" h="1135380">
                  <a:moveTo>
                    <a:pt x="116077" y="542671"/>
                  </a:moveTo>
                  <a:lnTo>
                    <a:pt x="48970" y="542671"/>
                  </a:lnTo>
                  <a:lnTo>
                    <a:pt x="14509" y="542671"/>
                  </a:lnTo>
                  <a:lnTo>
                    <a:pt x="1813" y="542671"/>
                  </a:lnTo>
                  <a:lnTo>
                    <a:pt x="0" y="542671"/>
                  </a:lnTo>
                </a:path>
                <a:path w="1108075" h="1135380">
                  <a:moveTo>
                    <a:pt x="401320" y="992251"/>
                  </a:moveTo>
                  <a:lnTo>
                    <a:pt x="401320" y="1074997"/>
                  </a:lnTo>
                  <a:lnTo>
                    <a:pt x="401320" y="1117488"/>
                  </a:lnTo>
                  <a:lnTo>
                    <a:pt x="401320" y="1133143"/>
                  </a:lnTo>
                  <a:lnTo>
                    <a:pt x="401320" y="1135379"/>
                  </a:lnTo>
                </a:path>
                <a:path w="1108075" h="1135380">
                  <a:moveTo>
                    <a:pt x="540765" y="1135379"/>
                  </a:moveTo>
                  <a:lnTo>
                    <a:pt x="540765" y="1052633"/>
                  </a:lnTo>
                  <a:lnTo>
                    <a:pt x="540765" y="1010142"/>
                  </a:lnTo>
                  <a:lnTo>
                    <a:pt x="540765" y="994487"/>
                  </a:lnTo>
                  <a:lnTo>
                    <a:pt x="540765" y="992251"/>
                  </a:lnTo>
                </a:path>
                <a:path w="1108075" h="1135380">
                  <a:moveTo>
                    <a:pt x="683387" y="992251"/>
                  </a:moveTo>
                  <a:lnTo>
                    <a:pt x="683387" y="1074997"/>
                  </a:lnTo>
                  <a:lnTo>
                    <a:pt x="683387" y="1117488"/>
                  </a:lnTo>
                  <a:lnTo>
                    <a:pt x="683387" y="1133143"/>
                  </a:lnTo>
                  <a:lnTo>
                    <a:pt x="683387" y="1135379"/>
                  </a:lnTo>
                </a:path>
                <a:path w="1108075" h="1135380">
                  <a:moveTo>
                    <a:pt x="845947" y="992251"/>
                  </a:moveTo>
                  <a:lnTo>
                    <a:pt x="845947" y="1074997"/>
                  </a:lnTo>
                  <a:lnTo>
                    <a:pt x="845947" y="1117488"/>
                  </a:lnTo>
                  <a:lnTo>
                    <a:pt x="845947" y="1133143"/>
                  </a:lnTo>
                  <a:lnTo>
                    <a:pt x="845947" y="113537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90413" y="2473579"/>
              <a:ext cx="485140" cy="501650"/>
            </a:xfrm>
            <a:custGeom>
              <a:avLst/>
              <a:gdLst/>
              <a:ahLst/>
              <a:cxnLst/>
              <a:rect l="l" t="t" r="r" b="b"/>
              <a:pathLst>
                <a:path w="485139" h="501650">
                  <a:moveTo>
                    <a:pt x="438150" y="0"/>
                  </a:moveTo>
                  <a:lnTo>
                    <a:pt x="46482" y="0"/>
                  </a:lnTo>
                  <a:lnTo>
                    <a:pt x="29414" y="3581"/>
                  </a:lnTo>
                  <a:lnTo>
                    <a:pt x="14525" y="13700"/>
                  </a:lnTo>
                  <a:lnTo>
                    <a:pt x="3994" y="29414"/>
                  </a:lnTo>
                  <a:lnTo>
                    <a:pt x="0" y="49784"/>
                  </a:lnTo>
                  <a:lnTo>
                    <a:pt x="0" y="451738"/>
                  </a:lnTo>
                  <a:lnTo>
                    <a:pt x="3994" y="469322"/>
                  </a:lnTo>
                  <a:lnTo>
                    <a:pt x="14525" y="485346"/>
                  </a:lnTo>
                  <a:lnTo>
                    <a:pt x="29414" y="497012"/>
                  </a:lnTo>
                  <a:lnTo>
                    <a:pt x="46482" y="501523"/>
                  </a:lnTo>
                  <a:lnTo>
                    <a:pt x="438150" y="501523"/>
                  </a:lnTo>
                  <a:lnTo>
                    <a:pt x="458003" y="497012"/>
                  </a:lnTo>
                  <a:lnTo>
                    <a:pt x="472582" y="485346"/>
                  </a:lnTo>
                  <a:lnTo>
                    <a:pt x="481566" y="469322"/>
                  </a:lnTo>
                  <a:lnTo>
                    <a:pt x="484632" y="451738"/>
                  </a:lnTo>
                  <a:lnTo>
                    <a:pt x="484632" y="49784"/>
                  </a:lnTo>
                  <a:lnTo>
                    <a:pt x="481566" y="29414"/>
                  </a:lnTo>
                  <a:lnTo>
                    <a:pt x="472582" y="13700"/>
                  </a:lnTo>
                  <a:lnTo>
                    <a:pt x="458003" y="3581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0690" y="2407158"/>
              <a:ext cx="634365" cy="647700"/>
            </a:xfrm>
            <a:custGeom>
              <a:avLst/>
              <a:gdLst/>
              <a:ahLst/>
              <a:cxnLst/>
              <a:rect l="l" t="t" r="r" b="b"/>
              <a:pathLst>
                <a:path w="634364" h="647700">
                  <a:moveTo>
                    <a:pt x="507873" y="567943"/>
                  </a:moveTo>
                  <a:lnTo>
                    <a:pt x="281439" y="567943"/>
                  </a:lnTo>
                  <a:lnTo>
                    <a:pt x="165163" y="567943"/>
                  </a:lnTo>
                  <a:lnTo>
                    <a:pt x="122324" y="567943"/>
                  </a:lnTo>
                  <a:lnTo>
                    <a:pt x="116205" y="567943"/>
                  </a:lnTo>
                  <a:lnTo>
                    <a:pt x="99137" y="563433"/>
                  </a:lnTo>
                  <a:lnTo>
                    <a:pt x="84248" y="551767"/>
                  </a:lnTo>
                  <a:lnTo>
                    <a:pt x="73717" y="535743"/>
                  </a:lnTo>
                  <a:lnTo>
                    <a:pt x="69723" y="518159"/>
                  </a:lnTo>
                  <a:lnTo>
                    <a:pt x="69723" y="285779"/>
                  </a:lnTo>
                  <a:lnTo>
                    <a:pt x="69723" y="166449"/>
                  </a:lnTo>
                  <a:lnTo>
                    <a:pt x="69723" y="122485"/>
                  </a:lnTo>
                  <a:lnTo>
                    <a:pt x="69723" y="116204"/>
                  </a:lnTo>
                  <a:lnTo>
                    <a:pt x="73717" y="95835"/>
                  </a:lnTo>
                  <a:lnTo>
                    <a:pt x="84248" y="80121"/>
                  </a:lnTo>
                  <a:lnTo>
                    <a:pt x="99137" y="70002"/>
                  </a:lnTo>
                  <a:lnTo>
                    <a:pt x="116205" y="66420"/>
                  </a:lnTo>
                  <a:lnTo>
                    <a:pt x="342638" y="66420"/>
                  </a:lnTo>
                  <a:lnTo>
                    <a:pt x="458914" y="66420"/>
                  </a:lnTo>
                  <a:lnTo>
                    <a:pt x="501753" y="66420"/>
                  </a:lnTo>
                  <a:lnTo>
                    <a:pt x="507873" y="66420"/>
                  </a:lnTo>
                  <a:lnTo>
                    <a:pt x="527726" y="70002"/>
                  </a:lnTo>
                  <a:lnTo>
                    <a:pt x="542305" y="80121"/>
                  </a:lnTo>
                  <a:lnTo>
                    <a:pt x="551289" y="95835"/>
                  </a:lnTo>
                  <a:lnTo>
                    <a:pt x="554355" y="116204"/>
                  </a:lnTo>
                  <a:lnTo>
                    <a:pt x="554355" y="348585"/>
                  </a:lnTo>
                  <a:lnTo>
                    <a:pt x="554355" y="467915"/>
                  </a:lnTo>
                  <a:lnTo>
                    <a:pt x="554355" y="511879"/>
                  </a:lnTo>
                  <a:lnTo>
                    <a:pt x="554355" y="518159"/>
                  </a:lnTo>
                  <a:lnTo>
                    <a:pt x="551289" y="535743"/>
                  </a:lnTo>
                  <a:lnTo>
                    <a:pt x="542305" y="551767"/>
                  </a:lnTo>
                  <a:lnTo>
                    <a:pt x="527726" y="563433"/>
                  </a:lnTo>
                  <a:lnTo>
                    <a:pt x="507873" y="567943"/>
                  </a:lnTo>
                  <a:close/>
                </a:path>
                <a:path w="634364" h="647700">
                  <a:moveTo>
                    <a:pt x="149351" y="66420"/>
                  </a:moveTo>
                  <a:lnTo>
                    <a:pt x="149351" y="28021"/>
                  </a:lnTo>
                  <a:lnTo>
                    <a:pt x="149351" y="8302"/>
                  </a:lnTo>
                  <a:lnTo>
                    <a:pt x="149351" y="1037"/>
                  </a:lnTo>
                  <a:lnTo>
                    <a:pt x="149351" y="0"/>
                  </a:lnTo>
                </a:path>
                <a:path w="634364" h="647700">
                  <a:moveTo>
                    <a:pt x="228981" y="66420"/>
                  </a:moveTo>
                  <a:lnTo>
                    <a:pt x="228981" y="28021"/>
                  </a:lnTo>
                  <a:lnTo>
                    <a:pt x="228981" y="8302"/>
                  </a:lnTo>
                  <a:lnTo>
                    <a:pt x="228981" y="1037"/>
                  </a:lnTo>
                  <a:lnTo>
                    <a:pt x="228981" y="0"/>
                  </a:lnTo>
                </a:path>
                <a:path w="634364" h="647700">
                  <a:moveTo>
                    <a:pt x="312038" y="0"/>
                  </a:moveTo>
                  <a:lnTo>
                    <a:pt x="312038" y="38399"/>
                  </a:lnTo>
                  <a:lnTo>
                    <a:pt x="312038" y="58118"/>
                  </a:lnTo>
                  <a:lnTo>
                    <a:pt x="312038" y="65383"/>
                  </a:lnTo>
                  <a:lnTo>
                    <a:pt x="312038" y="66420"/>
                  </a:lnTo>
                </a:path>
                <a:path w="634364" h="647700">
                  <a:moveTo>
                    <a:pt x="391668" y="0"/>
                  </a:moveTo>
                  <a:lnTo>
                    <a:pt x="391668" y="38399"/>
                  </a:lnTo>
                  <a:lnTo>
                    <a:pt x="391668" y="58118"/>
                  </a:lnTo>
                  <a:lnTo>
                    <a:pt x="391668" y="65383"/>
                  </a:lnTo>
                  <a:lnTo>
                    <a:pt x="391668" y="66420"/>
                  </a:lnTo>
                </a:path>
                <a:path w="634364" h="647700">
                  <a:moveTo>
                    <a:pt x="484632" y="0"/>
                  </a:moveTo>
                  <a:lnTo>
                    <a:pt x="484632" y="38399"/>
                  </a:lnTo>
                  <a:lnTo>
                    <a:pt x="484632" y="58118"/>
                  </a:lnTo>
                  <a:lnTo>
                    <a:pt x="484632" y="65383"/>
                  </a:lnTo>
                  <a:lnTo>
                    <a:pt x="484632" y="66420"/>
                  </a:lnTo>
                </a:path>
                <a:path w="634364" h="647700">
                  <a:moveTo>
                    <a:pt x="633984" y="149478"/>
                  </a:moveTo>
                  <a:lnTo>
                    <a:pt x="587948" y="149478"/>
                  </a:lnTo>
                  <a:lnTo>
                    <a:pt x="564308" y="149478"/>
                  </a:lnTo>
                  <a:lnTo>
                    <a:pt x="555599" y="149478"/>
                  </a:lnTo>
                  <a:lnTo>
                    <a:pt x="554355" y="149478"/>
                  </a:lnTo>
                </a:path>
                <a:path w="634364" h="647700">
                  <a:moveTo>
                    <a:pt x="633984" y="229234"/>
                  </a:moveTo>
                  <a:lnTo>
                    <a:pt x="587948" y="229234"/>
                  </a:lnTo>
                  <a:lnTo>
                    <a:pt x="564308" y="229234"/>
                  </a:lnTo>
                  <a:lnTo>
                    <a:pt x="555599" y="229234"/>
                  </a:lnTo>
                  <a:lnTo>
                    <a:pt x="554355" y="229234"/>
                  </a:lnTo>
                </a:path>
                <a:path w="634364" h="647700">
                  <a:moveTo>
                    <a:pt x="633984" y="308863"/>
                  </a:moveTo>
                  <a:lnTo>
                    <a:pt x="587948" y="308863"/>
                  </a:lnTo>
                  <a:lnTo>
                    <a:pt x="564308" y="308863"/>
                  </a:lnTo>
                  <a:lnTo>
                    <a:pt x="555599" y="308863"/>
                  </a:lnTo>
                  <a:lnTo>
                    <a:pt x="554355" y="308863"/>
                  </a:lnTo>
                </a:path>
                <a:path w="634364" h="647700">
                  <a:moveTo>
                    <a:pt x="633984" y="405256"/>
                  </a:moveTo>
                  <a:lnTo>
                    <a:pt x="587948" y="405256"/>
                  </a:lnTo>
                  <a:lnTo>
                    <a:pt x="564308" y="405256"/>
                  </a:lnTo>
                  <a:lnTo>
                    <a:pt x="555599" y="405256"/>
                  </a:lnTo>
                  <a:lnTo>
                    <a:pt x="554355" y="405256"/>
                  </a:lnTo>
                </a:path>
                <a:path w="634364" h="647700">
                  <a:moveTo>
                    <a:pt x="633984" y="484886"/>
                  </a:moveTo>
                  <a:lnTo>
                    <a:pt x="587948" y="484886"/>
                  </a:lnTo>
                  <a:lnTo>
                    <a:pt x="564308" y="484886"/>
                  </a:lnTo>
                  <a:lnTo>
                    <a:pt x="555599" y="484886"/>
                  </a:lnTo>
                  <a:lnTo>
                    <a:pt x="554355" y="484886"/>
                  </a:lnTo>
                </a:path>
                <a:path w="634364" h="647700">
                  <a:moveTo>
                    <a:pt x="69723" y="149478"/>
                  </a:moveTo>
                  <a:lnTo>
                    <a:pt x="29414" y="149478"/>
                  </a:lnTo>
                  <a:lnTo>
                    <a:pt x="8715" y="149478"/>
                  </a:lnTo>
                  <a:lnTo>
                    <a:pt x="1089" y="149478"/>
                  </a:lnTo>
                  <a:lnTo>
                    <a:pt x="0" y="149478"/>
                  </a:lnTo>
                </a:path>
                <a:path w="634364" h="647700">
                  <a:moveTo>
                    <a:pt x="69723" y="229234"/>
                  </a:moveTo>
                  <a:lnTo>
                    <a:pt x="29414" y="229234"/>
                  </a:lnTo>
                  <a:lnTo>
                    <a:pt x="8715" y="229234"/>
                  </a:lnTo>
                  <a:lnTo>
                    <a:pt x="1089" y="229234"/>
                  </a:lnTo>
                  <a:lnTo>
                    <a:pt x="0" y="229234"/>
                  </a:lnTo>
                </a:path>
                <a:path w="634364" h="647700">
                  <a:moveTo>
                    <a:pt x="69723" y="308863"/>
                  </a:moveTo>
                  <a:lnTo>
                    <a:pt x="29414" y="308863"/>
                  </a:lnTo>
                  <a:lnTo>
                    <a:pt x="8715" y="308863"/>
                  </a:lnTo>
                  <a:lnTo>
                    <a:pt x="1089" y="308863"/>
                  </a:lnTo>
                  <a:lnTo>
                    <a:pt x="0" y="308863"/>
                  </a:lnTo>
                </a:path>
                <a:path w="634364" h="647700">
                  <a:moveTo>
                    <a:pt x="69723" y="405256"/>
                  </a:moveTo>
                  <a:lnTo>
                    <a:pt x="29414" y="405256"/>
                  </a:lnTo>
                  <a:lnTo>
                    <a:pt x="8715" y="405256"/>
                  </a:lnTo>
                  <a:lnTo>
                    <a:pt x="1089" y="405256"/>
                  </a:lnTo>
                  <a:lnTo>
                    <a:pt x="0" y="405256"/>
                  </a:lnTo>
                </a:path>
                <a:path w="634364" h="647700">
                  <a:moveTo>
                    <a:pt x="69723" y="484886"/>
                  </a:moveTo>
                  <a:lnTo>
                    <a:pt x="29414" y="484886"/>
                  </a:lnTo>
                  <a:lnTo>
                    <a:pt x="8715" y="484886"/>
                  </a:lnTo>
                  <a:lnTo>
                    <a:pt x="1089" y="484886"/>
                  </a:lnTo>
                  <a:lnTo>
                    <a:pt x="0" y="484886"/>
                  </a:lnTo>
                </a:path>
                <a:path w="634364" h="647700">
                  <a:moveTo>
                    <a:pt x="149351" y="567943"/>
                  </a:moveTo>
                  <a:lnTo>
                    <a:pt x="149351" y="614052"/>
                  </a:lnTo>
                  <a:lnTo>
                    <a:pt x="149351" y="637730"/>
                  </a:lnTo>
                  <a:lnTo>
                    <a:pt x="149351" y="646453"/>
                  </a:lnTo>
                  <a:lnTo>
                    <a:pt x="149351" y="647700"/>
                  </a:lnTo>
                </a:path>
                <a:path w="634364" h="647700">
                  <a:moveTo>
                    <a:pt x="228981" y="567943"/>
                  </a:moveTo>
                  <a:lnTo>
                    <a:pt x="228981" y="614052"/>
                  </a:lnTo>
                  <a:lnTo>
                    <a:pt x="228981" y="637730"/>
                  </a:lnTo>
                  <a:lnTo>
                    <a:pt x="228981" y="646453"/>
                  </a:lnTo>
                  <a:lnTo>
                    <a:pt x="228981" y="647700"/>
                  </a:lnTo>
                </a:path>
                <a:path w="634364" h="647700">
                  <a:moveTo>
                    <a:pt x="312038" y="647700"/>
                  </a:moveTo>
                  <a:lnTo>
                    <a:pt x="312038" y="601591"/>
                  </a:lnTo>
                  <a:lnTo>
                    <a:pt x="312038" y="577913"/>
                  </a:lnTo>
                  <a:lnTo>
                    <a:pt x="312038" y="569190"/>
                  </a:lnTo>
                  <a:lnTo>
                    <a:pt x="312038" y="567943"/>
                  </a:lnTo>
                </a:path>
                <a:path w="634364" h="647700">
                  <a:moveTo>
                    <a:pt x="391668" y="567943"/>
                  </a:moveTo>
                  <a:lnTo>
                    <a:pt x="391668" y="614052"/>
                  </a:lnTo>
                  <a:lnTo>
                    <a:pt x="391668" y="637730"/>
                  </a:lnTo>
                  <a:lnTo>
                    <a:pt x="391668" y="646453"/>
                  </a:lnTo>
                  <a:lnTo>
                    <a:pt x="391668" y="647700"/>
                  </a:lnTo>
                </a:path>
                <a:path w="634364" h="647700">
                  <a:moveTo>
                    <a:pt x="484632" y="567943"/>
                  </a:moveTo>
                  <a:lnTo>
                    <a:pt x="484632" y="614052"/>
                  </a:lnTo>
                  <a:lnTo>
                    <a:pt x="484632" y="637730"/>
                  </a:lnTo>
                  <a:lnTo>
                    <a:pt x="484632" y="646453"/>
                  </a:lnTo>
                  <a:lnTo>
                    <a:pt x="484632" y="64770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928751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0000"/>
                </a:solidFill>
              </a:rPr>
              <a:t>Distributed</a:t>
            </a:r>
            <a:r>
              <a:rPr dirty="0" sz="3600" spc="25">
                <a:solidFill>
                  <a:srgbClr val="000000"/>
                </a:solidFill>
              </a:rPr>
              <a:t> </a:t>
            </a:r>
            <a:r>
              <a:rPr dirty="0" sz="3600" spc="-40">
                <a:solidFill>
                  <a:srgbClr val="000000"/>
                </a:solidFill>
              </a:rPr>
              <a:t>Training</a:t>
            </a:r>
            <a:r>
              <a:rPr dirty="0" sz="3600" spc="-30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with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ML</a:t>
            </a:r>
            <a:r>
              <a:rPr dirty="0" sz="3600" spc="-10">
                <a:solidFill>
                  <a:srgbClr val="000000"/>
                </a:solidFill>
              </a:rPr>
              <a:t> Compute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50620" y="1614677"/>
            <a:ext cx="3380740" cy="469900"/>
            <a:chOff x="650620" y="1614677"/>
            <a:chExt cx="3380740" cy="469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620" y="1614677"/>
              <a:ext cx="3315716" cy="223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92" y="1859152"/>
              <a:ext cx="3366668" cy="22542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9489" y="1713054"/>
            <a:ext cx="114300" cy="14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1098" y="1614677"/>
            <a:ext cx="312800" cy="1719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195" y="2232786"/>
            <a:ext cx="3405403" cy="1524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89190" y="2578735"/>
            <a:ext cx="4035425" cy="401955"/>
            <a:chOff x="889190" y="2578735"/>
            <a:chExt cx="4035425" cy="4019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190" y="2578735"/>
              <a:ext cx="4035107" cy="1977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070" y="2798191"/>
              <a:ext cx="1269834" cy="1823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11" y="2934335"/>
              <a:ext cx="15239" cy="1536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51078" y="3145408"/>
            <a:ext cx="4634230" cy="421640"/>
            <a:chOff x="651078" y="3145408"/>
            <a:chExt cx="4634230" cy="42164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78" y="3156965"/>
              <a:ext cx="474332" cy="1628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372" y="3246198"/>
              <a:ext cx="60944" cy="14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342" y="3145408"/>
              <a:ext cx="4045635" cy="225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333" y="3392296"/>
              <a:ext cx="903147" cy="17437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38517" y="3763771"/>
            <a:ext cx="4010025" cy="419734"/>
            <a:chOff x="838517" y="3763771"/>
            <a:chExt cx="4010025" cy="419734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819" y="3763771"/>
              <a:ext cx="1710347" cy="1783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517" y="3982973"/>
              <a:ext cx="3965881" cy="2000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6381" y="4115307"/>
              <a:ext cx="22098" cy="2235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86304" y="3765803"/>
            <a:ext cx="2235835" cy="15265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51522" y="4332604"/>
            <a:ext cx="4187190" cy="472440"/>
            <a:chOff x="651522" y="4332604"/>
            <a:chExt cx="4187190" cy="47244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522" y="4332604"/>
              <a:ext cx="4186796" cy="2242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143" y="4581905"/>
              <a:ext cx="1934705" cy="22301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2127" y="4961763"/>
            <a:ext cx="890701" cy="2153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613153" y="4884546"/>
            <a:ext cx="3391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distributed</a:t>
            </a:r>
            <a:r>
              <a:rPr dirty="0" u="heavy" sz="1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training</a:t>
            </a:r>
            <a:r>
              <a:rPr dirty="0" u="heavy" sz="18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with</a:t>
            </a:r>
            <a:r>
              <a:rPr dirty="0" u="heavy" sz="18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 </a:t>
            </a:r>
            <a:r>
              <a:rPr dirty="0" u="heavy" sz="1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Segoe UI"/>
                <a:cs typeface="Segoe UI"/>
                <a:hlinkClick r:id="rId21"/>
              </a:rPr>
              <a:t>Horovod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03038" y="5101844"/>
            <a:ext cx="25019" cy="25145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59104" y="5328665"/>
            <a:ext cx="4367530" cy="469265"/>
            <a:chOff x="659104" y="5328665"/>
            <a:chExt cx="4367530" cy="469265"/>
          </a:xfrm>
        </p:grpSpPr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104" y="5328665"/>
              <a:ext cx="4366920" cy="22186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9333" y="5575553"/>
              <a:ext cx="2125395" cy="221805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62127" y="5950470"/>
            <a:ext cx="4372610" cy="470534"/>
            <a:chOff x="662127" y="5950470"/>
            <a:chExt cx="4372610" cy="470534"/>
          </a:xfrm>
        </p:grpSpPr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9607" y="6194907"/>
              <a:ext cx="3508057" cy="225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2127" y="5950470"/>
              <a:ext cx="4372533" cy="223024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755892" y="3948684"/>
            <a:ext cx="3976370" cy="2252980"/>
            <a:chOff x="6755892" y="3948684"/>
            <a:chExt cx="3976370" cy="2252980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65036" y="3957828"/>
              <a:ext cx="3957828" cy="22341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60464" y="3953256"/>
              <a:ext cx="3967479" cy="2243455"/>
            </a:xfrm>
            <a:custGeom>
              <a:avLst/>
              <a:gdLst/>
              <a:ahLst/>
              <a:cxnLst/>
              <a:rect l="l" t="t" r="r" b="b"/>
              <a:pathLst>
                <a:path w="3967479" h="2243454">
                  <a:moveTo>
                    <a:pt x="0" y="2243328"/>
                  </a:moveTo>
                  <a:lnTo>
                    <a:pt x="3966972" y="2243328"/>
                  </a:lnTo>
                  <a:lnTo>
                    <a:pt x="3966972" y="0"/>
                  </a:lnTo>
                  <a:lnTo>
                    <a:pt x="0" y="0"/>
                  </a:lnTo>
                  <a:lnTo>
                    <a:pt x="0" y="2243328"/>
                  </a:lnTo>
                  <a:close/>
                </a:path>
              </a:pathLst>
            </a:custGeom>
            <a:ln w="9144">
              <a:solidFill>
                <a:srgbClr val="E0F1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760464" y="1539239"/>
            <a:ext cx="3996054" cy="2184400"/>
            <a:chOff x="6760464" y="1539239"/>
            <a:chExt cx="3996054" cy="2184400"/>
          </a:xfrm>
        </p:grpSpPr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29482" y="1732797"/>
              <a:ext cx="648893" cy="6964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80504" y="2796539"/>
              <a:ext cx="655320" cy="6553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84079" y="2130601"/>
              <a:ext cx="522343" cy="6277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36736" y="2141219"/>
              <a:ext cx="655320" cy="6553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32857" y="2810325"/>
              <a:ext cx="710164" cy="59276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925050" y="1741169"/>
              <a:ext cx="641985" cy="408940"/>
            </a:xfrm>
            <a:custGeom>
              <a:avLst/>
              <a:gdLst/>
              <a:ahLst/>
              <a:cxnLst/>
              <a:rect l="l" t="t" r="r" b="b"/>
              <a:pathLst>
                <a:path w="641984" h="408939">
                  <a:moveTo>
                    <a:pt x="160400" y="82803"/>
                  </a:moveTo>
                  <a:lnTo>
                    <a:pt x="118092" y="88518"/>
                  </a:lnTo>
                  <a:lnTo>
                    <a:pt x="79868" y="104690"/>
                  </a:lnTo>
                  <a:lnTo>
                    <a:pt x="47339" y="129857"/>
                  </a:lnTo>
                  <a:lnTo>
                    <a:pt x="22112" y="162559"/>
                  </a:lnTo>
                  <a:lnTo>
                    <a:pt x="5796" y="201337"/>
                  </a:lnTo>
                  <a:lnTo>
                    <a:pt x="0" y="244728"/>
                  </a:lnTo>
                  <a:lnTo>
                    <a:pt x="5796" y="288208"/>
                  </a:lnTo>
                  <a:lnTo>
                    <a:pt x="22112" y="327302"/>
                  </a:lnTo>
                  <a:lnTo>
                    <a:pt x="47339" y="360441"/>
                  </a:lnTo>
                  <a:lnTo>
                    <a:pt x="79868" y="386056"/>
                  </a:lnTo>
                  <a:lnTo>
                    <a:pt x="118092" y="402576"/>
                  </a:lnTo>
                  <a:lnTo>
                    <a:pt x="160400" y="408431"/>
                  </a:lnTo>
                  <a:lnTo>
                    <a:pt x="524128" y="408431"/>
                  </a:lnTo>
                  <a:lnTo>
                    <a:pt x="524128" y="406526"/>
                  </a:lnTo>
                  <a:lnTo>
                    <a:pt x="570023" y="395882"/>
                  </a:lnTo>
                  <a:lnTo>
                    <a:pt x="607345" y="369379"/>
                  </a:lnTo>
                  <a:lnTo>
                    <a:pt x="632428" y="330874"/>
                  </a:lnTo>
                  <a:lnTo>
                    <a:pt x="641603" y="284225"/>
                  </a:lnTo>
                  <a:lnTo>
                    <a:pt x="632073" y="235457"/>
                  </a:lnTo>
                  <a:lnTo>
                    <a:pt x="605932" y="196024"/>
                  </a:lnTo>
                  <a:lnTo>
                    <a:pt x="566862" y="169640"/>
                  </a:lnTo>
                  <a:lnTo>
                    <a:pt x="518541" y="160019"/>
                  </a:lnTo>
                  <a:lnTo>
                    <a:pt x="508636" y="116769"/>
                  </a:lnTo>
                  <a:lnTo>
                    <a:pt x="492430" y="84708"/>
                  </a:lnTo>
                  <a:lnTo>
                    <a:pt x="193928" y="84708"/>
                  </a:lnTo>
                  <a:lnTo>
                    <a:pt x="185546" y="83607"/>
                  </a:lnTo>
                  <a:lnTo>
                    <a:pt x="177164" y="83042"/>
                  </a:lnTo>
                  <a:lnTo>
                    <a:pt x="168782" y="82833"/>
                  </a:lnTo>
                  <a:lnTo>
                    <a:pt x="160400" y="82803"/>
                  </a:lnTo>
                  <a:close/>
                </a:path>
                <a:path w="641984" h="408939">
                  <a:moveTo>
                    <a:pt x="343153" y="0"/>
                  </a:moveTo>
                  <a:lnTo>
                    <a:pt x="297566" y="6092"/>
                  </a:lnTo>
                  <a:lnTo>
                    <a:pt x="256682" y="23304"/>
                  </a:lnTo>
                  <a:lnTo>
                    <a:pt x="221728" y="50041"/>
                  </a:lnTo>
                  <a:lnTo>
                    <a:pt x="193928" y="84708"/>
                  </a:lnTo>
                  <a:lnTo>
                    <a:pt x="492430" y="84708"/>
                  </a:lnTo>
                  <a:lnTo>
                    <a:pt x="461613" y="46100"/>
                  </a:lnTo>
                  <a:lnTo>
                    <a:pt x="427176" y="21392"/>
                  </a:lnTo>
                  <a:lnTo>
                    <a:pt x="387242" y="5573"/>
                  </a:lnTo>
                  <a:lnTo>
                    <a:pt x="34315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925050" y="1741169"/>
              <a:ext cx="641985" cy="408940"/>
            </a:xfrm>
            <a:custGeom>
              <a:avLst/>
              <a:gdLst/>
              <a:ahLst/>
              <a:cxnLst/>
              <a:rect l="l" t="t" r="r" b="b"/>
              <a:pathLst>
                <a:path w="641984" h="408939">
                  <a:moveTo>
                    <a:pt x="524128" y="406526"/>
                  </a:moveTo>
                  <a:lnTo>
                    <a:pt x="524128" y="408431"/>
                  </a:lnTo>
                  <a:lnTo>
                    <a:pt x="315977" y="408431"/>
                  </a:lnTo>
                  <a:lnTo>
                    <a:pt x="209089" y="408431"/>
                  </a:lnTo>
                  <a:lnTo>
                    <a:pt x="169709" y="408431"/>
                  </a:lnTo>
                  <a:lnTo>
                    <a:pt x="164083" y="408431"/>
                  </a:lnTo>
                  <a:lnTo>
                    <a:pt x="162305" y="408431"/>
                  </a:lnTo>
                  <a:lnTo>
                    <a:pt x="160400" y="408431"/>
                  </a:lnTo>
                  <a:lnTo>
                    <a:pt x="118092" y="402576"/>
                  </a:lnTo>
                  <a:lnTo>
                    <a:pt x="79868" y="386056"/>
                  </a:lnTo>
                  <a:lnTo>
                    <a:pt x="47339" y="360441"/>
                  </a:lnTo>
                  <a:lnTo>
                    <a:pt x="22112" y="327302"/>
                  </a:lnTo>
                  <a:lnTo>
                    <a:pt x="5796" y="288208"/>
                  </a:lnTo>
                  <a:lnTo>
                    <a:pt x="0" y="244728"/>
                  </a:lnTo>
                  <a:lnTo>
                    <a:pt x="5796" y="201337"/>
                  </a:lnTo>
                  <a:lnTo>
                    <a:pt x="22112" y="162559"/>
                  </a:lnTo>
                  <a:lnTo>
                    <a:pt x="47339" y="129857"/>
                  </a:lnTo>
                  <a:lnTo>
                    <a:pt x="79868" y="104690"/>
                  </a:lnTo>
                  <a:lnTo>
                    <a:pt x="118092" y="88518"/>
                  </a:lnTo>
                  <a:lnTo>
                    <a:pt x="160400" y="82803"/>
                  </a:lnTo>
                  <a:lnTo>
                    <a:pt x="168782" y="82833"/>
                  </a:lnTo>
                  <a:lnTo>
                    <a:pt x="177164" y="83042"/>
                  </a:lnTo>
                  <a:lnTo>
                    <a:pt x="185546" y="83607"/>
                  </a:lnTo>
                  <a:lnTo>
                    <a:pt x="193928" y="84708"/>
                  </a:lnTo>
                  <a:lnTo>
                    <a:pt x="221728" y="50041"/>
                  </a:lnTo>
                  <a:lnTo>
                    <a:pt x="256682" y="23304"/>
                  </a:lnTo>
                  <a:lnTo>
                    <a:pt x="297566" y="6092"/>
                  </a:lnTo>
                  <a:lnTo>
                    <a:pt x="343153" y="0"/>
                  </a:lnTo>
                  <a:lnTo>
                    <a:pt x="387242" y="5573"/>
                  </a:lnTo>
                  <a:lnTo>
                    <a:pt x="427176" y="21392"/>
                  </a:lnTo>
                  <a:lnTo>
                    <a:pt x="461613" y="46100"/>
                  </a:lnTo>
                  <a:lnTo>
                    <a:pt x="489213" y="78344"/>
                  </a:lnTo>
                  <a:lnTo>
                    <a:pt x="508636" y="116769"/>
                  </a:lnTo>
                  <a:lnTo>
                    <a:pt x="518541" y="160019"/>
                  </a:lnTo>
                  <a:lnTo>
                    <a:pt x="566862" y="169640"/>
                  </a:lnTo>
                  <a:lnTo>
                    <a:pt x="605932" y="196024"/>
                  </a:lnTo>
                  <a:lnTo>
                    <a:pt x="632073" y="235457"/>
                  </a:lnTo>
                  <a:lnTo>
                    <a:pt x="641603" y="284225"/>
                  </a:lnTo>
                  <a:lnTo>
                    <a:pt x="632428" y="330874"/>
                  </a:lnTo>
                  <a:lnTo>
                    <a:pt x="607345" y="369379"/>
                  </a:lnTo>
                  <a:lnTo>
                    <a:pt x="570023" y="395882"/>
                  </a:lnTo>
                  <a:lnTo>
                    <a:pt x="524128" y="406526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905238" y="1981961"/>
              <a:ext cx="350520" cy="216535"/>
            </a:xfrm>
            <a:custGeom>
              <a:avLst/>
              <a:gdLst/>
              <a:ahLst/>
              <a:cxnLst/>
              <a:rect l="l" t="t" r="r" b="b"/>
              <a:pathLst>
                <a:path w="350520" h="216535">
                  <a:moveTo>
                    <a:pt x="350519" y="0"/>
                  </a:moveTo>
                  <a:lnTo>
                    <a:pt x="0" y="0"/>
                  </a:lnTo>
                  <a:lnTo>
                    <a:pt x="0" y="216535"/>
                  </a:lnTo>
                  <a:lnTo>
                    <a:pt x="350519" y="216535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905238" y="1981961"/>
              <a:ext cx="350520" cy="268605"/>
            </a:xfrm>
            <a:custGeom>
              <a:avLst/>
              <a:gdLst/>
              <a:ahLst/>
              <a:cxnLst/>
              <a:rect l="l" t="t" r="r" b="b"/>
              <a:pathLst>
                <a:path w="350520" h="268605">
                  <a:moveTo>
                    <a:pt x="350519" y="97536"/>
                  </a:moveTo>
                  <a:lnTo>
                    <a:pt x="350519" y="216535"/>
                  </a:lnTo>
                  <a:lnTo>
                    <a:pt x="0" y="216535"/>
                  </a:lnTo>
                  <a:lnTo>
                    <a:pt x="0" y="0"/>
                  </a:lnTo>
                  <a:lnTo>
                    <a:pt x="350519" y="0"/>
                  </a:lnTo>
                  <a:lnTo>
                    <a:pt x="350519" y="97536"/>
                  </a:lnTo>
                </a:path>
                <a:path w="350520" h="268605">
                  <a:moveTo>
                    <a:pt x="175259" y="216535"/>
                  </a:moveTo>
                  <a:lnTo>
                    <a:pt x="175259" y="268224"/>
                  </a:lnTo>
                </a:path>
                <a:path w="350520" h="268605">
                  <a:moveTo>
                    <a:pt x="104901" y="268224"/>
                  </a:moveTo>
                  <a:lnTo>
                    <a:pt x="245617" y="268224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65798" y="1544573"/>
              <a:ext cx="3985260" cy="2173605"/>
            </a:xfrm>
            <a:custGeom>
              <a:avLst/>
              <a:gdLst/>
              <a:ahLst/>
              <a:cxnLst/>
              <a:rect l="l" t="t" r="r" b="b"/>
              <a:pathLst>
                <a:path w="3985259" h="2173604">
                  <a:moveTo>
                    <a:pt x="0" y="2173224"/>
                  </a:moveTo>
                  <a:lnTo>
                    <a:pt x="3985259" y="2173224"/>
                  </a:lnTo>
                  <a:lnTo>
                    <a:pt x="3985259" y="0"/>
                  </a:lnTo>
                  <a:lnTo>
                    <a:pt x="0" y="0"/>
                  </a:lnTo>
                  <a:lnTo>
                    <a:pt x="0" y="2173224"/>
                  </a:lnTo>
                  <a:close/>
                </a:path>
              </a:pathLst>
            </a:custGeom>
            <a:ln w="10668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44" y="437387"/>
            <a:ext cx="896112" cy="190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0692" y="1920316"/>
            <a:ext cx="482663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155">
                <a:solidFill>
                  <a:srgbClr val="FFFFFF"/>
                </a:solidFill>
                <a:latin typeface="Segoe UI Semibold"/>
                <a:cs typeface="Segoe UI Semibold"/>
              </a:rPr>
              <a:t>TH</a:t>
            </a:r>
            <a:r>
              <a:rPr dirty="0" sz="6600" spc="-150">
                <a:solidFill>
                  <a:srgbClr val="FFFFFF"/>
                </a:solidFill>
                <a:latin typeface="Segoe UI Semibold"/>
                <a:cs typeface="Segoe UI Semibold"/>
              </a:rPr>
              <a:t>AN</a:t>
            </a:r>
            <a:r>
              <a:rPr dirty="0" sz="6600">
                <a:solidFill>
                  <a:srgbClr val="FFFFFF"/>
                </a:solidFill>
                <a:latin typeface="Segoe UI Semibold"/>
                <a:cs typeface="Segoe UI Semibold"/>
              </a:rPr>
              <a:t>K</a:t>
            </a:r>
            <a:r>
              <a:rPr dirty="0" sz="6600" spc="-305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6600" spc="-305">
                <a:solidFill>
                  <a:srgbClr val="FFFFFF"/>
                </a:solidFill>
                <a:latin typeface="Segoe UI Semibold"/>
                <a:cs typeface="Segoe UI Semibold"/>
              </a:rPr>
              <a:t>Y</a:t>
            </a:r>
            <a:r>
              <a:rPr dirty="0" sz="6600" spc="-145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6600" spc="-14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dirty="0" sz="6600">
                <a:solidFill>
                  <a:srgbClr val="FFFFFF"/>
                </a:solidFill>
                <a:latin typeface="Segoe UI Semibold"/>
                <a:cs typeface="Segoe UI Semibold"/>
              </a:rPr>
              <a:t>!</a:t>
            </a:r>
            <a:endParaRPr sz="6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629" y="3576954"/>
            <a:ext cx="781367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more: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heavy" sz="1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3"/>
              </a:rPr>
              <a:t>https://docs.microsoft.com/en-us/azure/machine-learning/service/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Visit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u="heavy" sz="1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Getting</a:t>
            </a:r>
            <a:r>
              <a:rPr dirty="0" u="heavy" sz="1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started</a:t>
            </a:r>
            <a:r>
              <a:rPr dirty="0" u="heavy" sz="1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guide: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u="heavy" sz="1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  <a:hlinkClick r:id="rId4"/>
              </a:rPr>
              <a:t>https://docs.microsoft.com/en-us/azure/machine-learning/service/quickstart-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u="heavy" sz="1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  <a:hlinkClick r:id="rId4"/>
              </a:rPr>
              <a:t>create-workspace-with-python</a:t>
            </a:r>
            <a:endParaRPr sz="1800">
              <a:latin typeface="Segoe UI"/>
              <a:cs typeface="Segoe UI"/>
            </a:endParaRPr>
          </a:p>
          <a:p>
            <a:pPr marL="12700" marR="112395">
              <a:lnSpc>
                <a:spcPct val="100000"/>
              </a:lnSpc>
              <a:spcBef>
                <a:spcPts val="2090"/>
              </a:spcBef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Fantastic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free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SDK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pre-configured):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5"/>
              </a:rPr>
              <a:t>https://notebooks.azure.com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629" y="1019706"/>
            <a:ext cx="2886710" cy="1191260"/>
          </a:xfrm>
          <a:prstGeom prst="rect"/>
        </p:spPr>
        <p:txBody>
          <a:bodyPr wrap="square" lIns="0" tIns="246379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939"/>
              </a:spcBef>
            </a:pPr>
            <a:r>
              <a:rPr dirty="0" sz="3600" spc="-50"/>
              <a:t>Try</a:t>
            </a:r>
            <a:r>
              <a:rPr dirty="0" sz="3600" spc="-40"/>
              <a:t> </a:t>
            </a:r>
            <a:r>
              <a:rPr dirty="0" sz="3600" spc="-5"/>
              <a:t>it</a:t>
            </a:r>
            <a:r>
              <a:rPr dirty="0" sz="3600" spc="-30"/>
              <a:t> </a:t>
            </a:r>
            <a:r>
              <a:rPr dirty="0" sz="3600"/>
              <a:t>for</a:t>
            </a:r>
            <a:r>
              <a:rPr dirty="0" sz="3600" spc="-25"/>
              <a:t> </a:t>
            </a:r>
            <a:r>
              <a:rPr dirty="0" sz="3600" spc="-15"/>
              <a:t>free!</a:t>
            </a:r>
            <a:endParaRPr sz="3600"/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u="heavy" sz="1750" spc="-5"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http://aka.ms/amlfree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172"/>
            <a:ext cx="848550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00"/>
                </a:solidFill>
              </a:rPr>
              <a:t>What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is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-15">
                <a:solidFill>
                  <a:srgbClr val="000000"/>
                </a:solidFill>
              </a:rPr>
              <a:t>Azure</a:t>
            </a:r>
            <a:r>
              <a:rPr dirty="0" sz="3600" spc="-5">
                <a:solidFill>
                  <a:srgbClr val="000000"/>
                </a:solidFill>
              </a:rPr>
              <a:t> Machine</a:t>
            </a:r>
            <a:r>
              <a:rPr dirty="0" sz="3600" spc="-25">
                <a:solidFill>
                  <a:srgbClr val="000000"/>
                </a:solidFill>
              </a:rPr>
              <a:t> </a:t>
            </a:r>
            <a:r>
              <a:rPr dirty="0" sz="3600">
                <a:solidFill>
                  <a:srgbClr val="000000"/>
                </a:solidFill>
              </a:rPr>
              <a:t>Learning</a:t>
            </a:r>
            <a:r>
              <a:rPr dirty="0" sz="3600" spc="-10">
                <a:solidFill>
                  <a:srgbClr val="000000"/>
                </a:solidFill>
              </a:rPr>
              <a:t> </a:t>
            </a:r>
            <a:r>
              <a:rPr dirty="0" sz="3600" spc="10">
                <a:solidFill>
                  <a:srgbClr val="000000"/>
                </a:solidFill>
              </a:rPr>
              <a:t>service?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803905" y="2229358"/>
            <a:ext cx="20459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Set </a:t>
            </a:r>
            <a:r>
              <a:rPr dirty="0" sz="2400" spc="-25">
                <a:solidFill>
                  <a:srgbClr val="0078D3"/>
                </a:solidFill>
                <a:latin typeface="Segoe UI Semibold"/>
                <a:cs typeface="Segoe UI Semibold"/>
              </a:rPr>
              <a:t>of </a:t>
            </a:r>
            <a:r>
              <a:rPr dirty="0" sz="2400" spc="-1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 Cloud</a:t>
            </a:r>
            <a:r>
              <a:rPr dirty="0" sz="2400" spc="-6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400" spc="5">
                <a:solidFill>
                  <a:srgbClr val="0078D3"/>
                </a:solidFill>
                <a:latin typeface="Segoe UI Semibold"/>
                <a:cs typeface="Segoe UI Semibold"/>
              </a:rPr>
              <a:t>Services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7338" y="2253488"/>
            <a:ext cx="1005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dirty="0" sz="240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dirty="0" sz="2400" spc="-1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on  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SDK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84520" y="2195829"/>
            <a:ext cx="820419" cy="845819"/>
          </a:xfrm>
          <a:custGeom>
            <a:avLst/>
            <a:gdLst/>
            <a:ahLst/>
            <a:cxnLst/>
            <a:rect l="l" t="t" r="r" b="b"/>
            <a:pathLst>
              <a:path w="820420" h="845819">
                <a:moveTo>
                  <a:pt x="819899" y="388620"/>
                </a:moveTo>
                <a:lnTo>
                  <a:pt x="444246" y="388620"/>
                </a:lnTo>
                <a:lnTo>
                  <a:pt x="444246" y="0"/>
                </a:lnTo>
                <a:lnTo>
                  <a:pt x="375666" y="0"/>
                </a:lnTo>
                <a:lnTo>
                  <a:pt x="375666" y="388620"/>
                </a:lnTo>
                <a:lnTo>
                  <a:pt x="0" y="388620"/>
                </a:lnTo>
                <a:lnTo>
                  <a:pt x="0" y="457200"/>
                </a:lnTo>
                <a:lnTo>
                  <a:pt x="375666" y="457200"/>
                </a:lnTo>
                <a:lnTo>
                  <a:pt x="375666" y="845820"/>
                </a:lnTo>
                <a:lnTo>
                  <a:pt x="444246" y="845820"/>
                </a:lnTo>
                <a:lnTo>
                  <a:pt x="444246" y="457200"/>
                </a:lnTo>
                <a:lnTo>
                  <a:pt x="819899" y="457200"/>
                </a:lnTo>
                <a:lnTo>
                  <a:pt x="819899" y="38862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31363" y="4811674"/>
            <a:ext cx="1597025" cy="97980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440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10">
                <a:solidFill>
                  <a:srgbClr val="1A1A1A"/>
                </a:solidFill>
                <a:latin typeface="Segoe UI"/>
                <a:cs typeface="Segoe UI"/>
              </a:rPr>
              <a:t>Prepare</a:t>
            </a:r>
            <a:r>
              <a:rPr dirty="0" sz="18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0">
                <a:solidFill>
                  <a:srgbClr val="1A1A1A"/>
                </a:solidFill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spcBef>
                <a:spcPts val="345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10">
                <a:solidFill>
                  <a:srgbClr val="1A1A1A"/>
                </a:solidFill>
                <a:latin typeface="Segoe UI"/>
                <a:cs typeface="Segoe UI"/>
              </a:rPr>
              <a:t>Build</a:t>
            </a:r>
            <a:r>
              <a:rPr dirty="0" sz="1800" spc="-6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spcBef>
                <a:spcPts val="340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10">
                <a:solidFill>
                  <a:srgbClr val="1A1A1A"/>
                </a:solidFill>
                <a:latin typeface="Segoe UI"/>
                <a:cs typeface="Segoe UI"/>
              </a:rPr>
              <a:t>Train</a:t>
            </a:r>
            <a:r>
              <a:rPr dirty="0" sz="1800" spc="-4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8726" y="4857394"/>
            <a:ext cx="2120900" cy="97980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440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20">
                <a:solidFill>
                  <a:srgbClr val="1A1A1A"/>
                </a:solidFill>
                <a:latin typeface="Segoe UI"/>
                <a:cs typeface="Segoe UI"/>
              </a:rPr>
              <a:t>Manage</a:t>
            </a:r>
            <a:r>
              <a:rPr dirty="0" sz="1800" spc="-2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spcBef>
                <a:spcPts val="345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Track</a:t>
            </a:r>
            <a:r>
              <a:rPr dirty="0" sz="1800" spc="-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Experiments</a:t>
            </a:r>
            <a:endParaRPr sz="18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spcBef>
                <a:spcPts val="340"/>
              </a:spcBef>
              <a:buClr>
                <a:srgbClr val="0078D3"/>
              </a:buClr>
              <a:buFont typeface="Wingdings"/>
              <a:buChar char=""/>
              <a:tabLst>
                <a:tab pos="244475" algn="l"/>
              </a:tabLst>
            </a:pP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Deploy</a:t>
            </a:r>
            <a:r>
              <a:rPr dirty="0" sz="1800" spc="-2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15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5729" y="3905757"/>
            <a:ext cx="17780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940" marR="5080" indent="-39624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That</a:t>
            </a:r>
            <a:r>
              <a:rPr dirty="0" sz="2400" spc="-8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enables </a:t>
            </a:r>
            <a:r>
              <a:rPr dirty="0" sz="2400" spc="-64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0078D3"/>
                </a:solidFill>
                <a:latin typeface="Segoe UI Semibold"/>
                <a:cs typeface="Segoe UI Semibold"/>
              </a:rPr>
              <a:t>you</a:t>
            </a:r>
            <a:r>
              <a:rPr dirty="0" sz="2400" spc="-2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2400" spc="-10">
                <a:solidFill>
                  <a:srgbClr val="0078D3"/>
                </a:solidFill>
                <a:latin typeface="Segoe UI Semibold"/>
                <a:cs typeface="Segoe UI Semibold"/>
              </a:rPr>
              <a:t>to: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63445" y="3542538"/>
            <a:ext cx="8580120" cy="0"/>
          </a:xfrm>
          <a:custGeom>
            <a:avLst/>
            <a:gdLst/>
            <a:ahLst/>
            <a:cxnLst/>
            <a:rect l="l" t="t" r="r" b="b"/>
            <a:pathLst>
              <a:path w="8580120" h="0">
                <a:moveTo>
                  <a:pt x="0" y="0"/>
                </a:moveTo>
                <a:lnTo>
                  <a:pt x="8579739" y="0"/>
                </a:lnTo>
              </a:path>
            </a:pathLst>
          </a:custGeom>
          <a:ln w="19812">
            <a:solidFill>
              <a:srgbClr val="0078D3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155" y="387172"/>
            <a:ext cx="50444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latin typeface="Segoe UI Semibold"/>
                <a:cs typeface="Segoe UI Semibold"/>
              </a:rPr>
              <a:t>Azure</a:t>
            </a:r>
            <a:r>
              <a:rPr dirty="0" sz="3600" spc="-10">
                <a:latin typeface="Segoe UI Semibold"/>
                <a:cs typeface="Segoe UI Semibold"/>
              </a:rPr>
              <a:t> </a:t>
            </a:r>
            <a:r>
              <a:rPr dirty="0" sz="3600" spc="-5">
                <a:latin typeface="Segoe UI Semibold"/>
                <a:cs typeface="Segoe UI Semibold"/>
              </a:rPr>
              <a:t>ML</a:t>
            </a:r>
            <a:r>
              <a:rPr dirty="0" sz="3600" spc="-20">
                <a:latin typeface="Segoe UI Semibold"/>
                <a:cs typeface="Segoe UI Semibold"/>
              </a:rPr>
              <a:t> </a:t>
            </a:r>
            <a:r>
              <a:rPr dirty="0" sz="3600" spc="10">
                <a:latin typeface="Segoe UI Semibold"/>
                <a:cs typeface="Segoe UI Semibold"/>
              </a:rPr>
              <a:t>service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950">
                <a:latin typeface="Segoe UI"/>
                <a:cs typeface="Segoe UI"/>
              </a:rPr>
              <a:t>Lets</a:t>
            </a:r>
            <a:r>
              <a:rPr dirty="0" sz="1950" spc="15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you</a:t>
            </a:r>
            <a:r>
              <a:rPr dirty="0" sz="1950" spc="20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easily</a:t>
            </a:r>
            <a:r>
              <a:rPr dirty="0" sz="1950" spc="35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implement</a:t>
            </a:r>
            <a:r>
              <a:rPr dirty="0" sz="1950" spc="40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this</a:t>
            </a:r>
            <a:r>
              <a:rPr dirty="0" sz="1950" spc="35">
                <a:latin typeface="Segoe UI"/>
                <a:cs typeface="Segoe UI"/>
              </a:rPr>
              <a:t> </a:t>
            </a:r>
            <a:r>
              <a:rPr dirty="0" sz="1950">
                <a:latin typeface="Segoe UI"/>
                <a:cs typeface="Segoe UI"/>
              </a:rPr>
              <a:t>AI/ML</a:t>
            </a:r>
            <a:r>
              <a:rPr dirty="0" sz="1950" spc="25">
                <a:latin typeface="Segoe UI"/>
                <a:cs typeface="Segoe UI"/>
              </a:rPr>
              <a:t> </a:t>
            </a:r>
            <a:r>
              <a:rPr dirty="0" sz="1950" spc="-5">
                <a:latin typeface="Segoe UI"/>
                <a:cs typeface="Segoe UI"/>
              </a:rPr>
              <a:t>Lifecycle</a:t>
            </a:r>
            <a:endParaRPr sz="1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35443" y="1770932"/>
            <a:ext cx="4779645" cy="4589145"/>
            <a:chOff x="1135443" y="1770932"/>
            <a:chExt cx="4779645" cy="458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443" y="1770932"/>
              <a:ext cx="4779086" cy="45886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6851" y="3438144"/>
              <a:ext cx="1094740" cy="1097280"/>
            </a:xfrm>
            <a:custGeom>
              <a:avLst/>
              <a:gdLst/>
              <a:ahLst/>
              <a:cxnLst/>
              <a:rect l="l" t="t" r="r" b="b"/>
              <a:pathLst>
                <a:path w="1094739" h="1097279">
                  <a:moveTo>
                    <a:pt x="547115" y="0"/>
                  </a:moveTo>
                  <a:lnTo>
                    <a:pt x="499913" y="2013"/>
                  </a:lnTo>
                  <a:lnTo>
                    <a:pt x="453824" y="7945"/>
                  </a:lnTo>
                  <a:lnTo>
                    <a:pt x="409014" y="17629"/>
                  </a:lnTo>
                  <a:lnTo>
                    <a:pt x="365646" y="30902"/>
                  </a:lnTo>
                  <a:lnTo>
                    <a:pt x="323886" y="47598"/>
                  </a:lnTo>
                  <a:lnTo>
                    <a:pt x="283897" y="67554"/>
                  </a:lnTo>
                  <a:lnTo>
                    <a:pt x="245844" y="90604"/>
                  </a:lnTo>
                  <a:lnTo>
                    <a:pt x="209890" y="116583"/>
                  </a:lnTo>
                  <a:lnTo>
                    <a:pt x="176202" y="145328"/>
                  </a:lnTo>
                  <a:lnTo>
                    <a:pt x="144941" y="176674"/>
                  </a:lnTo>
                  <a:lnTo>
                    <a:pt x="116274" y="210455"/>
                  </a:lnTo>
                  <a:lnTo>
                    <a:pt x="90364" y="246508"/>
                  </a:lnTo>
                  <a:lnTo>
                    <a:pt x="67376" y="284667"/>
                  </a:lnTo>
                  <a:lnTo>
                    <a:pt x="47473" y="324768"/>
                  </a:lnTo>
                  <a:lnTo>
                    <a:pt x="30821" y="366646"/>
                  </a:lnTo>
                  <a:lnTo>
                    <a:pt x="17583" y="410137"/>
                  </a:lnTo>
                  <a:lnTo>
                    <a:pt x="7924" y="455076"/>
                  </a:lnTo>
                  <a:lnTo>
                    <a:pt x="2008" y="501298"/>
                  </a:lnTo>
                  <a:lnTo>
                    <a:pt x="0" y="548639"/>
                  </a:lnTo>
                  <a:lnTo>
                    <a:pt x="2008" y="595981"/>
                  </a:lnTo>
                  <a:lnTo>
                    <a:pt x="7924" y="642203"/>
                  </a:lnTo>
                  <a:lnTo>
                    <a:pt x="17583" y="687142"/>
                  </a:lnTo>
                  <a:lnTo>
                    <a:pt x="30821" y="730633"/>
                  </a:lnTo>
                  <a:lnTo>
                    <a:pt x="47473" y="772511"/>
                  </a:lnTo>
                  <a:lnTo>
                    <a:pt x="67376" y="812612"/>
                  </a:lnTo>
                  <a:lnTo>
                    <a:pt x="90364" y="850771"/>
                  </a:lnTo>
                  <a:lnTo>
                    <a:pt x="116274" y="886824"/>
                  </a:lnTo>
                  <a:lnTo>
                    <a:pt x="144941" y="920605"/>
                  </a:lnTo>
                  <a:lnTo>
                    <a:pt x="176202" y="951951"/>
                  </a:lnTo>
                  <a:lnTo>
                    <a:pt x="209890" y="980696"/>
                  </a:lnTo>
                  <a:lnTo>
                    <a:pt x="245844" y="1006675"/>
                  </a:lnTo>
                  <a:lnTo>
                    <a:pt x="283897" y="1029725"/>
                  </a:lnTo>
                  <a:lnTo>
                    <a:pt x="323886" y="1049681"/>
                  </a:lnTo>
                  <a:lnTo>
                    <a:pt x="365646" y="1066377"/>
                  </a:lnTo>
                  <a:lnTo>
                    <a:pt x="409014" y="1079650"/>
                  </a:lnTo>
                  <a:lnTo>
                    <a:pt x="453824" y="1089334"/>
                  </a:lnTo>
                  <a:lnTo>
                    <a:pt x="499913" y="1095266"/>
                  </a:lnTo>
                  <a:lnTo>
                    <a:pt x="547115" y="1097279"/>
                  </a:lnTo>
                  <a:lnTo>
                    <a:pt x="594318" y="1095266"/>
                  </a:lnTo>
                  <a:lnTo>
                    <a:pt x="640407" y="1089334"/>
                  </a:lnTo>
                  <a:lnTo>
                    <a:pt x="685217" y="1079650"/>
                  </a:lnTo>
                  <a:lnTo>
                    <a:pt x="728585" y="1066377"/>
                  </a:lnTo>
                  <a:lnTo>
                    <a:pt x="770345" y="1049681"/>
                  </a:lnTo>
                  <a:lnTo>
                    <a:pt x="810334" y="1029725"/>
                  </a:lnTo>
                  <a:lnTo>
                    <a:pt x="848387" y="1006675"/>
                  </a:lnTo>
                  <a:lnTo>
                    <a:pt x="884341" y="980696"/>
                  </a:lnTo>
                  <a:lnTo>
                    <a:pt x="918029" y="951951"/>
                  </a:lnTo>
                  <a:lnTo>
                    <a:pt x="949290" y="920605"/>
                  </a:lnTo>
                  <a:lnTo>
                    <a:pt x="977957" y="886824"/>
                  </a:lnTo>
                  <a:lnTo>
                    <a:pt x="1003867" y="850771"/>
                  </a:lnTo>
                  <a:lnTo>
                    <a:pt x="1026855" y="812612"/>
                  </a:lnTo>
                  <a:lnTo>
                    <a:pt x="1046758" y="772511"/>
                  </a:lnTo>
                  <a:lnTo>
                    <a:pt x="1063410" y="730633"/>
                  </a:lnTo>
                  <a:lnTo>
                    <a:pt x="1076648" y="687142"/>
                  </a:lnTo>
                  <a:lnTo>
                    <a:pt x="1086307" y="642203"/>
                  </a:lnTo>
                  <a:lnTo>
                    <a:pt x="1092223" y="595981"/>
                  </a:lnTo>
                  <a:lnTo>
                    <a:pt x="1094232" y="548639"/>
                  </a:lnTo>
                  <a:lnTo>
                    <a:pt x="1092223" y="501298"/>
                  </a:lnTo>
                  <a:lnTo>
                    <a:pt x="1086307" y="455076"/>
                  </a:lnTo>
                  <a:lnTo>
                    <a:pt x="1076648" y="410137"/>
                  </a:lnTo>
                  <a:lnTo>
                    <a:pt x="1063410" y="366646"/>
                  </a:lnTo>
                  <a:lnTo>
                    <a:pt x="1046758" y="324768"/>
                  </a:lnTo>
                  <a:lnTo>
                    <a:pt x="1026855" y="284667"/>
                  </a:lnTo>
                  <a:lnTo>
                    <a:pt x="1003867" y="246508"/>
                  </a:lnTo>
                  <a:lnTo>
                    <a:pt x="977957" y="210455"/>
                  </a:lnTo>
                  <a:lnTo>
                    <a:pt x="949290" y="176674"/>
                  </a:lnTo>
                  <a:lnTo>
                    <a:pt x="918029" y="145328"/>
                  </a:lnTo>
                  <a:lnTo>
                    <a:pt x="884341" y="116583"/>
                  </a:lnTo>
                  <a:lnTo>
                    <a:pt x="848387" y="90604"/>
                  </a:lnTo>
                  <a:lnTo>
                    <a:pt x="810334" y="67554"/>
                  </a:lnTo>
                  <a:lnTo>
                    <a:pt x="770345" y="47598"/>
                  </a:lnTo>
                  <a:lnTo>
                    <a:pt x="728585" y="30902"/>
                  </a:lnTo>
                  <a:lnTo>
                    <a:pt x="685217" y="17629"/>
                  </a:lnTo>
                  <a:lnTo>
                    <a:pt x="640407" y="7945"/>
                  </a:lnTo>
                  <a:lnTo>
                    <a:pt x="594318" y="2013"/>
                  </a:lnTo>
                  <a:lnTo>
                    <a:pt x="54711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01720" y="3965575"/>
            <a:ext cx="850265" cy="2578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276860">
              <a:lnSpc>
                <a:spcPts val="860"/>
              </a:lnSpc>
              <a:spcBef>
                <a:spcPts val="215"/>
              </a:spcBef>
            </a:pPr>
            <a:r>
              <a:rPr dirty="0" sz="800" spc="-5">
                <a:solidFill>
                  <a:srgbClr val="FFFFFF"/>
                </a:solidFill>
                <a:latin typeface="Segoe UI Semibold"/>
                <a:cs typeface="Segoe UI Semibold"/>
              </a:rPr>
              <a:t>Azure </a:t>
            </a:r>
            <a:r>
              <a:rPr dirty="0" sz="80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Segoe UI Semibold"/>
                <a:cs typeface="Segoe UI Semibold"/>
              </a:rPr>
              <a:t>Ma</a:t>
            </a:r>
            <a:r>
              <a:rPr dirty="0" sz="800" spc="5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800">
                <a:solidFill>
                  <a:srgbClr val="FFFFFF"/>
                </a:solidFill>
                <a:latin typeface="Segoe UI Semibold"/>
                <a:cs typeface="Segoe UI Semibold"/>
              </a:rPr>
              <a:t>h</a:t>
            </a:r>
            <a:r>
              <a:rPr dirty="0" sz="800" spc="5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800" spc="-5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dirty="0" sz="80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800" spc="-15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800">
                <a:solidFill>
                  <a:srgbClr val="FFFFFF"/>
                </a:solidFill>
                <a:latin typeface="Segoe UI Semibold"/>
                <a:cs typeface="Segoe UI Semibold"/>
              </a:rPr>
              <a:t>Le</a:t>
            </a:r>
            <a:r>
              <a:rPr dirty="0" sz="800" spc="-15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dirty="0" sz="80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800" spc="-5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dirty="0" sz="800" spc="-1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800" spc="-5">
                <a:solidFill>
                  <a:srgbClr val="FFFFFF"/>
                </a:solidFill>
                <a:latin typeface="Segoe UI Semibold"/>
                <a:cs typeface="Segoe UI Semibold"/>
              </a:rPr>
              <a:t>ng</a:t>
            </a:r>
            <a:endParaRPr sz="8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4135" y="3659123"/>
            <a:ext cx="304800" cy="2788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0384" y="1646301"/>
            <a:ext cx="16503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78D3"/>
                </a:solidFill>
                <a:latin typeface="Segoe UI Semibold"/>
                <a:cs typeface="Segoe UI Semibold"/>
              </a:rPr>
              <a:t>Workflow</a:t>
            </a:r>
            <a:r>
              <a:rPr dirty="0" sz="1800" spc="-5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dirty="0" sz="1800" spc="-20">
                <a:solidFill>
                  <a:srgbClr val="0078D3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0992" y="2025142"/>
            <a:ext cx="4620133" cy="1977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1593" y="2370454"/>
            <a:ext cx="3494151" cy="19989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906386" y="2716402"/>
            <a:ext cx="4643755" cy="857250"/>
            <a:chOff x="6906386" y="2716402"/>
            <a:chExt cx="4643755" cy="8572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6640" y="2938018"/>
              <a:ext cx="4190110" cy="1977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4260" y="2716402"/>
              <a:ext cx="4635754" cy="1998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1847" y="3157473"/>
              <a:ext cx="4362577" cy="1977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6386" y="3376929"/>
              <a:ext cx="4070858" cy="19659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903719" y="3720719"/>
            <a:ext cx="4718050" cy="858519"/>
            <a:chOff x="6903719" y="3720719"/>
            <a:chExt cx="4718050" cy="858519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1593" y="3720719"/>
              <a:ext cx="4473194" cy="1998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1847" y="3940175"/>
              <a:ext cx="4709413" cy="1987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1847" y="4161790"/>
              <a:ext cx="4602099" cy="1965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3719" y="4383151"/>
              <a:ext cx="1059052" cy="19583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911593" y="4726559"/>
            <a:ext cx="3932554" cy="419734"/>
            <a:chOff x="6911593" y="4726559"/>
            <a:chExt cx="3932554" cy="419734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1593" y="4726559"/>
              <a:ext cx="3932174" cy="1998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8705" y="4948174"/>
              <a:ext cx="3352927" cy="19773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20992" y="5294121"/>
            <a:ext cx="2160397" cy="1977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11593" y="5640031"/>
            <a:ext cx="4666107" cy="19775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20992" y="5987503"/>
            <a:ext cx="3891660" cy="1977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Nishank Gupta</dc:creator>
  <cp:keywords>Microsoft Ignite</cp:keywords>
  <dc:subject>Microsoft Ignite</dc:subject>
  <dc:title>PowerPoint Presentation</dc:title>
  <dcterms:created xsi:type="dcterms:W3CDTF">2023-11-08T11:39:28Z</dcterms:created>
  <dcterms:modified xsi:type="dcterms:W3CDTF">2023-11-08T11:39:28Z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2019-01-10T00:00:00Z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2023-11-08T00:00:00Z</vt:filetime>
  </property>
</Properties>
</file>